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598" r:id="rId2"/>
    <p:sldId id="599" r:id="rId3"/>
    <p:sldId id="257" r:id="rId4"/>
    <p:sldId id="2141411168" r:id="rId5"/>
    <p:sldId id="258" r:id="rId6"/>
    <p:sldId id="265" r:id="rId7"/>
    <p:sldId id="2141411183" r:id="rId8"/>
    <p:sldId id="2141411160" r:id="rId9"/>
    <p:sldId id="2141411182" r:id="rId10"/>
    <p:sldId id="2141411161" r:id="rId11"/>
    <p:sldId id="2141411162" r:id="rId12"/>
    <p:sldId id="276" r:id="rId13"/>
    <p:sldId id="2141411159" r:id="rId14"/>
    <p:sldId id="600" r:id="rId15"/>
    <p:sldId id="289" r:id="rId16"/>
    <p:sldId id="601" r:id="rId17"/>
    <p:sldId id="602" r:id="rId18"/>
    <p:sldId id="603" r:id="rId19"/>
    <p:sldId id="2141411031" r:id="rId20"/>
    <p:sldId id="2141411034" r:id="rId21"/>
    <p:sldId id="4625" r:id="rId22"/>
    <p:sldId id="4626" r:id="rId23"/>
    <p:sldId id="2141411035" r:id="rId24"/>
    <p:sldId id="357" r:id="rId25"/>
    <p:sldId id="2141411165" r:id="rId26"/>
    <p:sldId id="2141411036" r:id="rId27"/>
    <p:sldId id="2141411179" r:id="rId28"/>
    <p:sldId id="2141411037" r:id="rId29"/>
    <p:sldId id="572" r:id="rId30"/>
    <p:sldId id="2141411038" r:id="rId31"/>
    <p:sldId id="2141411040" r:id="rId32"/>
    <p:sldId id="2141411041" r:id="rId33"/>
    <p:sldId id="2141411166" r:id="rId34"/>
    <p:sldId id="343" r:id="rId35"/>
    <p:sldId id="288" r:id="rId36"/>
    <p:sldId id="2141411042" r:id="rId37"/>
    <p:sldId id="2141411167" r:id="rId38"/>
    <p:sldId id="4571" r:id="rId39"/>
    <p:sldId id="4632" r:id="rId40"/>
    <p:sldId id="4631" r:id="rId41"/>
    <p:sldId id="2141411043" r:id="rId42"/>
    <p:sldId id="269" r:id="rId43"/>
    <p:sldId id="4459" r:id="rId44"/>
    <p:sldId id="4585" r:id="rId45"/>
    <p:sldId id="4577" r:id="rId46"/>
    <p:sldId id="4505" r:id="rId47"/>
    <p:sldId id="2141411147" r:id="rId48"/>
    <p:sldId id="307" r:id="rId49"/>
    <p:sldId id="2141411044" r:id="rId50"/>
    <p:sldId id="2141411123" r:id="rId51"/>
    <p:sldId id="4633" r:id="rId52"/>
    <p:sldId id="2141411164" r:id="rId53"/>
    <p:sldId id="4636" r:id="rId54"/>
    <p:sldId id="2141411180" r:id="rId55"/>
    <p:sldId id="4635" r:id="rId56"/>
    <p:sldId id="4597" r:id="rId57"/>
    <p:sldId id="2141411169" r:id="rId58"/>
    <p:sldId id="2141411173" r:id="rId59"/>
    <p:sldId id="4598" r:id="rId60"/>
    <p:sldId id="2141411146" r:id="rId61"/>
    <p:sldId id="313" r:id="rId62"/>
    <p:sldId id="2141411145" r:id="rId63"/>
    <p:sldId id="4542" r:id="rId64"/>
    <p:sldId id="2141411163" r:id="rId65"/>
    <p:sldId id="4644" r:id="rId66"/>
    <p:sldId id="4637" r:id="rId67"/>
    <p:sldId id="4638" r:id="rId68"/>
    <p:sldId id="2141411181" r:id="rId69"/>
    <p:sldId id="2141411171" r:id="rId70"/>
    <p:sldId id="4561" r:id="rId71"/>
    <p:sldId id="4603" r:id="rId72"/>
    <p:sldId id="4639" r:id="rId73"/>
    <p:sldId id="4640" r:id="rId74"/>
    <p:sldId id="300" r:id="rId75"/>
    <p:sldId id="4641" r:id="rId76"/>
    <p:sldId id="2141411178" r:id="rId77"/>
    <p:sldId id="2141411172" r:id="rId78"/>
    <p:sldId id="4447" r:id="rId79"/>
    <p:sldId id="4642" r:id="rId80"/>
    <p:sldId id="4643" r:id="rId81"/>
    <p:sldId id="309" r:id="rId82"/>
    <p:sldId id="2141411148" r:id="rId83"/>
    <p:sldId id="2141411176" r:id="rId84"/>
    <p:sldId id="2141411174" r:id="rId85"/>
    <p:sldId id="2141411175" r:id="rId86"/>
    <p:sldId id="454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52" userDrawn="1">
          <p15:clr>
            <a:srgbClr val="A4A3A4"/>
          </p15:clr>
        </p15:guide>
        <p15:guide id="2" pos="648" userDrawn="1">
          <p15:clr>
            <a:srgbClr val="A4A3A4"/>
          </p15:clr>
        </p15:guide>
        <p15:guide id="4" orient="horz" pos="576" userDrawn="1">
          <p15:clr>
            <a:srgbClr val="A4A3A4"/>
          </p15:clr>
        </p15:guide>
        <p15:guide id="5" orient="horz" pos="1152" userDrawn="1">
          <p15:clr>
            <a:srgbClr val="A4A3A4"/>
          </p15:clr>
        </p15:guide>
        <p15:guide id="6" pos="7032" userDrawn="1">
          <p15:clr>
            <a:srgbClr val="A4A3A4"/>
          </p15:clr>
        </p15:guide>
        <p15:guide id="7" orient="horz" pos="3120" userDrawn="1">
          <p15:clr>
            <a:srgbClr val="A4A3A4"/>
          </p15:clr>
        </p15:guide>
        <p15:guide id="8" pos="6456"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408" userDrawn="1">
          <p15:clr>
            <a:srgbClr val="A4A3A4"/>
          </p15:clr>
        </p15:guide>
        <p15:guide id="3" orient="horz" pos="1800" userDrawn="1">
          <p15:clr>
            <a:srgbClr val="A4A3A4"/>
          </p15:clr>
        </p15:guide>
        <p15:guide id="4" orient="horz" pos="12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CE34B8-49B5-29F0-48EA-8E004E4130FC}" name="Uma Mahadevan" initials="UM" userId="kcSY9XffAnfChBrcOEdaNSWsvPjHZ1RecsAnois2HxY="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40FF"/>
    <a:srgbClr val="26B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10"/>
    <p:restoredTop sz="78639"/>
  </p:normalViewPr>
  <p:slideViewPr>
    <p:cSldViewPr snapToGrid="0">
      <p:cViewPr varScale="1">
        <p:scale>
          <a:sx n="120" d="100"/>
          <a:sy n="120" d="100"/>
        </p:scale>
        <p:origin x="401" y="58"/>
      </p:cViewPr>
      <p:guideLst>
        <p:guide orient="horz" pos="3552"/>
        <p:guide pos="648"/>
        <p:guide orient="horz" pos="576"/>
        <p:guide orient="horz" pos="1152"/>
        <p:guide pos="7032"/>
        <p:guide orient="horz" pos="3120"/>
        <p:guide pos="6456"/>
      </p:guideLst>
    </p:cSldViewPr>
  </p:slideViewPr>
  <p:outlineViewPr>
    <p:cViewPr>
      <p:scale>
        <a:sx n="33" d="100"/>
        <a:sy n="33" d="100"/>
      </p:scale>
      <p:origin x="0" y="-12752"/>
    </p:cViewPr>
  </p:outlineViewPr>
  <p:notesTextViewPr>
    <p:cViewPr>
      <p:scale>
        <a:sx n="105" d="100"/>
        <a:sy n="105" d="100"/>
      </p:scale>
      <p:origin x="0" y="0"/>
    </p:cViewPr>
  </p:notesTextViewPr>
  <p:notesViewPr>
    <p:cSldViewPr snapToGrid="0">
      <p:cViewPr>
        <p:scale>
          <a:sx n="170" d="100"/>
          <a:sy n="170" d="100"/>
        </p:scale>
        <p:origin x="392" y="144"/>
      </p:cViewPr>
      <p:guideLst>
        <p:guide orient="horz" pos="2160"/>
        <p:guide pos="408"/>
        <p:guide orient="horz" pos="1800"/>
        <p:guide orient="horz" pos="12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915E73-D78E-3E2C-1BCD-0C6474CF9A8B}"/>
              </a:ext>
            </a:extLst>
          </p:cNvPr>
          <p:cNvPicPr>
            <a:picLocks noChangeAspect="1"/>
          </p:cNvPicPr>
          <p:nvPr/>
        </p:nvPicPr>
        <p:blipFill>
          <a:blip r:embed="rId2">
            <a:alphaModFix amt="15000"/>
          </a:blip>
          <a:srcRect t="29759" b="-10550"/>
          <a:stretch/>
        </p:blipFill>
        <p:spPr>
          <a:xfrm rot="10800000">
            <a:off x="0" y="3603355"/>
            <a:ext cx="6858000" cy="5540645"/>
          </a:xfrm>
          <a:prstGeom prst="rect">
            <a:avLst/>
          </a:prstGeom>
        </p:spPr>
      </p:pic>
      <p:sp>
        <p:nvSpPr>
          <p:cNvPr id="4" name="Slide Image Placeholder 3"/>
          <p:cNvSpPr>
            <a:spLocks noGrp="1" noRot="1" noChangeAspect="1"/>
          </p:cNvSpPr>
          <p:nvPr>
            <p:ph type="sldImg" idx="2"/>
          </p:nvPr>
        </p:nvSpPr>
        <p:spPr>
          <a:xfrm>
            <a:off x="647700" y="197603"/>
            <a:ext cx="4459637" cy="2508546"/>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69563" y="2843939"/>
            <a:ext cx="5486400" cy="418066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00737" y="8685213"/>
            <a:ext cx="2971800" cy="458787"/>
          </a:xfrm>
          <a:prstGeom prst="rect">
            <a:avLst/>
          </a:prstGeom>
        </p:spPr>
        <p:txBody>
          <a:bodyPr vert="horz" lIns="91440" tIns="45720" rIns="91440" bIns="45720" rtlCol="0" anchor="b"/>
          <a:lstStyle>
            <a:lvl1pPr algn="l">
              <a:defRPr sz="900">
                <a:latin typeface="Calibri" panose="020F0502020204030204" pitchFamily="34" charset="0"/>
                <a:cs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760626" y="8685213"/>
            <a:ext cx="2971800" cy="458787"/>
          </a:xfrm>
          <a:prstGeom prst="rect">
            <a:avLst/>
          </a:prstGeom>
        </p:spPr>
        <p:txBody>
          <a:bodyPr vert="horz" lIns="91440" tIns="45720" rIns="91440" bIns="45720" rtlCol="0" anchor="b"/>
          <a:lstStyle>
            <a:lvl1pPr algn="r">
              <a:defRPr sz="900">
                <a:latin typeface="Calibri" panose="020F0502020204030204" pitchFamily="34" charset="0"/>
                <a:cs typeface="Calibri" panose="020F0502020204030204" pitchFamily="34" charset="0"/>
              </a:defRPr>
            </a:lvl1pPr>
          </a:lstStyle>
          <a:p>
            <a:fld id="{C74D3433-378D-A249-B6C9-BD64307AB14E}" type="slidenum">
              <a:rPr lang="en-US" smtClean="0"/>
              <a:pPr/>
              <a:t>‹#›</a:t>
            </a:fld>
            <a:endParaRPr lang="en-US" dirty="0"/>
          </a:p>
        </p:txBody>
      </p:sp>
      <p:pic>
        <p:nvPicPr>
          <p:cNvPr id="2" name="Graphic 8">
            <a:extLst>
              <a:ext uri="{FF2B5EF4-FFF2-40B4-BE49-F238E27FC236}">
                <a16:creationId xmlns:a16="http://schemas.microsoft.com/office/drawing/2014/main" id="{0F1A14D9-EB21-CC91-C4BA-A5416BB25241}"/>
              </a:ext>
            </a:extLst>
          </p:cNvPr>
          <p:cNvPicPr>
            <a:picLocks noChangeAspect="1"/>
          </p:cNvPicPr>
          <p:nvPr/>
        </p:nvPicPr>
        <p:blipFill>
          <a:blip r:embed="rId3"/>
          <a:srcRect/>
          <a:stretch/>
        </p:blipFill>
        <p:spPr>
          <a:xfrm>
            <a:off x="5599798" y="193350"/>
            <a:ext cx="1035738" cy="268370"/>
          </a:xfrm>
          <a:prstGeom prst="rect">
            <a:avLst/>
          </a:prstGeom>
        </p:spPr>
      </p:pic>
    </p:spTree>
    <p:extLst>
      <p:ext uri="{BB962C8B-B14F-4D97-AF65-F5344CB8AC3E}">
        <p14:creationId xmlns:p14="http://schemas.microsoft.com/office/powerpoint/2010/main" val="11003443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sz="11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guide id="3" orient="horz" pos="1704" userDrawn="1">
          <p15:clr>
            <a:srgbClr val="F26B43"/>
          </p15:clr>
        </p15:guide>
        <p15:guide id="4" orient="horz" pos="120" userDrawn="1">
          <p15:clr>
            <a:srgbClr val="F26B43"/>
          </p15:clr>
        </p15:guide>
        <p15:guide id="5" pos="120" userDrawn="1">
          <p15:clr>
            <a:srgbClr val="F26B43"/>
          </p15:clr>
        </p15:guide>
        <p15:guide id="6" pos="4176" userDrawn="1">
          <p15:clr>
            <a:srgbClr val="F26B43"/>
          </p15:clr>
        </p15:guide>
        <p15:guide id="7" pos="40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F8B5E4-0B18-4D19-8D82-663582C70C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14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a:xfrm>
            <a:off x="569562" y="2843939"/>
            <a:ext cx="5486400" cy="4180668"/>
          </a:xfrm>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11</a:t>
            </a:fld>
            <a:endParaRPr lang="en-US"/>
          </a:p>
        </p:txBody>
      </p:sp>
    </p:spTree>
    <p:extLst>
      <p:ext uri="{BB962C8B-B14F-4D97-AF65-F5344CB8AC3E}">
        <p14:creationId xmlns:p14="http://schemas.microsoft.com/office/powerpoint/2010/main" val="10696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2461" y="2853625"/>
            <a:ext cx="5773118" cy="5831588"/>
          </a:xfrm>
        </p:spPr>
        <p:txBody>
          <a:bodyPr/>
          <a:lstStyle/>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GRADE stands for </a:t>
            </a:r>
            <a:r>
              <a:rPr lang="en-US" b="1" dirty="0">
                <a:latin typeface="Calibri" panose="020F0502020204030204" pitchFamily="34" charset="0"/>
                <a:cs typeface="Calibri" panose="020F0502020204030204" pitchFamily="34" charset="0"/>
              </a:rPr>
              <a:t>Grading of Recommendations, Assessment, Development,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and Evaluation</a:t>
            </a:r>
            <a:r>
              <a:rPr lang="en-US" dirty="0">
                <a:latin typeface="Calibri" panose="020F0502020204030204" pitchFamily="34" charset="0"/>
                <a:cs typeface="Calibri" panose="020F0502020204030204" pitchFamily="34" charset="0"/>
              </a:rPr>
              <a:t>. </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It’s a universal system to rate evidence as high, moderate, low, or very low. </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Most of the data is low or very low because randomized drug trials are not performed on pregnant women. (A pregnant woman might be in a drug trial, but it won’t be a drug trial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FOR pregnant women).</a:t>
            </a:r>
          </a:p>
          <a:p>
            <a:pPr marL="171450"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Recommendations are rated as strong or conditional based on both evidence and patient-reported outcomes, with strong recommendations made when benefits outweigh risks.</a:t>
            </a:r>
          </a:p>
          <a:p>
            <a:pPr marL="171450"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The definitions of strong and conditional recommendations are:</a:t>
            </a:r>
          </a:p>
          <a:p>
            <a:pPr marL="628650" lvl="1"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strong recommendation — the panel is confident that the desirable effects of adherence to a recommendation outweigh the undesirable effects; and</a:t>
            </a:r>
          </a:p>
          <a:p>
            <a:pPr marL="628650" lvl="1"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conditional recommendation — the panel concludes that the desirable effects of adherence to a recommendation probably outweigh the undesirable effects, but is not confident.</a:t>
            </a:r>
          </a:p>
          <a:p>
            <a:pPr marL="171450"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Implications of strong and conditional recommendations</a:t>
            </a:r>
          </a:p>
          <a:p>
            <a:pPr marL="628650" lvl="1"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The implications of a strong recommendation are:</a:t>
            </a:r>
          </a:p>
          <a:p>
            <a:pPr marL="628650" lvl="1"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for patients — most people in your situation would want the recommended course of action and only a small proportion would not; request discussion if the intervention is not offered;</a:t>
            </a:r>
          </a:p>
          <a:p>
            <a:pPr marL="628650" lvl="1"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for clinicians — most patients should receive the recommended course of action; and</a:t>
            </a:r>
          </a:p>
          <a:p>
            <a:pPr marL="628650" lvl="1"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for policy makers — the recommendation can be adopted as a policy in most situations.</a:t>
            </a:r>
          </a:p>
          <a:p>
            <a:pPr marL="171450"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Evidence quality is ranked from high to very low, impacting confidence in recommendations.</a:t>
            </a:r>
            <a:endParaRPr lang="en-US" dirty="0"/>
          </a:p>
          <a:p>
            <a:pPr marL="171450" indent="-171450">
              <a:spcAft>
                <a:spcPts val="600"/>
              </a:spcAft>
              <a:buFont typeface="Arial" panose="020B0604020202020204" pitchFamily="34" charset="0"/>
              <a:buChar char="•"/>
              <a:defRPr/>
            </a:pPr>
            <a:r>
              <a:rPr lang="en-US" dirty="0">
                <a:latin typeface="Calibri" panose="020F0502020204030204" pitchFamily="34" charset="0"/>
                <a:cs typeface="Calibri" panose="020F0502020204030204" pitchFamily="34" charset="0"/>
              </a:rPr>
              <a:t> The emphasis is on patient-reported outcomes.</a:t>
            </a:r>
          </a:p>
          <a:p>
            <a:pPr marL="171450" indent="-171450">
              <a:spcAft>
                <a:spcPts val="600"/>
              </a:spcAft>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15F8B5E4-0B18-4D19-8D82-663582C70CAA}" type="slidenum">
              <a:rPr lang="en-US" smtClean="0"/>
              <a:t>12</a:t>
            </a:fld>
            <a:endParaRPr lang="en-US"/>
          </a:p>
        </p:txBody>
      </p:sp>
    </p:spTree>
    <p:extLst>
      <p:ext uri="{BB962C8B-B14F-4D97-AF65-F5344CB8AC3E}">
        <p14:creationId xmlns:p14="http://schemas.microsoft.com/office/powerpoint/2010/main" val="256924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a:xfrm>
            <a:off x="565689" y="2857500"/>
            <a:ext cx="5796366" cy="2558189"/>
          </a:xfrm>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The RAND method was applied where GRADE couldn’t be used (due to lack of data), providing expert consensus on limited data.</a:t>
            </a:r>
          </a:p>
          <a:p>
            <a:pPr marL="171450" indent="-171450">
              <a:spcAft>
                <a:spcPts val="600"/>
              </a:spcAft>
              <a:buFont typeface="Arial" panose="020B0604020202020204" pitchFamily="34" charset="0"/>
              <a:buChar char="•"/>
              <a:defRPr/>
            </a:pPr>
            <a:r>
              <a:rPr lang="en-US" dirty="0">
                <a:latin typeface="Calibri" panose="020F0502020204030204" pitchFamily="34" charset="0"/>
                <a:ea typeface="Aptos" panose="020B0004020202020204" pitchFamily="34" charset="0"/>
                <a:cs typeface="Calibri" panose="020F0502020204030204" pitchFamily="34" charset="0"/>
              </a:rPr>
              <a:t>It is a widely used, iterative, evidence-based process that combines the best available evidence with the expert opinion of the available literature to determine the appropriateness of processes of care in medicine.</a:t>
            </a:r>
            <a:endParaRPr lang="en-US"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ea typeface="Aptos" panose="020B0004020202020204" pitchFamily="34" charset="0"/>
                <a:cs typeface="Calibri" panose="020F0502020204030204" pitchFamily="34" charset="0"/>
              </a:rPr>
              <a:t>For every statement that uses the RAND methodology</a:t>
            </a:r>
            <a:r>
              <a:rPr lang="en-US" dirty="0">
                <a:solidFill>
                  <a:srgbClr val="000000"/>
                </a:solidFill>
                <a:effectLst/>
                <a:latin typeface="Helvetica" pitchFamily="2" charset="0"/>
              </a:rPr>
              <a:t>: on a 1-to-9 scale (1–3: inappropriate, 4–6: uncertain, 7–9: appropriate. Median scores were calculated and rounded up, so that a median score of 3.5 was rated as uncertain whereas a median score of 6.5 was rated as appropriate. </a:t>
            </a:r>
          </a:p>
          <a:p>
            <a:pPr marL="171450" lvl="0" indent="-171450">
              <a:spcAft>
                <a:spcPts val="600"/>
              </a:spcAft>
              <a:buFont typeface="Arial" panose="020B0604020202020204" pitchFamily="34" charset="0"/>
              <a:buChar char="•"/>
            </a:pPr>
            <a:r>
              <a:rPr lang="en-US" dirty="0">
                <a:latin typeface="Calibri" panose="020F0502020204030204" pitchFamily="34" charset="0"/>
                <a:ea typeface="Aptos" panose="020B0004020202020204" pitchFamily="34" charset="0"/>
                <a:cs typeface="Calibri" panose="020F0502020204030204" pitchFamily="34" charset="0"/>
              </a:rPr>
              <a:t>To quantify the level of agreement, a RAND disagreement index (DI) was calculated. </a:t>
            </a:r>
            <a:br>
              <a:rPr lang="en-US" dirty="0">
                <a:latin typeface="Calibri" panose="020F0502020204030204" pitchFamily="34" charset="0"/>
                <a:ea typeface="Aptos" panose="020B0004020202020204" pitchFamily="34" charset="0"/>
                <a:cs typeface="Calibri" panose="020F0502020204030204" pitchFamily="34" charset="0"/>
              </a:rPr>
            </a:br>
            <a:r>
              <a:rPr lang="en-US" dirty="0">
                <a:latin typeface="Calibri" panose="020F0502020204030204" pitchFamily="34" charset="0"/>
                <a:ea typeface="Aptos" panose="020B0004020202020204" pitchFamily="34" charset="0"/>
                <a:cs typeface="Calibri" panose="020F0502020204030204" pitchFamily="34" charset="0"/>
              </a:rPr>
              <a:t>A DI greater than or equal to 1.0 indicates extreme variation whereas DI values less than </a:t>
            </a:r>
            <a:br>
              <a:rPr lang="en-US" dirty="0">
                <a:latin typeface="Calibri" panose="020F0502020204030204" pitchFamily="34" charset="0"/>
                <a:ea typeface="Aptos" panose="020B0004020202020204" pitchFamily="34" charset="0"/>
                <a:cs typeface="Calibri" panose="020F0502020204030204" pitchFamily="34" charset="0"/>
              </a:rPr>
            </a:br>
            <a:r>
              <a:rPr lang="en-US" dirty="0">
                <a:latin typeface="Calibri" panose="020F0502020204030204" pitchFamily="34" charset="0"/>
                <a:ea typeface="Aptos" panose="020B0004020202020204" pitchFamily="34" charset="0"/>
                <a:cs typeface="Calibri" panose="020F0502020204030204" pitchFamily="34" charset="0"/>
              </a:rPr>
              <a:t>1.0 reflect general agreement.</a:t>
            </a:r>
          </a:p>
          <a:p>
            <a:pPr marL="171450" lvl="0" indent="-171450">
              <a:spcAft>
                <a:spcPts val="600"/>
              </a:spcAft>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171450" lvl="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F8B5E4-0B18-4D19-8D82-663582C70CAA}" type="slidenum">
              <a:rPr lang="en-US" smtClean="0"/>
              <a:t>13</a:t>
            </a:fld>
            <a:endParaRPr lang="en-US"/>
          </a:p>
        </p:txBody>
      </p:sp>
    </p:spTree>
    <p:extLst>
      <p:ext uri="{BB962C8B-B14F-4D97-AF65-F5344CB8AC3E}">
        <p14:creationId xmlns:p14="http://schemas.microsoft.com/office/powerpoint/2010/main" val="1049947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effectLst/>
                <a:latin typeface="Calibri" panose="020F0502020204030204" pitchFamily="34" charset="0"/>
                <a:cs typeface="Calibri" panose="020F0502020204030204" pitchFamily="34" charset="0"/>
              </a:rPr>
              <a:t>The Global Consensus focused </a:t>
            </a:r>
            <a:r>
              <a:rPr lang="en-US" dirty="0">
                <a:latin typeface="Calibri" panose="020F0502020204030204" pitchFamily="34" charset="0"/>
                <a:cs typeface="Calibri" panose="020F0502020204030204" pitchFamily="34" charset="0"/>
              </a:rPr>
              <a:t>on 10 key areas in managing IBD during pregnancy.</a:t>
            </a:r>
          </a:p>
        </p:txBody>
      </p:sp>
      <p:sp>
        <p:nvSpPr>
          <p:cNvPr id="4" name="Slide Number Placeholder 3"/>
          <p:cNvSpPr>
            <a:spLocks noGrp="1"/>
          </p:cNvSpPr>
          <p:nvPr>
            <p:ph type="sldNum" sz="quarter" idx="5"/>
          </p:nvPr>
        </p:nvSpPr>
        <p:spPr/>
        <p:txBody>
          <a:bodyPr/>
          <a:lstStyle/>
          <a:p>
            <a:fld id="{C74D3433-378D-A249-B6C9-BD64307AB14E}" type="slidenum">
              <a:rPr lang="en-US" smtClean="0"/>
              <a:t>14</a:t>
            </a:fld>
            <a:endParaRPr lang="en-US"/>
          </a:p>
        </p:txBody>
      </p:sp>
    </p:spTree>
    <p:extLst>
      <p:ext uri="{BB962C8B-B14F-4D97-AF65-F5344CB8AC3E}">
        <p14:creationId xmlns:p14="http://schemas.microsoft.com/office/powerpoint/2010/main" val="2283560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effectLst/>
                <a:latin typeface="Calibri" panose="020F0502020204030204" pitchFamily="34" charset="0"/>
                <a:cs typeface="Calibri" panose="020F0502020204030204" pitchFamily="34" charset="0"/>
              </a:rPr>
              <a:t>There are multiple, often interacting, maternal factors that </a:t>
            </a:r>
            <a:r>
              <a:rPr lang="en-US" dirty="0">
                <a:latin typeface="Calibri" panose="020F0502020204030204" pitchFamily="34" charset="0"/>
                <a:cs typeface="Calibri" panose="020F0502020204030204" pitchFamily="34" charset="0"/>
              </a:rPr>
              <a:t>contribute to IBD risk and pregnancy complications</a:t>
            </a:r>
            <a:r>
              <a:rPr lang="en-US" i="0" dirty="0">
                <a:effectLst/>
                <a:latin typeface="Calibri" panose="020F0502020204030204" pitchFamily="34" charset="0"/>
                <a:cs typeface="Calibri" panose="020F0502020204030204" pitchFamily="34" charset="0"/>
              </a:rPr>
              <a:t>, from genetics to </a:t>
            </a:r>
            <a:r>
              <a:rPr lang="en-US" dirty="0">
                <a:latin typeface="Calibri" panose="020F0502020204030204" pitchFamily="34" charset="0"/>
                <a:cs typeface="Calibri" panose="020F0502020204030204" pitchFamily="34" charset="0"/>
              </a:rPr>
              <a:t>abnormal placentation.</a:t>
            </a:r>
            <a:endParaRPr lang="en-US" i="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6CCA7-D9C3-4F38-80A9-9E5583BA4B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5419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defRPr/>
            </a:pPr>
            <a:r>
              <a:rPr lang="en-US" i="0" dirty="0">
                <a:effectLst/>
                <a:latin typeface="Calibri" panose="020F0502020204030204" pitchFamily="34" charset="0"/>
                <a:cs typeface="Calibri" panose="020F0502020204030204" pitchFamily="34" charset="0"/>
              </a:rPr>
              <a:t>Genetics play an important part in the pathophysiology of IBD and hence a family history is an important risk factor for developing IBD.</a:t>
            </a:r>
            <a:endParaRPr lang="en-US" dirty="0">
              <a:solidFill>
                <a:srgbClr val="000000"/>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defRPr/>
            </a:pPr>
            <a:r>
              <a:rPr lang="en-US" dirty="0">
                <a:latin typeface="Calibri" panose="020F0502020204030204" pitchFamily="34" charset="0"/>
                <a:cs typeface="Calibri" panose="020F0502020204030204" pitchFamily="34" charset="0"/>
              </a:rPr>
              <a:t>Children of first-degree relatives with IBD have a higher risk of developing IBD compared to those without a family history.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74D3433-378D-A249-B6C9-BD64307AB14E}" type="slidenum">
              <a:rPr lang="en-US" smtClean="0"/>
              <a:t>16</a:t>
            </a:fld>
            <a:endParaRPr lang="en-US"/>
          </a:p>
        </p:txBody>
      </p:sp>
    </p:spTree>
    <p:extLst>
      <p:ext uri="{BB962C8B-B14F-4D97-AF65-F5344CB8AC3E}">
        <p14:creationId xmlns:p14="http://schemas.microsoft.com/office/powerpoint/2010/main" val="3938362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230188"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n-US" b="0" dirty="0">
                <a:latin typeface="Calibri" panose="020F0502020204030204" pitchFamily="34" charset="0"/>
                <a:cs typeface="Calibri" panose="020F0502020204030204" pitchFamily="34" charset="0"/>
              </a:rPr>
              <a:t>Children born to a parent with Crohn's disease have a higher risk of developing IBD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than those born to a parent with ulcerative colitis.</a:t>
            </a:r>
          </a:p>
        </p:txBody>
      </p:sp>
      <p:sp>
        <p:nvSpPr>
          <p:cNvPr id="4" name="Slide Number Placeholder 3"/>
          <p:cNvSpPr>
            <a:spLocks noGrp="1"/>
          </p:cNvSpPr>
          <p:nvPr>
            <p:ph type="sldNum" sz="quarter" idx="5"/>
          </p:nvPr>
        </p:nvSpPr>
        <p:spPr/>
        <p:txBody>
          <a:bodyPr/>
          <a:lstStyle/>
          <a:p>
            <a:fld id="{C74D3433-378D-A249-B6C9-BD64307AB14E}" type="slidenum">
              <a:rPr lang="en-US" smtClean="0"/>
              <a:t>17</a:t>
            </a:fld>
            <a:endParaRPr lang="en-US"/>
          </a:p>
        </p:txBody>
      </p:sp>
    </p:spTree>
    <p:extLst>
      <p:ext uri="{BB962C8B-B14F-4D97-AF65-F5344CB8AC3E}">
        <p14:creationId xmlns:p14="http://schemas.microsoft.com/office/powerpoint/2010/main" val="94515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Given its rapid growth, decline near birth, and unique functions, it’s not surprising that abnormal placentation is linked to major obstetrical syndromes: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Preterm preeclampsia, marked by sudden hypertension and maternal vascular damage, is linked to shallow placentation and inadequate remodeling of spiral arteries, restricting placental blood flow and impairing fetal growth.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Chronic inflammation, such as foam cells in uterine arteries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Infection (chorioamnionitis) are common causes of preterm labor, with inflammation present in many cases.</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Maternal inflammation affects placental function, not just in IBD, but also in conditions like rheumatoid arthritis, psoriasis, and celiac disease. </a:t>
            </a:r>
          </a:p>
          <a:p>
            <a:pPr marL="628650" lvl="1"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Increased inflammation raises the risk of miscarriage, preterm birth, and small-for-gestational-age infants.</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The impact of pre-existing inflammatory conditions like IBD on pregnancy outcomes is still under investigation. </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Since the placenta plays a critical role in both normal pregnancies and complications,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it’s likely that IBD negatively affects its development or function. Whether chronic inflammation is the primary mechanism remains uncertain.</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A small study of 14 patients’ placentas showed no signs of inflammation, but more extensive research is needed to draw definitive conclusions.</a:t>
            </a:r>
          </a:p>
          <a:p>
            <a:pPr>
              <a:spcAft>
                <a:spcPts val="600"/>
              </a:spcAft>
            </a:pP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18</a:t>
            </a:fld>
            <a:endParaRPr lang="en-US"/>
          </a:p>
        </p:txBody>
      </p:sp>
    </p:spTree>
    <p:extLst>
      <p:ext uri="{BB962C8B-B14F-4D97-AF65-F5344CB8AC3E}">
        <p14:creationId xmlns:p14="http://schemas.microsoft.com/office/powerpoint/2010/main" val="116659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9562" y="2857500"/>
            <a:ext cx="5486400" cy="4038278"/>
          </a:xfrm>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Significant placental changes, including increased villous and decidual edema, were observed in two patients treated with vedolizumab (left images, A,C) compared to healthy controls (right images, B,D).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The first patient (image A) with Crohn’s and pulmonary hypertension showed placental abnormalities, initially attributed to her overall health. The second patient (image C),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with a healthy pregnancy, also showed abnormal placental development.</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These abnormalities led to questions about whether they were due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to vedolizumab treatment or the underlying IBD itself.</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Concern arose that vedolizumab might interfere with placentation by blocking alpha-4 beta-7, affecting </a:t>
            </a:r>
            <a:r>
              <a:rPr lang="en-US" b="0" dirty="0" err="1">
                <a:latin typeface="Calibri" panose="020F0502020204030204" pitchFamily="34" charset="0"/>
                <a:cs typeface="Calibri" panose="020F0502020204030204" pitchFamily="34" charset="0"/>
              </a:rPr>
              <a:t>MAdCAM</a:t>
            </a:r>
            <a:r>
              <a:rPr lang="en-US" b="0" dirty="0">
                <a:latin typeface="Calibri" panose="020F0502020204030204" pitchFamily="34" charset="0"/>
                <a:cs typeface="Calibri" panose="020F0502020204030204" pitchFamily="34" charset="0"/>
              </a:rPr>
              <a:t> (expressed by human placental cytotrophoblasts).</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A review of PIANO data showed no significant outcome differences between vedolizumab and other biologics.</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Further placenta samples from IBD patients on various medications are being collected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to gain more insights.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52049"/>
                </a:solidFill>
                <a:effectLst/>
                <a:uLnTx/>
                <a:uFillTx/>
                <a:latin typeface="Arial"/>
                <a:ea typeface="+mn-ea"/>
                <a:cs typeface="+mn-cs"/>
              </a:rPr>
              <a:t>| [footer text here]</a:t>
            </a:r>
          </a:p>
        </p:txBody>
      </p:sp>
    </p:spTree>
    <p:extLst>
      <p:ext uri="{BB962C8B-B14F-4D97-AF65-F5344CB8AC3E}">
        <p14:creationId xmlns:p14="http://schemas.microsoft.com/office/powerpoint/2010/main" val="60997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7939" y="2839111"/>
            <a:ext cx="6013343" cy="4417987"/>
          </a:xfrm>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Prenatal antibiotic use in mothers without IBD is consistently associated with an increased risk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of IBD in infants, according to multiple studies.</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Intr</a:t>
            </a:r>
            <a:r>
              <a:rPr lang="en-US" b="0" spc="-30" dirty="0">
                <a:latin typeface="Calibri" panose="020F0502020204030204" pitchFamily="34" charset="0"/>
                <a:cs typeface="Calibri" panose="020F0502020204030204" pitchFamily="34" charset="0"/>
              </a:rPr>
              <a:t>auterine antibiotic exposure raises the risk of very early onset IBD in the general population.</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Western diet influences IBD risk, even in mothers with IBD. The "Mommy IBD" study found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that higher food additive intake in IBD mothers was linked to infant inflammation.</a:t>
            </a:r>
          </a:p>
          <a:p>
            <a:pPr marL="171450" indent="-171450">
              <a:spcAft>
                <a:spcPts val="600"/>
              </a:spcAft>
              <a:buFont typeface="Arial" panose="020B0604020202020204" pitchFamily="34" charset="0"/>
              <a:buChar char="•"/>
            </a:pPr>
            <a:r>
              <a:rPr lang="en-US" b="0" spc="-30" dirty="0">
                <a:latin typeface="Calibri" panose="020F0502020204030204" pitchFamily="34" charset="0"/>
                <a:cs typeface="Calibri" panose="020F0502020204030204" pitchFamily="34" charset="0"/>
              </a:rPr>
              <a:t>Maternal diet impacts IBD risk and severity in offspring, potentially through microbiota changes. </a:t>
            </a:r>
            <a:br>
              <a:rPr lang="en-US" b="0" spc="-30" dirty="0">
                <a:latin typeface="Calibri" panose="020F0502020204030204" pitchFamily="34" charset="0"/>
                <a:cs typeface="Calibri" panose="020F0502020204030204" pitchFamily="34" charset="0"/>
              </a:rPr>
            </a:br>
            <a:r>
              <a:rPr lang="en-US" b="0" spc="-30" dirty="0">
                <a:latin typeface="Calibri" panose="020F0502020204030204" pitchFamily="34" charset="0"/>
                <a:cs typeface="Calibri" panose="020F0502020204030204" pitchFamily="34" charset="0"/>
              </a:rPr>
              <a:t>However, most data are from mouse models, making it difficult to extrapolate to humans.</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Alterations in the maternal microbiome during pregnancy might increase the risk of adverse pregnancy outcomes by causing inflammation and immune dysregulation.</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The best evidence to date is based on one human study, </a:t>
            </a:r>
            <a:r>
              <a:rPr lang="en-US" b="0" dirty="0">
                <a:latin typeface="Calibri" panose="020F0502020204030204" pitchFamily="34" charset="0"/>
                <a:cs typeface="Calibri" panose="020F0502020204030204" pitchFamily="34" charset="0"/>
              </a:rPr>
              <a:t>MECONIUM Study (2020),</a:t>
            </a:r>
            <a:r>
              <a:rPr lang="en-US" dirty="0">
                <a:latin typeface="Calibri" panose="020F0502020204030204" pitchFamily="34" charset="0"/>
                <a:cs typeface="Calibri" panose="020F0502020204030204" pitchFamily="34" charset="0"/>
              </a:rPr>
              <a:t> which showed that abnormal gut microbiota composition persisted in mothers with IBD during pregnancy and was associated with changes in bacterial diversity and abundance of bacteria species in the infant's stool.</a:t>
            </a:r>
            <a:r>
              <a:rPr lang="en-US" baseline="30000" dirty="0">
                <a:latin typeface="Calibri" panose="020F0502020204030204" pitchFamily="34" charset="0"/>
                <a:cs typeface="Calibri" panose="020F0502020204030204" pitchFamily="34" charset="0"/>
              </a:rPr>
              <a:t>1</a:t>
            </a:r>
            <a:endParaRPr lang="en-US" b="0" dirty="0">
              <a:effectLst/>
              <a:latin typeface="Calibri" panose="020F0502020204030204" pitchFamily="34" charset="0"/>
              <a:cs typeface="Calibri" panose="020F0502020204030204" pitchFamily="34" charset="0"/>
            </a:endParaRPr>
          </a:p>
          <a:p>
            <a:pPr marL="628650" lvl="1" indent="-171450">
              <a:spcAft>
                <a:spcPts val="1200"/>
              </a:spcAft>
              <a:buFont typeface="Arial" panose="020B0604020202020204" pitchFamily="34" charset="0"/>
              <a:buChar char="•"/>
            </a:pPr>
            <a:r>
              <a:rPr lang="en-US" b="0" dirty="0">
                <a:latin typeface="Calibri" panose="020F0502020204030204" pitchFamily="34" charset="0"/>
                <a:cs typeface="Calibri" panose="020F0502020204030204" pitchFamily="34" charset="0"/>
              </a:rPr>
              <a:t>There is an ongoing clinical trial called MELODY, which focuses on improving the microbiome of pregnant women with Crohn’s disease through dietary intervention. The goal is to determine if this intervention can restore the microbiome in early life, promoting a healthy immune system in the offspring. Longer follow-up is needed to confirm if this approach can reduce the risk of colitis.</a:t>
            </a:r>
          </a:p>
          <a:p>
            <a:pPr marL="0" lvl="0" indent="0">
              <a:buFont typeface="Arial" panose="020B0604020202020204" pitchFamily="34" charset="0"/>
              <a:buNone/>
            </a:pPr>
            <a:r>
              <a:rPr lang="en-US" sz="800" b="0" i="0" u="none" strike="noStrike" baseline="0" dirty="0">
                <a:solidFill>
                  <a:srgbClr val="000000"/>
                </a:solidFill>
                <a:latin typeface="Calibri" panose="020F0502020204030204" pitchFamily="34" charset="0"/>
                <a:cs typeface="Calibri" panose="020F0502020204030204" pitchFamily="34" charset="0"/>
              </a:rPr>
              <a:t>1. Torres, J., Hu, J., Seki, A., Eisele, C., Nair, N., Huang, R., </a:t>
            </a:r>
            <a:r>
              <a:rPr lang="en-US" sz="800" b="0" i="0" u="none" strike="noStrike" baseline="0" dirty="0" err="1">
                <a:solidFill>
                  <a:srgbClr val="000000"/>
                </a:solidFill>
                <a:latin typeface="Calibri" panose="020F0502020204030204" pitchFamily="34" charset="0"/>
                <a:cs typeface="Calibri" panose="020F0502020204030204" pitchFamily="34" charset="0"/>
              </a:rPr>
              <a:t>Tarassishin</a:t>
            </a:r>
            <a:r>
              <a:rPr lang="en-US" sz="800" b="0" i="0" u="none" strike="noStrike" baseline="0" dirty="0">
                <a:solidFill>
                  <a:srgbClr val="000000"/>
                </a:solidFill>
                <a:latin typeface="Calibri" panose="020F0502020204030204" pitchFamily="34" charset="0"/>
                <a:cs typeface="Calibri" panose="020F0502020204030204" pitchFamily="34" charset="0"/>
              </a:rPr>
              <a:t>, L., </a:t>
            </a:r>
            <a:r>
              <a:rPr lang="en-US" sz="800" b="0" i="0" u="none" strike="noStrike" baseline="0" dirty="0" err="1">
                <a:solidFill>
                  <a:srgbClr val="000000"/>
                </a:solidFill>
                <a:latin typeface="Calibri" panose="020F0502020204030204" pitchFamily="34" charset="0"/>
                <a:cs typeface="Calibri" panose="020F0502020204030204" pitchFamily="34" charset="0"/>
              </a:rPr>
              <a:t>Jharap</a:t>
            </a:r>
            <a:r>
              <a:rPr lang="en-US" sz="800" b="0" i="0" u="none" strike="noStrike" baseline="0" dirty="0">
                <a:solidFill>
                  <a:srgbClr val="000000"/>
                </a:solidFill>
                <a:latin typeface="Calibri" panose="020F0502020204030204" pitchFamily="34" charset="0"/>
                <a:cs typeface="Calibri" panose="020F0502020204030204" pitchFamily="34" charset="0"/>
              </a:rPr>
              <a:t>, B., Cote-</a:t>
            </a:r>
            <a:r>
              <a:rPr lang="en-US" sz="800" b="0" i="0" u="none" strike="noStrike" baseline="0" dirty="0" err="1">
                <a:solidFill>
                  <a:srgbClr val="000000"/>
                </a:solidFill>
                <a:latin typeface="Calibri" panose="020F0502020204030204" pitchFamily="34" charset="0"/>
                <a:cs typeface="Calibri" panose="020F0502020204030204" pitchFamily="34" charset="0"/>
              </a:rPr>
              <a:t>Daigneault</a:t>
            </a:r>
            <a:r>
              <a:rPr lang="en-US" sz="800" b="0" i="0" u="none" strike="noStrike" baseline="0" dirty="0">
                <a:solidFill>
                  <a:srgbClr val="000000"/>
                </a:solidFill>
                <a:latin typeface="Calibri" panose="020F0502020204030204" pitchFamily="34" charset="0"/>
                <a:cs typeface="Calibri" panose="020F0502020204030204" pitchFamily="34" charset="0"/>
              </a:rPr>
              <a:t>, J., Mao, Q., et al. (2020). Infants born to mothers with IBD present with altered gut microbiome that transfers abnormalities of the adaptive immune system to germ-free mice. Gut </a:t>
            </a:r>
            <a:r>
              <a:rPr lang="en-US" sz="800" b="0" i="1" u="none" strike="noStrike" baseline="0" dirty="0">
                <a:solidFill>
                  <a:srgbClr val="000000"/>
                </a:solidFill>
                <a:latin typeface="Calibri" panose="020F0502020204030204" pitchFamily="34" charset="0"/>
                <a:cs typeface="Calibri" panose="020F0502020204030204" pitchFamily="34" charset="0"/>
              </a:rPr>
              <a:t>69</a:t>
            </a:r>
            <a:r>
              <a:rPr lang="en-US" sz="800" b="0" i="0" u="none" strike="noStrike" baseline="0" dirty="0">
                <a:solidFill>
                  <a:srgbClr val="000000"/>
                </a:solidFill>
                <a:latin typeface="Calibri" panose="020F0502020204030204" pitchFamily="34" charset="0"/>
                <a:cs typeface="Calibri" panose="020F0502020204030204" pitchFamily="34" charset="0"/>
              </a:rPr>
              <a:t>, 42-51. 10.1136/gutjnl-2018-317855. </a:t>
            </a:r>
            <a:endParaRPr lang="en-US" sz="800" dirty="0"/>
          </a:p>
        </p:txBody>
      </p:sp>
      <p:sp>
        <p:nvSpPr>
          <p:cNvPr id="4" name="Slide Number Placeholder 3"/>
          <p:cNvSpPr>
            <a:spLocks noGrp="1"/>
          </p:cNvSpPr>
          <p:nvPr>
            <p:ph type="sldNum" sz="quarter" idx="5"/>
          </p:nvPr>
        </p:nvSpPr>
        <p:spPr/>
        <p:txBody>
          <a:bodyPr/>
          <a:lstStyle/>
          <a:p>
            <a:fld id="{C74D3433-378D-A249-B6C9-BD64307AB14E}" type="slidenum">
              <a:rPr lang="en-US" smtClean="0"/>
              <a:t>20</a:t>
            </a:fld>
            <a:endParaRPr lang="en-US" dirty="0"/>
          </a:p>
        </p:txBody>
      </p:sp>
    </p:spTree>
    <p:extLst>
      <p:ext uri="{BB962C8B-B14F-4D97-AF65-F5344CB8AC3E}">
        <p14:creationId xmlns:p14="http://schemas.microsoft.com/office/powerpoint/2010/main" val="265465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67225" cy="2513013"/>
          </a:xfrm>
        </p:spPr>
      </p:sp>
      <p:sp>
        <p:nvSpPr>
          <p:cNvPr id="3" name="Notes Placeholder 2"/>
          <p:cNvSpPr>
            <a:spLocks noGrp="1"/>
          </p:cNvSpPr>
          <p:nvPr>
            <p:ph type="body" idx="1"/>
          </p:nvPr>
        </p:nvSpPr>
        <p:spPr>
          <a:xfrm>
            <a:off x="562459" y="2843939"/>
            <a:ext cx="5486400" cy="4180668"/>
          </a:xfrm>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IBD is often diagnosed during the reproductive years, making it critical to understand its effects on fertility, pregnancy, and childbirth outcomes. </a:t>
            </a:r>
          </a:p>
        </p:txBody>
      </p:sp>
      <p:sp>
        <p:nvSpPr>
          <p:cNvPr id="4" name="Slide Number Placeholder 3"/>
          <p:cNvSpPr>
            <a:spLocks noGrp="1"/>
          </p:cNvSpPr>
          <p:nvPr>
            <p:ph type="sldNum" sz="quarter" idx="5"/>
          </p:nvPr>
        </p:nvSpPr>
        <p:spPr/>
        <p:txBody>
          <a:bodyPr/>
          <a:lstStyle/>
          <a:p>
            <a:fld id="{C74D3433-378D-A249-B6C9-BD64307AB14E}" type="slidenum">
              <a:rPr lang="en-US" smtClean="0"/>
              <a:t>2</a:t>
            </a:fld>
            <a:endParaRPr lang="en-US"/>
          </a:p>
        </p:txBody>
      </p:sp>
    </p:spTree>
    <p:extLst>
      <p:ext uri="{BB962C8B-B14F-4D97-AF65-F5344CB8AC3E}">
        <p14:creationId xmlns:p14="http://schemas.microsoft.com/office/powerpoint/2010/main" val="1395092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43413" cy="2498725"/>
          </a:xfrm>
        </p:spPr>
      </p:sp>
      <p:sp>
        <p:nvSpPr>
          <p:cNvPr id="3" name="Notes Placeholder 2"/>
          <p:cNvSpPr>
            <a:spLocks noGrp="1"/>
          </p:cNvSpPr>
          <p:nvPr>
            <p:ph type="body" idx="1"/>
          </p:nvPr>
        </p:nvSpPr>
        <p:spPr>
          <a:xfrm>
            <a:off x="561816" y="2857499"/>
            <a:ext cx="5482526" cy="5226957"/>
          </a:xfrm>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Summary of Findings</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Meta-analysis by Agrawal (2021):</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2 high-quality studies: 1 cohort, 1 case-control.</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Risk of IBD with maternal antibiotic use: OR 1.75 (1.22-2.51).</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Sweden Population-Based Study (2019):</a:t>
            </a:r>
          </a:p>
          <a:p>
            <a:pPr marL="628650" lvl="1" indent="-171450">
              <a:buFont typeface="Arial" panose="020B0604020202020204" pitchFamily="34" charset="0"/>
              <a:buChar char="•"/>
            </a:pPr>
            <a:r>
              <a:rPr lang="en-US" b="0" spc="-30" dirty="0">
                <a:latin typeface="Calibri" panose="020F0502020204030204" pitchFamily="34" charset="0"/>
                <a:cs typeface="Calibri" panose="020F0502020204030204" pitchFamily="34" charset="0"/>
              </a:rPr>
              <a:t>Risk of very early-onset IBD with intra-uterine antibiotic exposure: </a:t>
            </a:r>
            <a:r>
              <a:rPr lang="en-US" b="0" spc="-30" dirty="0" err="1">
                <a:latin typeface="Calibri" panose="020F0502020204030204" pitchFamily="34" charset="0"/>
                <a:cs typeface="Calibri" panose="020F0502020204030204" pitchFamily="34" charset="0"/>
              </a:rPr>
              <a:t>aHR</a:t>
            </a:r>
            <a:r>
              <a:rPr lang="en-US" b="0" spc="-30" dirty="0">
                <a:latin typeface="Calibri" panose="020F0502020204030204" pitchFamily="34" charset="0"/>
                <a:cs typeface="Calibri" panose="020F0502020204030204" pitchFamily="34" charset="0"/>
              </a:rPr>
              <a:t> 1.93 (1.06-3.50).</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Risk of very early-onset Crohn's disease (CD): </a:t>
            </a:r>
            <a:r>
              <a:rPr lang="en-US" b="0" dirty="0" err="1">
                <a:latin typeface="Calibri" panose="020F0502020204030204" pitchFamily="34" charset="0"/>
                <a:cs typeface="Calibri" panose="020F0502020204030204" pitchFamily="34" charset="0"/>
              </a:rPr>
              <a:t>aHR</a:t>
            </a:r>
            <a:r>
              <a:rPr lang="en-US" b="0" dirty="0">
                <a:latin typeface="Calibri" panose="020F0502020204030204" pitchFamily="34" charset="0"/>
                <a:cs typeface="Calibri" panose="020F0502020204030204" pitchFamily="34" charset="0"/>
              </a:rPr>
              <a:t> 2.48 (1.01-6.08).</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No increased risk of very early-onset ulcerative colitis (UC): </a:t>
            </a:r>
            <a:r>
              <a:rPr lang="en-US" b="0" dirty="0" err="1">
                <a:latin typeface="Calibri" panose="020F0502020204030204" pitchFamily="34" charset="0"/>
                <a:cs typeface="Calibri" panose="020F0502020204030204" pitchFamily="34" charset="0"/>
              </a:rPr>
              <a:t>aHR</a:t>
            </a:r>
            <a:r>
              <a:rPr lang="en-US" b="0" dirty="0">
                <a:latin typeface="Calibri" panose="020F0502020204030204" pitchFamily="34" charset="0"/>
                <a:cs typeface="Calibri" panose="020F0502020204030204" pitchFamily="34" charset="0"/>
              </a:rPr>
              <a:t> 1.25 (0.47-3.26).</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Denmark Population-Based Study (2023):</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Risk of IBD with maternal exposure to ≥3 antibiotic courses in pregnancy: </a:t>
            </a:r>
            <a:r>
              <a:rPr lang="en-US" b="0" dirty="0" err="1">
                <a:latin typeface="Calibri" panose="020F0502020204030204" pitchFamily="34" charset="0"/>
                <a:cs typeface="Calibri" panose="020F0502020204030204" pitchFamily="34" charset="0"/>
              </a:rPr>
              <a:t>aHR</a:t>
            </a:r>
            <a:r>
              <a:rPr lang="en-US" b="0" dirty="0">
                <a:latin typeface="Calibri" panose="020F0502020204030204" pitchFamily="34" charset="0"/>
                <a:cs typeface="Calibri" panose="020F0502020204030204" pitchFamily="34" charset="0"/>
              </a:rPr>
              <a:t> 1.29 (1.03-1.62).</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Risk of UC: </a:t>
            </a:r>
            <a:r>
              <a:rPr lang="en-US" b="0" dirty="0" err="1">
                <a:latin typeface="Calibri" panose="020F0502020204030204" pitchFamily="34" charset="0"/>
                <a:cs typeface="Calibri" panose="020F0502020204030204" pitchFamily="34" charset="0"/>
              </a:rPr>
              <a:t>aHR</a:t>
            </a:r>
            <a:r>
              <a:rPr lang="en-US" b="0" dirty="0">
                <a:latin typeface="Calibri" panose="020F0502020204030204" pitchFamily="34" charset="0"/>
                <a:cs typeface="Calibri" panose="020F0502020204030204" pitchFamily="34" charset="0"/>
              </a:rPr>
              <a:t> 1.45 (1.06-2.00).</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No increased risk of CD: </a:t>
            </a:r>
            <a:r>
              <a:rPr lang="en-US" b="0" dirty="0" err="1">
                <a:latin typeface="Calibri" panose="020F0502020204030204" pitchFamily="34" charset="0"/>
                <a:cs typeface="Calibri" panose="020F0502020204030204" pitchFamily="34" charset="0"/>
              </a:rPr>
              <a:t>aHR</a:t>
            </a:r>
            <a:r>
              <a:rPr lang="en-US" b="0" dirty="0">
                <a:latin typeface="Calibri" panose="020F0502020204030204" pitchFamily="34" charset="0"/>
                <a:cs typeface="Calibri" panose="020F0502020204030204" pitchFamily="34" charset="0"/>
              </a:rPr>
              <a:t> 1.15 (0.83-1.60).</a:t>
            </a:r>
          </a:p>
          <a:p>
            <a:pPr marL="0" marR="0" lvl="0" indent="0" algn="l" defTabSz="914400" rtl="0" eaLnBrk="1" fontAlgn="auto" latinLnBrk="0" hangingPunct="1">
              <a:spcBef>
                <a:spcPts val="0"/>
              </a:spcBef>
              <a:spcAft>
                <a:spcPts val="600"/>
              </a:spcAft>
              <a:buClrTx/>
              <a:buSzTx/>
              <a:buFontTx/>
              <a:buNone/>
              <a:tabLst/>
              <a:defRPr/>
            </a:pP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Meta-analysis of cohort and case-control studies have reported an association between antibiotic exposure during pregnancy and subsequent diagnosis of IBD in the offsprings </a:t>
            </a:r>
            <a:b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b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(OR 1.75; 95% CI 1.22-2.51; I2 0) </a:t>
            </a:r>
            <a:r>
              <a:rPr kumimoji="0" lang="en-US" altLang="zh-CN" b="0" i="0" u="none" strike="noStrike" cap="none" normalizeH="0" baseline="3000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2</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t>
            </a:r>
            <a:r>
              <a:rPr kumimoji="0" lang="en-US" altLang="zh-CN" b="0" i="0" u="none" strike="noStrike" cap="none" normalizeH="0" baseline="3000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3</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p>
          <a:p>
            <a:pPr marL="0" marR="0" lvl="0" indent="0" algn="l" defTabSz="914400" rtl="0" eaLnBrk="1" fontAlgn="auto" latinLnBrk="0" hangingPunct="1">
              <a:spcBef>
                <a:spcPts val="0"/>
              </a:spcBef>
              <a:spcAft>
                <a:spcPts val="600"/>
              </a:spcAft>
              <a:buClrTx/>
              <a:buSzTx/>
              <a:buFontTx/>
              <a:buNone/>
              <a:tabLst/>
              <a:defRPr/>
            </a:pP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In a population-based study, intra-uterine antibiotic exposure was associated with an increased risk of very early onset (VOE)-IBD (adjusted HR (</a:t>
            </a:r>
            <a:r>
              <a:rPr kumimoji="0" lang="en-US" altLang="zh-CN" b="0" i="0" u="none" strike="noStrike" cap="none" normalizeH="0" baseline="0" dirty="0" err="1">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aHR</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1.93; 95% CI 1.06 to 3.50), this risk is increased for Crohn’s disease (CD, </a:t>
            </a:r>
            <a:r>
              <a:rPr kumimoji="0" lang="en-US" altLang="zh-CN" b="0" i="0" u="none" strike="noStrike" cap="none" normalizeH="0" baseline="0" dirty="0" err="1">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aHR</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2.48, 95% CI 1.01 to 6.08), but not for ulcerative colitis (UC, HR 1.25, 95% CI 0.47 to 3.26)</a:t>
            </a:r>
            <a:r>
              <a:rPr kumimoji="0" lang="en-US" altLang="zh-CN" b="0" i="0" u="none" strike="noStrike" cap="none" normalizeH="0" baseline="3000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3</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p>
          <a:p>
            <a:pPr marL="0" marR="0" lvl="0" indent="0" algn="l" defTabSz="914400" rtl="0" eaLnBrk="1" fontAlgn="auto" latinLnBrk="0" hangingPunct="1">
              <a:spcBef>
                <a:spcPts val="0"/>
              </a:spcBef>
              <a:spcAft>
                <a:spcPts val="600"/>
              </a:spcAft>
              <a:buClrTx/>
              <a:buSzTx/>
              <a:buFontTx/>
              <a:buNone/>
              <a:tabLst/>
              <a:defRPr/>
            </a:pP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The highest risk of VEO-IBD was seen in mothers exposed to antibiotics in the third trimester of pregnancy (</a:t>
            </a:r>
            <a:r>
              <a:rPr kumimoji="0" lang="en-US" altLang="zh-CN" b="0" i="0" u="none" strike="noStrike" cap="none" normalizeH="0" baseline="0" dirty="0" err="1">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aHR</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2.57, 95% CI 1.10 to 6.01)</a:t>
            </a:r>
            <a:r>
              <a:rPr kumimoji="0" lang="en-US" altLang="zh-CN" b="0" i="0" u="none" strike="noStrike" cap="none" normalizeH="0" baseline="3000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3</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a:t>
            </a:r>
          </a:p>
          <a:p>
            <a:pPr lvl="0">
              <a:spcAft>
                <a:spcPts val="600"/>
              </a:spcAft>
              <a:defRPr/>
            </a:pP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In a recent population-based study, exposure to ≥3 courses of antibiotics was associated with an increased risk of IBD (</a:t>
            </a:r>
            <a:r>
              <a:rPr kumimoji="0" lang="en-US" altLang="zh-CN" b="0" i="0" u="none" strike="noStrike" cap="none" normalizeH="0" baseline="0" dirty="0" err="1">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aHR</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1.29, 95% CI 1.03 to 1.62)</a:t>
            </a:r>
            <a:r>
              <a:rPr kumimoji="0" lang="en-US" altLang="zh-CN" b="0" i="0" u="none" strike="noStrike" cap="none" normalizeH="0" baseline="3000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4</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This was driven by UC (</a:t>
            </a:r>
            <a:r>
              <a:rPr kumimoji="0" lang="en-US" altLang="zh-CN" b="0" i="0" u="none" strike="noStrike" cap="none" normalizeH="0" baseline="0" dirty="0" err="1">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aHR</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1.45, 95% CI 1.06 to 2.00) but not CD (</a:t>
            </a:r>
            <a:r>
              <a:rPr kumimoji="0" lang="en-US" altLang="zh-CN" b="0" i="0" u="none" strike="noStrike" cap="none" normalizeH="0" baseline="0" dirty="0" err="1">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aHR</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 1.15, 95% CI 0.83 to 1.60) risk</a:t>
            </a:r>
            <a:r>
              <a:rPr lang="en-US" altLang="zh-CN" baseline="30000" dirty="0">
                <a:solidFill>
                  <a:srgbClr val="000000"/>
                </a:solidFill>
                <a:latin typeface="Calibri" panose="020F0502020204030204" pitchFamily="34" charset="0"/>
                <a:ea typeface="DengXian" panose="02010600030101010101" pitchFamily="2" charset="-122"/>
                <a:cs typeface="Calibri" panose="020F0502020204030204" pitchFamily="34" charset="0"/>
              </a:rPr>
              <a:t>4</a:t>
            </a:r>
            <a:r>
              <a:rPr kumimoji="0" lang="en-US" altLang="zh-CN" b="0" i="0" u="none" strike="noStrike" cap="none" normalizeH="0" baseline="0" dirty="0">
                <a:ln>
                  <a:noFill/>
                </a:ln>
                <a:solidFill>
                  <a:srgbClr val="000000"/>
                </a:solidFill>
                <a:effectLst/>
                <a:latin typeface="Calibri" panose="020F0502020204030204" pitchFamily="34" charset="0"/>
                <a:ea typeface="DengXian" panose="02010600030101010101" pitchFamily="2" charset="-122"/>
                <a:cs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6CCA7-D9C3-4F38-80A9-9E5583BA4B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48468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81513" cy="2520950"/>
          </a:xfrm>
        </p:spPr>
      </p:sp>
      <p:sp>
        <p:nvSpPr>
          <p:cNvPr id="3" name="Notes Placeholder 2"/>
          <p:cNvSpPr>
            <a:spLocks noGrp="1"/>
          </p:cNvSpPr>
          <p:nvPr>
            <p:ph type="body" idx="1"/>
          </p:nvPr>
        </p:nvSpPr>
        <p:spPr>
          <a:xfrm>
            <a:off x="565690" y="2857500"/>
            <a:ext cx="5517397" cy="5981700"/>
          </a:xfrm>
        </p:spPr>
        <p:txBody>
          <a:bodyPr/>
          <a:lstStyle/>
          <a:p>
            <a:pPr marL="171450"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Summary of Findings:</a:t>
            </a:r>
          </a:p>
          <a:p>
            <a:pPr marL="171450"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Preclinical Studies:</a:t>
            </a:r>
          </a:p>
          <a:p>
            <a:pPr marL="628650" lvl="1"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Maternal Western diets linked to an increased risk of IBD in offspring.</a:t>
            </a:r>
          </a:p>
          <a:p>
            <a:pPr marL="171450"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MOMMY-IBD Study (2024):</a:t>
            </a:r>
          </a:p>
          <a:p>
            <a:pPr marL="628650" lvl="1"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Conducted across 3 sites (Hong Kong &amp; Mainland China).</a:t>
            </a:r>
          </a:p>
          <a:p>
            <a:pPr marL="628650" lvl="1"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IBD mothers had higher food additive (FA) intake compared to non-IBD mothers.</a:t>
            </a:r>
          </a:p>
          <a:p>
            <a:pPr marL="628650" lvl="1"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FA intake associated with:</a:t>
            </a:r>
          </a:p>
          <a:p>
            <a:pPr marL="1085850" lvl="2"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Depletion of Bacteroides spp. and enrichment of Streptococcus spp. </a:t>
            </a:r>
            <a:br>
              <a:rPr lang="en-US" sz="1100" b="0" dirty="0">
                <a:latin typeface="Calibri" panose="020F0502020204030204" pitchFamily="34" charset="0"/>
                <a:cs typeface="Calibri" panose="020F0502020204030204" pitchFamily="34" charset="0"/>
              </a:rPr>
            </a:br>
            <a:r>
              <a:rPr lang="en-US" sz="1100" b="0" dirty="0">
                <a:latin typeface="Calibri" panose="020F0502020204030204" pitchFamily="34" charset="0"/>
                <a:cs typeface="Calibri" panose="020F0502020204030204" pitchFamily="34" charset="0"/>
              </a:rPr>
              <a:t>in IBD mothers.</a:t>
            </a:r>
          </a:p>
          <a:p>
            <a:pPr marL="1085850" lvl="2"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Higher fecal calprotectin levels in infants of mothers with higher FA intake (both IBD and non-IBD groups).</a:t>
            </a:r>
          </a:p>
          <a:p>
            <a:pPr marL="171450" indent="-171450">
              <a:lnSpc>
                <a:spcPct val="90000"/>
              </a:lnSpc>
              <a:buFont typeface="Arial" panose="020B0604020202020204" pitchFamily="34" charset="0"/>
              <a:buChar char="•"/>
            </a:pPr>
            <a:r>
              <a:rPr lang="en-US" sz="1100" b="0" dirty="0">
                <a:latin typeface="Calibri" panose="020F0502020204030204" pitchFamily="34" charset="0"/>
                <a:cs typeface="Calibri" panose="020F0502020204030204" pitchFamily="34" charset="0"/>
              </a:rPr>
              <a:t>MELODY Interventional Trial (2020, ongoing):</a:t>
            </a:r>
          </a:p>
          <a:p>
            <a:pPr marL="628650" lvl="1" indent="-171450">
              <a:lnSpc>
                <a:spcPct val="90000"/>
              </a:lnSpc>
              <a:spcAft>
                <a:spcPts val="600"/>
              </a:spcAft>
              <a:buFont typeface="Arial" panose="020B0604020202020204" pitchFamily="34" charset="0"/>
              <a:buChar char="•"/>
            </a:pPr>
            <a:r>
              <a:rPr lang="en-US" sz="1100" b="0" dirty="0">
                <a:latin typeface="Calibri" panose="020F0502020204030204" pitchFamily="34" charset="0"/>
                <a:cs typeface="Calibri" panose="020F0502020204030204" pitchFamily="34" charset="0"/>
              </a:rPr>
              <a:t>Investigates the impact of an IBD anti-inflammatory diet (AID) on the microbiome of pregnant IBD women and their newborns.</a:t>
            </a:r>
            <a:endParaRPr lang="en-US" sz="1100" b="1" i="1" u="none" strike="noStrike" baseline="0" dirty="0">
              <a:solidFill>
                <a:srgbClr val="000000"/>
              </a:solidFill>
              <a:latin typeface="Calibri" panose="020F0502020204030204" pitchFamily="34" charset="0"/>
            </a:endParaRPr>
          </a:p>
          <a:p>
            <a:pPr>
              <a:lnSpc>
                <a:spcPct val="90000"/>
              </a:lnSpc>
            </a:pPr>
            <a:r>
              <a:rPr lang="en-US" sz="1050" b="1" i="1" u="none" strike="noStrike" baseline="0" dirty="0">
                <a:solidFill>
                  <a:srgbClr val="000000"/>
                </a:solidFill>
                <a:latin typeface="Calibri" panose="020F0502020204030204" pitchFamily="34" charset="0"/>
              </a:rPr>
              <a:t>Mouse studies on effects of various maternal diets on IBD susceptibility in offsprings </a:t>
            </a:r>
            <a:endParaRPr lang="en-US" sz="1050" b="0" i="0" u="none" strike="noStrike" baseline="0" dirty="0">
              <a:solidFill>
                <a:srgbClr val="000000"/>
              </a:solidFill>
              <a:latin typeface="Calibri" panose="020F0502020204030204" pitchFamily="34" charset="0"/>
            </a:endParaRPr>
          </a:p>
          <a:p>
            <a:pPr>
              <a:lnSpc>
                <a:spcPct val="90000"/>
              </a:lnSpc>
            </a:pPr>
            <a:r>
              <a:rPr lang="en-US" sz="1050" b="0" i="0" u="none" strike="noStrike" baseline="0" dirty="0">
                <a:solidFill>
                  <a:srgbClr val="000000"/>
                </a:solidFill>
                <a:latin typeface="Calibri" panose="020F0502020204030204" pitchFamily="34" charset="0"/>
              </a:rPr>
              <a:t>In a mouse model of IBD, the Winnie-/- mice (point mutation in the Muc2 gene), resulting in accumulation of aberrant MUC2 within the intestinal goblet cells, leading to activation of endoplasmic reticulum (ER) stress9, investigators supplemented the mother’s diet before conception and up to 6 months after with tomatoes enriched in bioactive polyphenols compared with normal tomatoes. Winnie-/- mice born and nursed by mothers consuming more polyphenols had less dysbiosis and a slight reduction in inflammation. These studies allow careful control over the effect of diet on the maternal and offspring microbiome10. </a:t>
            </a:r>
          </a:p>
          <a:p>
            <a:pPr>
              <a:lnSpc>
                <a:spcPct val="90000"/>
              </a:lnSpc>
              <a:spcAft>
                <a:spcPts val="600"/>
              </a:spcAft>
            </a:pPr>
            <a:r>
              <a:rPr lang="en-US" sz="1050" b="0" i="0" u="none" strike="noStrike" baseline="0" dirty="0">
                <a:solidFill>
                  <a:srgbClr val="000000"/>
                </a:solidFill>
                <a:latin typeface="Calibri" panose="020F0502020204030204" pitchFamily="34" charset="0"/>
              </a:rPr>
              <a:t>In mouse models, mothers fed a western diet (high fat, and sugar) had offspring with a higher risk for severe inflammation. Mice born of dams fed a western diet (high-fat/high-sugar (60% high-fat diet supplemented with 12% (w/vol) glucose water, HF/HS) compared to a normal diet had more severe TNBS colitis11. A maternal high fat diet (48% of calories from fat) accelerated severe ileitis in offspring of TNFΔARE mice12. Maternal high fat diet worsens DSS colitis in adult offspring of C57BL/6 mice. The microbiota of the offspring remains changed even after feeding the same diet as control mice13. </a:t>
            </a:r>
          </a:p>
          <a:p>
            <a:pPr>
              <a:lnSpc>
                <a:spcPct val="90000"/>
              </a:lnSpc>
            </a:pPr>
            <a:r>
              <a:rPr lang="en-US" sz="1050" b="0" i="0" u="none" strike="noStrike" baseline="0" dirty="0">
                <a:solidFill>
                  <a:srgbClr val="000000"/>
                </a:solidFill>
                <a:latin typeface="Calibri" panose="020F0502020204030204" pitchFamily="34" charset="0"/>
              </a:rPr>
              <a:t>The mechanism by which a maternal high fat diet may result in increased susceptibility to IBD includes the finding that offspring of mothers exposed to a HFD (60%) develop a microbiota that is distinct from the maternal microbiome and is characterized by expansion of Firmicutes and a decrease in </a:t>
            </a:r>
            <a:r>
              <a:rPr lang="en-US" sz="1050" b="0" i="0" u="none" strike="noStrike" baseline="0" dirty="0" err="1">
                <a:solidFill>
                  <a:srgbClr val="000000"/>
                </a:solidFill>
                <a:latin typeface="Calibri" panose="020F0502020204030204" pitchFamily="34" charset="0"/>
              </a:rPr>
              <a:t>Gammaproteobacteria</a:t>
            </a:r>
            <a:r>
              <a:rPr lang="en-US" sz="1050" b="0" i="0" u="none" strike="noStrike" baseline="0" dirty="0">
                <a:solidFill>
                  <a:srgbClr val="000000"/>
                </a:solidFill>
                <a:latin typeface="Calibri" panose="020F0502020204030204" pitchFamily="34" charset="0"/>
              </a:rPr>
              <a:t> (primarily Escherichia). The offspring also have an increase in IL-17-producing type 3 innate lymphoid cells (ILC3s); these are the innate counterpart to Th17 cells. In this model, administration of LPS/PAF results in small intestinal inflammation that is more severe in the offspring of HFD-fed mothers14. Thus, at least in mice, there is compelling evidence that the diet of the mother can impact risk of IBD or severity of IBD in offspring, some through the shaping of the microbiota. </a:t>
            </a:r>
            <a:endParaRPr lang="en-CN" sz="105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6CCA7-D9C3-4F38-80A9-9E5583BA4B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32769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190500"/>
            <a:ext cx="4471987" cy="2516188"/>
          </a:xfrm>
        </p:spPr>
      </p:sp>
      <p:sp>
        <p:nvSpPr>
          <p:cNvPr id="3" name="Notes Placeholder 2"/>
          <p:cNvSpPr>
            <a:spLocks noGrp="1"/>
          </p:cNvSpPr>
          <p:nvPr>
            <p:ph type="body" idx="1"/>
          </p:nvPr>
        </p:nvSpPr>
        <p:spPr>
          <a:xfrm>
            <a:off x="565688" y="2857500"/>
            <a:ext cx="6063712" cy="5955196"/>
          </a:xfrm>
        </p:spPr>
        <p:txBody>
          <a:bodyPr/>
          <a:lstStyle/>
          <a:p>
            <a:pPr marL="171450"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Summary of Findings:</a:t>
            </a:r>
          </a:p>
          <a:p>
            <a:pPr marL="171450"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MECONIUM Study (2020):</a:t>
            </a: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Abnormal gut microbiota composition persisted in IBD mothers during pregnancy.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latin typeface="Calibri" panose="020F0502020204030204" pitchFamily="34" charset="0"/>
                <a:cs typeface="Calibri" panose="020F0502020204030204" pitchFamily="34" charset="0"/>
              </a:rPr>
              <a:t>The best evidence to date is based on one human study, which showed that abnormal gut microbiota composition persisted in mothers with IBD during pregnancy and was associated with changes in bacterial diversity and abundance of bacteria species in the infant's stool.</a:t>
            </a:r>
            <a:r>
              <a:rPr lang="en-US" sz="900" baseline="30000" dirty="0">
                <a:latin typeface="Calibri" panose="020F0502020204030204" pitchFamily="34" charset="0"/>
                <a:cs typeface="Calibri" panose="020F0502020204030204" pitchFamily="34" charset="0"/>
              </a:rPr>
              <a:t>3</a:t>
            </a:r>
            <a:endParaRPr lang="en-US" sz="900" b="0" baseline="3000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Linked to changes in bacterial diversity and species in infant stool.</a:t>
            </a:r>
          </a:p>
          <a:p>
            <a:pPr marL="171450"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MOMMY-IBD Study (2024):</a:t>
            </a: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Altered gut bacteria, </a:t>
            </a:r>
            <a:r>
              <a:rPr lang="en-US" sz="900" b="0" dirty="0" err="1">
                <a:latin typeface="Calibri" panose="020F0502020204030204" pitchFamily="34" charset="0"/>
                <a:cs typeface="Calibri" panose="020F0502020204030204" pitchFamily="34" charset="0"/>
              </a:rPr>
              <a:t>virome</a:t>
            </a:r>
            <a:r>
              <a:rPr lang="en-US" sz="900" b="0" dirty="0">
                <a:latin typeface="Calibri" panose="020F0502020204030204" pitchFamily="34" charset="0"/>
                <a:cs typeface="Calibri" panose="020F0502020204030204" pitchFamily="34" charset="0"/>
              </a:rPr>
              <a:t>, and fungi in IBD mothers during pregnancy and up to 18 months postpartum.</a:t>
            </a: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Reduced "commensal" bacteria strain sharing between IBD mothers and their infants.</a:t>
            </a: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Cesarean sections and maternal antibiotic exposure decreased vertical transmission of bacterial communities </a:t>
            </a:r>
            <a:br>
              <a:rPr lang="en-US" sz="900" b="0" dirty="0">
                <a:latin typeface="Calibri" panose="020F0502020204030204" pitchFamily="34" charset="0"/>
                <a:cs typeface="Calibri" panose="020F0502020204030204" pitchFamily="34" charset="0"/>
              </a:rPr>
            </a:br>
            <a:r>
              <a:rPr lang="en-US" sz="900" b="0" dirty="0">
                <a:latin typeface="Calibri" panose="020F0502020204030204" pitchFamily="34" charset="0"/>
                <a:cs typeface="Calibri" panose="020F0502020204030204" pitchFamily="34" charset="0"/>
              </a:rPr>
              <a:t>to infants.</a:t>
            </a:r>
          </a:p>
          <a:p>
            <a:pPr marL="171450"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Preclinical Intervention Study (2022):</a:t>
            </a: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Maternal Lactobacillus </a:t>
            </a:r>
            <a:r>
              <a:rPr lang="en-US" sz="900" b="0" dirty="0" err="1">
                <a:latin typeface="Calibri" panose="020F0502020204030204" pitchFamily="34" charset="0"/>
                <a:cs typeface="Calibri" panose="020F0502020204030204" pitchFamily="34" charset="0"/>
              </a:rPr>
              <a:t>reuteri</a:t>
            </a:r>
            <a:r>
              <a:rPr lang="en-US" sz="900" b="0" dirty="0">
                <a:latin typeface="Calibri" panose="020F0502020204030204" pitchFamily="34" charset="0"/>
                <a:cs typeface="Calibri" panose="020F0502020204030204" pitchFamily="34" charset="0"/>
              </a:rPr>
              <a:t> supplementation shifted the intestinal microbiome in mice.</a:t>
            </a:r>
          </a:p>
          <a:p>
            <a:pPr marL="628650" lvl="1" indent="-171450">
              <a:buFont typeface="Arial" panose="020B0604020202020204" pitchFamily="34" charset="0"/>
              <a:buChar char="•"/>
            </a:pPr>
            <a:r>
              <a:rPr lang="en-US" sz="900" b="0" dirty="0">
                <a:latin typeface="Calibri" panose="020F0502020204030204" pitchFamily="34" charset="0"/>
                <a:cs typeface="Calibri" panose="020F0502020204030204" pitchFamily="34" charset="0"/>
              </a:rPr>
              <a:t>Provided protection from experimental colitis in female offspring.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latin typeface="Calibri" panose="020F0502020204030204" pitchFamily="34" charset="0"/>
              <a:cs typeface="Calibri" panose="020F0502020204030204" pitchFamily="34" charset="0"/>
            </a:endParaRPr>
          </a:p>
          <a:p>
            <a:r>
              <a:rPr lang="en-US" sz="900" b="1" i="0" u="none" strike="noStrike" baseline="0" dirty="0">
                <a:solidFill>
                  <a:srgbClr val="000000"/>
                </a:solidFill>
                <a:latin typeface="Calibri" panose="020F0502020204030204" pitchFamily="34" charset="0"/>
                <a:cs typeface="Calibri" panose="020F0502020204030204" pitchFamily="34" charset="0"/>
              </a:rPr>
              <a:t>7. Does maternal microbiome impact pregnancy and/or risk of IBD in offspring? </a:t>
            </a:r>
            <a:endParaRPr lang="en-US" sz="900" b="0" i="0" u="none" strike="noStrike" baseline="0" dirty="0">
              <a:solidFill>
                <a:srgbClr val="000000"/>
              </a:solidFill>
              <a:latin typeface="Calibri" panose="020F0502020204030204" pitchFamily="34" charset="0"/>
              <a:cs typeface="Calibri" panose="020F0502020204030204" pitchFamily="34" charset="0"/>
            </a:endParaRPr>
          </a:p>
          <a:p>
            <a:r>
              <a:rPr lang="en-US" sz="900" b="0" i="0" u="none" strike="noStrike" baseline="0" dirty="0">
                <a:solidFill>
                  <a:srgbClr val="000000"/>
                </a:solidFill>
                <a:latin typeface="Calibri" panose="020F0502020204030204" pitchFamily="34" charset="0"/>
                <a:cs typeface="Calibri" panose="020F0502020204030204" pitchFamily="34" charset="0"/>
              </a:rPr>
              <a:t>Alterations in the maternal microbiome during pregnancy may be associated with an increased risk of adverse pregnancy outcomes1. Disruptions in the microbiome can lead to inflammation and immune dysregulation2, which are believed to be involved in the development of pregnancy complications. However, there is currently limited evidence reporting if and how maternal microbiomes impact the risk of IBD (IBD) in offspring. The best evidence to date is based on one human study, which showed that abnormal gut microbiota composition persisted in mothers with IBD during pregnancy and was associated with changes in bacterial diversity and abundance of bacteria species in the infant's stool3. In germ-free mice, a </a:t>
            </a:r>
            <a:r>
              <a:rPr lang="en-US" sz="900" b="0" i="0" u="none" strike="noStrike" baseline="0" dirty="0" err="1">
                <a:solidFill>
                  <a:srgbClr val="000000"/>
                </a:solidFill>
                <a:latin typeface="Calibri" panose="020F0502020204030204" pitchFamily="34" charset="0"/>
                <a:cs typeface="Calibri" panose="020F0502020204030204" pitchFamily="34" charset="0"/>
              </a:rPr>
              <a:t>dysbiotic</a:t>
            </a:r>
            <a:r>
              <a:rPr lang="en-US" sz="900" b="0" i="0" u="none" strike="noStrike" baseline="0" dirty="0">
                <a:solidFill>
                  <a:srgbClr val="000000"/>
                </a:solidFill>
                <a:latin typeface="Calibri" panose="020F0502020204030204" pitchFamily="34" charset="0"/>
                <a:cs typeface="Calibri" panose="020F0502020204030204" pitchFamily="34" charset="0"/>
              </a:rPr>
              <a:t> microbiota triggered abnormal imprinting of the intestinal immune system3. Additionally, a preclinical study reported that an antibiotic-perturbed maternal microbiota could be transferred to their offsprings and resulted in worsened colitis in susceptible mice4 , which supports the role of the maternal microbiome in the development of IBD in offspring. Some prevention studies have been reported that aimed to target the maternal microbiome to alleviate intestinal inflammation in offsprings. A preclinical animal study found that maternal </a:t>
            </a:r>
            <a:r>
              <a:rPr lang="en-US" sz="900" b="0" i="1" u="none" strike="noStrike" baseline="0" dirty="0">
                <a:solidFill>
                  <a:srgbClr val="000000"/>
                </a:solidFill>
                <a:latin typeface="Calibri" panose="020F0502020204030204" pitchFamily="34" charset="0"/>
                <a:cs typeface="Calibri" panose="020F0502020204030204" pitchFamily="34" charset="0"/>
              </a:rPr>
              <a:t>Lactobacillus </a:t>
            </a:r>
            <a:r>
              <a:rPr lang="en-US" sz="900" b="0" i="1" u="none" strike="noStrike" baseline="0" dirty="0" err="1">
                <a:solidFill>
                  <a:srgbClr val="000000"/>
                </a:solidFill>
                <a:latin typeface="Calibri" panose="020F0502020204030204" pitchFamily="34" charset="0"/>
                <a:cs typeface="Calibri" panose="020F0502020204030204" pitchFamily="34" charset="0"/>
              </a:rPr>
              <a:t>reuteri</a:t>
            </a:r>
            <a:r>
              <a:rPr lang="en-US" sz="900" b="0" i="1" u="none" strike="noStrike" baseline="0" dirty="0">
                <a:solidFill>
                  <a:srgbClr val="000000"/>
                </a:solidFill>
                <a:latin typeface="Calibri" panose="020F0502020204030204" pitchFamily="34" charset="0"/>
                <a:cs typeface="Calibri" panose="020F0502020204030204" pitchFamily="34" charset="0"/>
              </a:rPr>
              <a:t> </a:t>
            </a:r>
            <a:r>
              <a:rPr lang="en-US" sz="900" b="0" i="0" u="none" strike="noStrike" baseline="0" dirty="0">
                <a:solidFill>
                  <a:srgbClr val="000000"/>
                </a:solidFill>
                <a:latin typeface="Calibri" panose="020F0502020204030204" pitchFamily="34" charset="0"/>
                <a:cs typeface="Calibri" panose="020F0502020204030204" pitchFamily="34" charset="0"/>
              </a:rPr>
              <a:t>supplementation altered the gut microbiome in offspring mice and further prevents female offspring from experimental colitis5. There is an ongoing dietary intervention clinical trial MELODY (Modulating Early Life Microbiome through Dietary Intervention in Pregnancy), which aims to improve the microbiome composition of pregnant women with Crohn's disease to determine the effectiveness of dietary intervention in restoring the microbiome during early life in the offspring, thereby promoting priming of a healthy immune system6. Such an approach is promising but longer follow-up will be needed to confirm if dietary intervention in early life can reduce the risk of colitis. </a:t>
            </a:r>
          </a:p>
          <a:p>
            <a:endParaRPr lang="en-US" b="0" i="0" u="none" strike="noStrike" baseline="0" dirty="0">
              <a:solidFill>
                <a:srgbClr val="000000"/>
              </a:solidFill>
              <a:latin typeface="Calibri" panose="020F0502020204030204" pitchFamily="34" charset="0"/>
              <a:cs typeface="Calibri" panose="020F0502020204030204" pitchFamily="34" charset="0"/>
            </a:endParaRPr>
          </a:p>
          <a:p>
            <a:r>
              <a:rPr lang="en-US" sz="500" b="0" i="0" u="none" strike="noStrike" spc="-20" baseline="0" dirty="0">
                <a:solidFill>
                  <a:srgbClr val="000000"/>
                </a:solidFill>
                <a:latin typeface="Calibri" panose="020F0502020204030204" pitchFamily="34" charset="0"/>
                <a:cs typeface="Calibri" panose="020F0502020204030204" pitchFamily="34" charset="0"/>
              </a:rPr>
              <a:t>1. Koren, O., Konnikova, L., </a:t>
            </a:r>
            <a:r>
              <a:rPr lang="en-US" sz="500" b="0" i="0" u="none" strike="noStrike" spc="-20" baseline="0" dirty="0" err="1">
                <a:solidFill>
                  <a:srgbClr val="000000"/>
                </a:solidFill>
                <a:latin typeface="Calibri" panose="020F0502020204030204" pitchFamily="34" charset="0"/>
                <a:cs typeface="Calibri" panose="020F0502020204030204" pitchFamily="34" charset="0"/>
              </a:rPr>
              <a:t>Brodin</a:t>
            </a:r>
            <a:r>
              <a:rPr lang="en-US" sz="500" b="0" i="0" u="none" strike="noStrike" spc="-20" baseline="0" dirty="0">
                <a:solidFill>
                  <a:srgbClr val="000000"/>
                </a:solidFill>
                <a:latin typeface="Calibri" panose="020F0502020204030204" pitchFamily="34" charset="0"/>
                <a:cs typeface="Calibri" panose="020F0502020204030204" pitchFamily="34" charset="0"/>
              </a:rPr>
              <a:t>, P., </a:t>
            </a:r>
            <a:r>
              <a:rPr lang="en-US" sz="500" b="0" i="0" u="none" strike="noStrike" spc="-20" baseline="0" dirty="0" err="1">
                <a:solidFill>
                  <a:srgbClr val="000000"/>
                </a:solidFill>
                <a:latin typeface="Calibri" panose="020F0502020204030204" pitchFamily="34" charset="0"/>
                <a:cs typeface="Calibri" panose="020F0502020204030204" pitchFamily="34" charset="0"/>
              </a:rPr>
              <a:t>Mysorekar</a:t>
            </a:r>
            <a:r>
              <a:rPr lang="en-US" sz="500" b="0" i="0" u="none" strike="noStrike" spc="-20" baseline="0" dirty="0">
                <a:solidFill>
                  <a:srgbClr val="000000"/>
                </a:solidFill>
                <a:latin typeface="Calibri" panose="020F0502020204030204" pitchFamily="34" charset="0"/>
                <a:cs typeface="Calibri" panose="020F0502020204030204" pitchFamily="34" charset="0"/>
              </a:rPr>
              <a:t>, I.U., and </a:t>
            </a:r>
            <a:r>
              <a:rPr lang="en-US" sz="500" b="0" i="0" u="none" strike="noStrike" spc="-20" baseline="0" dirty="0" err="1">
                <a:solidFill>
                  <a:srgbClr val="000000"/>
                </a:solidFill>
                <a:latin typeface="Calibri" panose="020F0502020204030204" pitchFamily="34" charset="0"/>
                <a:cs typeface="Calibri" panose="020F0502020204030204" pitchFamily="34" charset="0"/>
              </a:rPr>
              <a:t>Collado</a:t>
            </a:r>
            <a:r>
              <a:rPr lang="en-US" sz="500" b="0" i="0" u="none" strike="noStrike" spc="-20" baseline="0" dirty="0">
                <a:solidFill>
                  <a:srgbClr val="000000"/>
                </a:solidFill>
                <a:latin typeface="Calibri" panose="020F0502020204030204" pitchFamily="34" charset="0"/>
                <a:cs typeface="Calibri" panose="020F0502020204030204" pitchFamily="34" charset="0"/>
              </a:rPr>
              <a:t>, M.C. (2024). The maternal gut microbiome in pregnancy: implications for the developing immune system. Nat Rev Gastroenterol Hepatol </a:t>
            </a:r>
            <a:r>
              <a:rPr lang="en-US" sz="500" b="0" i="1" u="none" strike="noStrike" spc="-20" baseline="0" dirty="0">
                <a:solidFill>
                  <a:srgbClr val="000000"/>
                </a:solidFill>
                <a:latin typeface="Calibri" panose="020F0502020204030204" pitchFamily="34" charset="0"/>
                <a:cs typeface="Calibri" panose="020F0502020204030204" pitchFamily="34" charset="0"/>
              </a:rPr>
              <a:t>21</a:t>
            </a:r>
            <a:r>
              <a:rPr lang="en-US" sz="500" b="0" i="0" u="none" strike="noStrike" spc="-20" baseline="0" dirty="0">
                <a:solidFill>
                  <a:srgbClr val="000000"/>
                </a:solidFill>
                <a:latin typeface="Calibri" panose="020F0502020204030204" pitchFamily="34" charset="0"/>
                <a:cs typeface="Calibri" panose="020F0502020204030204" pitchFamily="34" charset="0"/>
              </a:rPr>
              <a:t>, 35-45. 10.1038/s41575-023-00864-2. </a:t>
            </a:r>
          </a:p>
          <a:p>
            <a:r>
              <a:rPr lang="en-US" sz="500" b="0" i="0" u="none" strike="noStrike" spc="-20" baseline="0" dirty="0">
                <a:solidFill>
                  <a:srgbClr val="000000"/>
                </a:solidFill>
                <a:latin typeface="Calibri" panose="020F0502020204030204" pitchFamily="34" charset="0"/>
                <a:cs typeface="Calibri" panose="020F0502020204030204" pitchFamily="34" charset="0"/>
              </a:rPr>
              <a:t>2. Koren, O., Goodrich, J.K., Cullender, T.C., </a:t>
            </a:r>
            <a:r>
              <a:rPr lang="en-US" sz="500" b="0" i="0" u="none" strike="noStrike" spc="-20" baseline="0" dirty="0" err="1">
                <a:solidFill>
                  <a:srgbClr val="000000"/>
                </a:solidFill>
                <a:latin typeface="Calibri" panose="020F0502020204030204" pitchFamily="34" charset="0"/>
                <a:cs typeface="Calibri" panose="020F0502020204030204" pitchFamily="34" charset="0"/>
              </a:rPr>
              <a:t>Spor</a:t>
            </a:r>
            <a:r>
              <a:rPr lang="en-US" sz="500" b="0" i="0" u="none" strike="noStrike" spc="-20" baseline="0" dirty="0">
                <a:solidFill>
                  <a:srgbClr val="000000"/>
                </a:solidFill>
                <a:latin typeface="Calibri" panose="020F0502020204030204" pitchFamily="34" charset="0"/>
                <a:cs typeface="Calibri" panose="020F0502020204030204" pitchFamily="34" charset="0"/>
              </a:rPr>
              <a:t>, A., </a:t>
            </a:r>
            <a:r>
              <a:rPr lang="en-US" sz="500" b="0" i="0" u="none" strike="noStrike" spc="-20" baseline="0" dirty="0" err="1">
                <a:solidFill>
                  <a:srgbClr val="000000"/>
                </a:solidFill>
                <a:latin typeface="Calibri" panose="020F0502020204030204" pitchFamily="34" charset="0"/>
                <a:cs typeface="Calibri" panose="020F0502020204030204" pitchFamily="34" charset="0"/>
              </a:rPr>
              <a:t>Laitinen</a:t>
            </a:r>
            <a:r>
              <a:rPr lang="en-US" sz="500" b="0" i="0" u="none" strike="noStrike" spc="-20" baseline="0" dirty="0">
                <a:solidFill>
                  <a:srgbClr val="000000"/>
                </a:solidFill>
                <a:latin typeface="Calibri" panose="020F0502020204030204" pitchFamily="34" charset="0"/>
                <a:cs typeface="Calibri" panose="020F0502020204030204" pitchFamily="34" charset="0"/>
              </a:rPr>
              <a:t>, K., </a:t>
            </a:r>
            <a:r>
              <a:rPr lang="en-US" sz="500" b="0" i="0" u="none" strike="noStrike" spc="-20" baseline="0" dirty="0" err="1">
                <a:solidFill>
                  <a:srgbClr val="000000"/>
                </a:solidFill>
                <a:latin typeface="Calibri" panose="020F0502020204030204" pitchFamily="34" charset="0"/>
                <a:cs typeface="Calibri" panose="020F0502020204030204" pitchFamily="34" charset="0"/>
              </a:rPr>
              <a:t>Backhed</a:t>
            </a:r>
            <a:r>
              <a:rPr lang="en-US" sz="500" b="0" i="0" u="none" strike="noStrike" spc="-20" baseline="0" dirty="0">
                <a:solidFill>
                  <a:srgbClr val="000000"/>
                </a:solidFill>
                <a:latin typeface="Calibri" panose="020F0502020204030204" pitchFamily="34" charset="0"/>
                <a:cs typeface="Calibri" panose="020F0502020204030204" pitchFamily="34" charset="0"/>
              </a:rPr>
              <a:t>, H.K., Gonzalez, A., Werner, J.J., </a:t>
            </a:r>
            <a:r>
              <a:rPr lang="en-US" sz="500" b="0" i="0" u="none" strike="noStrike" spc="-20" baseline="0" dirty="0" err="1">
                <a:solidFill>
                  <a:srgbClr val="000000"/>
                </a:solidFill>
                <a:latin typeface="Calibri" panose="020F0502020204030204" pitchFamily="34" charset="0"/>
                <a:cs typeface="Calibri" panose="020F0502020204030204" pitchFamily="34" charset="0"/>
              </a:rPr>
              <a:t>Angenent</a:t>
            </a:r>
            <a:r>
              <a:rPr lang="en-US" sz="500" b="0" i="0" u="none" strike="noStrike" spc="-20" baseline="0" dirty="0">
                <a:solidFill>
                  <a:srgbClr val="000000"/>
                </a:solidFill>
                <a:latin typeface="Calibri" panose="020F0502020204030204" pitchFamily="34" charset="0"/>
                <a:cs typeface="Calibri" panose="020F0502020204030204" pitchFamily="34" charset="0"/>
              </a:rPr>
              <a:t>, L.T., Knight, R., et al. (2012). Host remodeling of the gut microbiome and metabolic changes during pregnancy. Cell </a:t>
            </a:r>
            <a:r>
              <a:rPr lang="en-US" sz="500" b="0" i="1" u="none" strike="noStrike" spc="-20" baseline="0" dirty="0">
                <a:solidFill>
                  <a:srgbClr val="000000"/>
                </a:solidFill>
                <a:latin typeface="Calibri" panose="020F0502020204030204" pitchFamily="34" charset="0"/>
                <a:cs typeface="Calibri" panose="020F0502020204030204" pitchFamily="34" charset="0"/>
              </a:rPr>
              <a:t>150</a:t>
            </a:r>
            <a:r>
              <a:rPr lang="en-US" sz="500" b="0" i="0" u="none" strike="noStrike" spc="-20" baseline="0" dirty="0">
                <a:solidFill>
                  <a:srgbClr val="000000"/>
                </a:solidFill>
                <a:latin typeface="Calibri" panose="020F0502020204030204" pitchFamily="34" charset="0"/>
                <a:cs typeface="Calibri" panose="020F0502020204030204" pitchFamily="34" charset="0"/>
              </a:rPr>
              <a:t>, 470-480. 10.1016/j.cell.2012.07.008. </a:t>
            </a:r>
          </a:p>
          <a:p>
            <a:r>
              <a:rPr lang="en-US" sz="500" b="0" i="0" u="none" strike="noStrike" spc="-20" baseline="0" dirty="0">
                <a:solidFill>
                  <a:srgbClr val="000000"/>
                </a:solidFill>
                <a:latin typeface="Calibri" panose="020F0502020204030204" pitchFamily="34" charset="0"/>
                <a:cs typeface="Calibri" panose="020F0502020204030204" pitchFamily="34" charset="0"/>
              </a:rPr>
              <a:t>3. Torres, J., Hu, J., Seki, A., Eisele, C., Nair, N., Huang, R., </a:t>
            </a:r>
            <a:r>
              <a:rPr lang="en-US" sz="500" b="0" i="0" u="none" strike="noStrike" spc="-20" baseline="0" dirty="0" err="1">
                <a:solidFill>
                  <a:srgbClr val="000000"/>
                </a:solidFill>
                <a:latin typeface="Calibri" panose="020F0502020204030204" pitchFamily="34" charset="0"/>
                <a:cs typeface="Calibri" panose="020F0502020204030204" pitchFamily="34" charset="0"/>
              </a:rPr>
              <a:t>Tarassishin</a:t>
            </a:r>
            <a:r>
              <a:rPr lang="en-US" sz="500" b="0" i="0" u="none" strike="noStrike" spc="-20" baseline="0" dirty="0">
                <a:solidFill>
                  <a:srgbClr val="000000"/>
                </a:solidFill>
                <a:latin typeface="Calibri" panose="020F0502020204030204" pitchFamily="34" charset="0"/>
                <a:cs typeface="Calibri" panose="020F0502020204030204" pitchFamily="34" charset="0"/>
              </a:rPr>
              <a:t>, L., </a:t>
            </a:r>
            <a:r>
              <a:rPr lang="en-US" sz="500" b="0" i="0" u="none" strike="noStrike" spc="-20" baseline="0" dirty="0" err="1">
                <a:solidFill>
                  <a:srgbClr val="000000"/>
                </a:solidFill>
                <a:latin typeface="Calibri" panose="020F0502020204030204" pitchFamily="34" charset="0"/>
                <a:cs typeface="Calibri" panose="020F0502020204030204" pitchFamily="34" charset="0"/>
              </a:rPr>
              <a:t>Jharap</a:t>
            </a:r>
            <a:r>
              <a:rPr lang="en-US" sz="500" b="0" i="0" u="none" strike="noStrike" spc="-20" baseline="0" dirty="0">
                <a:solidFill>
                  <a:srgbClr val="000000"/>
                </a:solidFill>
                <a:latin typeface="Calibri" panose="020F0502020204030204" pitchFamily="34" charset="0"/>
                <a:cs typeface="Calibri" panose="020F0502020204030204" pitchFamily="34" charset="0"/>
              </a:rPr>
              <a:t>, B., Cote-</a:t>
            </a:r>
            <a:r>
              <a:rPr lang="en-US" sz="500" b="0" i="0" u="none" strike="noStrike" spc="-20" baseline="0" dirty="0" err="1">
                <a:solidFill>
                  <a:srgbClr val="000000"/>
                </a:solidFill>
                <a:latin typeface="Calibri" panose="020F0502020204030204" pitchFamily="34" charset="0"/>
                <a:cs typeface="Calibri" panose="020F0502020204030204" pitchFamily="34" charset="0"/>
              </a:rPr>
              <a:t>Daigneault</a:t>
            </a:r>
            <a:r>
              <a:rPr lang="en-US" sz="500" b="0" i="0" u="none" strike="noStrike" spc="-20" baseline="0" dirty="0">
                <a:solidFill>
                  <a:srgbClr val="000000"/>
                </a:solidFill>
                <a:latin typeface="Calibri" panose="020F0502020204030204" pitchFamily="34" charset="0"/>
                <a:cs typeface="Calibri" panose="020F0502020204030204" pitchFamily="34" charset="0"/>
              </a:rPr>
              <a:t>, J., Mao, Q., et al. (2020). Infants born to mothers with IBD present with altered gut microbiome that transfers abnormalities of the adaptive immune system to germ-free mice. Gut </a:t>
            </a:r>
            <a:r>
              <a:rPr lang="en-US" sz="500" b="0" i="1" u="none" strike="noStrike" spc="-20" baseline="0" dirty="0">
                <a:solidFill>
                  <a:srgbClr val="000000"/>
                </a:solidFill>
                <a:latin typeface="Calibri" panose="020F0502020204030204" pitchFamily="34" charset="0"/>
                <a:cs typeface="Calibri" panose="020F0502020204030204" pitchFamily="34" charset="0"/>
              </a:rPr>
              <a:t>69</a:t>
            </a:r>
            <a:r>
              <a:rPr lang="en-US" sz="500" b="0" i="0" u="none" strike="noStrike" spc="-20" baseline="0" dirty="0">
                <a:solidFill>
                  <a:srgbClr val="000000"/>
                </a:solidFill>
                <a:latin typeface="Calibri" panose="020F0502020204030204" pitchFamily="34" charset="0"/>
                <a:cs typeface="Calibri" panose="020F0502020204030204" pitchFamily="34" charset="0"/>
              </a:rPr>
              <a:t>, 42-51. 10.1136/gutjnl-2018-317855. </a:t>
            </a:r>
          </a:p>
          <a:p>
            <a:r>
              <a:rPr lang="en-US" sz="500" b="0" i="0" u="none" strike="noStrike" spc="-20" baseline="0" dirty="0">
                <a:solidFill>
                  <a:srgbClr val="000000"/>
                </a:solidFill>
                <a:latin typeface="Calibri" panose="020F0502020204030204" pitchFamily="34" charset="0"/>
                <a:cs typeface="Calibri" panose="020F0502020204030204" pitchFamily="34" charset="0"/>
              </a:rPr>
              <a:t>4. </a:t>
            </a:r>
            <a:r>
              <a:rPr lang="en-US" sz="500" b="0" i="0" u="none" strike="noStrike" spc="-20" baseline="0" dirty="0" err="1">
                <a:solidFill>
                  <a:srgbClr val="000000"/>
                </a:solidFill>
                <a:latin typeface="Calibri" panose="020F0502020204030204" pitchFamily="34" charset="0"/>
                <a:cs typeface="Calibri" panose="020F0502020204030204" pitchFamily="34" charset="0"/>
              </a:rPr>
              <a:t>Schulfer</a:t>
            </a:r>
            <a:r>
              <a:rPr lang="en-US" sz="500" b="0" i="0" u="none" strike="noStrike" spc="-20" baseline="0" dirty="0">
                <a:solidFill>
                  <a:srgbClr val="000000"/>
                </a:solidFill>
                <a:latin typeface="Calibri" panose="020F0502020204030204" pitchFamily="34" charset="0"/>
                <a:cs typeface="Calibri" panose="020F0502020204030204" pitchFamily="34" charset="0"/>
              </a:rPr>
              <a:t>, A.F., Battaglia, T., Alvarez, Y., </a:t>
            </a:r>
            <a:r>
              <a:rPr lang="en-US" sz="500" b="0" i="0" u="none" strike="noStrike" spc="-20" baseline="0" dirty="0" err="1">
                <a:solidFill>
                  <a:srgbClr val="000000"/>
                </a:solidFill>
                <a:latin typeface="Calibri" panose="020F0502020204030204" pitchFamily="34" charset="0"/>
                <a:cs typeface="Calibri" panose="020F0502020204030204" pitchFamily="34" charset="0"/>
              </a:rPr>
              <a:t>Bijnens</a:t>
            </a:r>
            <a:r>
              <a:rPr lang="en-US" sz="500" b="0" i="0" u="none" strike="noStrike" spc="-20" baseline="0" dirty="0">
                <a:solidFill>
                  <a:srgbClr val="000000"/>
                </a:solidFill>
                <a:latin typeface="Calibri" panose="020F0502020204030204" pitchFamily="34" charset="0"/>
                <a:cs typeface="Calibri" panose="020F0502020204030204" pitchFamily="34" charset="0"/>
              </a:rPr>
              <a:t>, L., Ruiz, V.E., Ho, M., Robinson, S., Ward, T., Cox, L.M., Rogers, A.B., et al. (2018). Intergenerational transfer of antibiotic-perturbed microbiota enhances colitis in susceptible mice. Nat </a:t>
            </a:r>
            <a:r>
              <a:rPr lang="en-US" sz="500" b="0" i="0" u="none" strike="noStrike" spc="-20" baseline="0" dirty="0" err="1">
                <a:solidFill>
                  <a:srgbClr val="000000"/>
                </a:solidFill>
                <a:latin typeface="Calibri" panose="020F0502020204030204" pitchFamily="34" charset="0"/>
                <a:cs typeface="Calibri" panose="020F0502020204030204" pitchFamily="34" charset="0"/>
              </a:rPr>
              <a:t>Microbiol</a:t>
            </a:r>
            <a:r>
              <a:rPr lang="en-US" sz="500" b="0" i="0" u="none" strike="noStrike" spc="-20" baseline="0" dirty="0">
                <a:solidFill>
                  <a:srgbClr val="000000"/>
                </a:solidFill>
                <a:latin typeface="Calibri" panose="020F0502020204030204" pitchFamily="34" charset="0"/>
                <a:cs typeface="Calibri" panose="020F0502020204030204" pitchFamily="34" charset="0"/>
              </a:rPr>
              <a:t> </a:t>
            </a:r>
            <a:r>
              <a:rPr lang="en-US" sz="500" b="0" i="1" u="none" strike="noStrike" spc="-20" baseline="0" dirty="0">
                <a:solidFill>
                  <a:srgbClr val="000000"/>
                </a:solidFill>
                <a:latin typeface="Calibri" panose="020F0502020204030204" pitchFamily="34" charset="0"/>
                <a:cs typeface="Calibri" panose="020F0502020204030204" pitchFamily="34" charset="0"/>
              </a:rPr>
              <a:t>3</a:t>
            </a:r>
            <a:r>
              <a:rPr lang="en-US" sz="500" b="0" i="0" u="none" strike="noStrike" spc="-20" baseline="0" dirty="0">
                <a:solidFill>
                  <a:srgbClr val="000000"/>
                </a:solidFill>
                <a:latin typeface="Calibri" panose="020F0502020204030204" pitchFamily="34" charset="0"/>
                <a:cs typeface="Calibri" panose="020F0502020204030204" pitchFamily="34" charset="0"/>
              </a:rPr>
              <a:t>, 234-242. 10.1038/s41564-017-0075-5.</a:t>
            </a:r>
          </a:p>
          <a:p>
            <a:r>
              <a:rPr lang="en-US" sz="500" b="0" i="0" u="none" strike="noStrike" spc="-20" baseline="0" dirty="0">
                <a:solidFill>
                  <a:srgbClr val="000000"/>
                </a:solidFill>
                <a:latin typeface="Calibri" panose="020F0502020204030204" pitchFamily="34" charset="0"/>
                <a:cs typeface="Calibri" panose="020F0502020204030204" pitchFamily="34" charset="0"/>
              </a:rPr>
              <a:t>5. Krishna, M., </a:t>
            </a:r>
            <a:r>
              <a:rPr lang="en-US" sz="500" b="0" i="0" u="none" strike="noStrike" spc="-20" baseline="0" dirty="0" err="1">
                <a:solidFill>
                  <a:srgbClr val="000000"/>
                </a:solidFill>
                <a:latin typeface="Calibri" panose="020F0502020204030204" pitchFamily="34" charset="0"/>
                <a:cs typeface="Calibri" panose="020F0502020204030204" pitchFamily="34" charset="0"/>
              </a:rPr>
              <a:t>Engevik</a:t>
            </a:r>
            <a:r>
              <a:rPr lang="en-US" sz="500" b="0" i="0" u="none" strike="noStrike" spc="-20" baseline="0" dirty="0">
                <a:solidFill>
                  <a:srgbClr val="000000"/>
                </a:solidFill>
                <a:latin typeface="Calibri" panose="020F0502020204030204" pitchFamily="34" charset="0"/>
                <a:cs typeface="Calibri" panose="020F0502020204030204" pitchFamily="34" charset="0"/>
              </a:rPr>
              <a:t>, M., </a:t>
            </a:r>
            <a:r>
              <a:rPr lang="en-US" sz="500" b="0" i="0" u="none" strike="noStrike" spc="-20" baseline="0" dirty="0" err="1">
                <a:solidFill>
                  <a:srgbClr val="000000"/>
                </a:solidFill>
                <a:latin typeface="Calibri" panose="020F0502020204030204" pitchFamily="34" charset="0"/>
                <a:cs typeface="Calibri" panose="020F0502020204030204" pitchFamily="34" charset="0"/>
              </a:rPr>
              <a:t>Queliza</a:t>
            </a:r>
            <a:r>
              <a:rPr lang="en-US" sz="500" b="0" i="0" u="none" strike="noStrike" spc="-20" baseline="0" dirty="0">
                <a:solidFill>
                  <a:srgbClr val="000000"/>
                </a:solidFill>
                <a:latin typeface="Calibri" panose="020F0502020204030204" pitchFamily="34" charset="0"/>
                <a:cs typeface="Calibri" panose="020F0502020204030204" pitchFamily="34" charset="0"/>
              </a:rPr>
              <a:t>, K., Britto, S., Shah, R., </a:t>
            </a:r>
            <a:r>
              <a:rPr lang="en-US" sz="500" b="0" i="0" u="none" strike="noStrike" spc="-20" baseline="0" dirty="0" err="1">
                <a:solidFill>
                  <a:srgbClr val="000000"/>
                </a:solidFill>
                <a:latin typeface="Calibri" panose="020F0502020204030204" pitchFamily="34" charset="0"/>
                <a:cs typeface="Calibri" panose="020F0502020204030204" pitchFamily="34" charset="0"/>
              </a:rPr>
              <a:t>Ruan</a:t>
            </a:r>
            <a:r>
              <a:rPr lang="en-US" sz="500" b="0" i="0" u="none" strike="noStrike" spc="-20" baseline="0" dirty="0">
                <a:solidFill>
                  <a:srgbClr val="000000"/>
                </a:solidFill>
                <a:latin typeface="Calibri" panose="020F0502020204030204" pitchFamily="34" charset="0"/>
                <a:cs typeface="Calibri" panose="020F0502020204030204" pitchFamily="34" charset="0"/>
              </a:rPr>
              <a:t>, W., Wang, H., </a:t>
            </a:r>
            <a:r>
              <a:rPr lang="en-US" sz="500" b="0" i="0" u="none" strike="noStrike" spc="-20" baseline="0" dirty="0" err="1">
                <a:solidFill>
                  <a:srgbClr val="000000"/>
                </a:solidFill>
                <a:latin typeface="Calibri" panose="020F0502020204030204" pitchFamily="34" charset="0"/>
                <a:cs typeface="Calibri" panose="020F0502020204030204" pitchFamily="34" charset="0"/>
              </a:rPr>
              <a:t>Versalovic</a:t>
            </a:r>
            <a:r>
              <a:rPr lang="en-US" sz="500" b="0" i="0" u="none" strike="noStrike" spc="-20" baseline="0" dirty="0">
                <a:solidFill>
                  <a:srgbClr val="000000"/>
                </a:solidFill>
                <a:latin typeface="Calibri" panose="020F0502020204030204" pitchFamily="34" charset="0"/>
                <a:cs typeface="Calibri" panose="020F0502020204030204" pitchFamily="34" charset="0"/>
              </a:rPr>
              <a:t>, J., and </a:t>
            </a:r>
            <a:r>
              <a:rPr lang="en-US" sz="500" b="0" i="0" u="none" strike="noStrike" spc="-20" baseline="0" dirty="0" err="1">
                <a:solidFill>
                  <a:srgbClr val="000000"/>
                </a:solidFill>
                <a:latin typeface="Calibri" panose="020F0502020204030204" pitchFamily="34" charset="0"/>
                <a:cs typeface="Calibri" panose="020F0502020204030204" pitchFamily="34" charset="0"/>
              </a:rPr>
              <a:t>Kellermayer</a:t>
            </a:r>
            <a:r>
              <a:rPr lang="en-US" sz="500" b="0" i="0" u="none" strike="noStrike" spc="-20" baseline="0" dirty="0">
                <a:solidFill>
                  <a:srgbClr val="000000"/>
                </a:solidFill>
                <a:latin typeface="Calibri" panose="020F0502020204030204" pitchFamily="34" charset="0"/>
                <a:cs typeface="Calibri" panose="020F0502020204030204" pitchFamily="34" charset="0"/>
              </a:rPr>
              <a:t>, R. (2022). Maternal Lactobacillus </a:t>
            </a:r>
            <a:r>
              <a:rPr lang="en-US" sz="500" b="0" i="0" u="none" strike="noStrike" spc="-20" baseline="0" dirty="0" err="1">
                <a:solidFill>
                  <a:srgbClr val="000000"/>
                </a:solidFill>
                <a:latin typeface="Calibri" panose="020F0502020204030204" pitchFamily="34" charset="0"/>
                <a:cs typeface="Calibri" panose="020F0502020204030204" pitchFamily="34" charset="0"/>
              </a:rPr>
              <a:t>reuteri</a:t>
            </a:r>
            <a:r>
              <a:rPr lang="en-US" sz="500" b="0" i="0" u="none" strike="noStrike" spc="-20" baseline="0" dirty="0">
                <a:solidFill>
                  <a:srgbClr val="000000"/>
                </a:solidFill>
                <a:latin typeface="Calibri" panose="020F0502020204030204" pitchFamily="34" charset="0"/>
                <a:cs typeface="Calibri" panose="020F0502020204030204" pitchFamily="34" charset="0"/>
              </a:rPr>
              <a:t> supplementation shifts the intestinal microbiome in mice and provides protection from experimental colitis in female offspring. FASEB </a:t>
            </a:r>
            <a:r>
              <a:rPr lang="en-US" sz="500" b="0" i="0" u="none" strike="noStrike" spc="-20" baseline="0" dirty="0" err="1">
                <a:solidFill>
                  <a:srgbClr val="000000"/>
                </a:solidFill>
                <a:latin typeface="Calibri" panose="020F0502020204030204" pitchFamily="34" charset="0"/>
                <a:cs typeface="Calibri" panose="020F0502020204030204" pitchFamily="34" charset="0"/>
              </a:rPr>
              <a:t>Bioadv</a:t>
            </a:r>
            <a:r>
              <a:rPr lang="en-US" sz="500" b="0" i="0" u="none" strike="noStrike" spc="-20" baseline="0" dirty="0">
                <a:solidFill>
                  <a:srgbClr val="000000"/>
                </a:solidFill>
                <a:latin typeface="Calibri" panose="020F0502020204030204" pitchFamily="34" charset="0"/>
                <a:cs typeface="Calibri" panose="020F0502020204030204" pitchFamily="34" charset="0"/>
              </a:rPr>
              <a:t> </a:t>
            </a:r>
            <a:r>
              <a:rPr lang="en-US" sz="500" b="0" i="1" u="none" strike="noStrike" spc="-20" baseline="0" dirty="0">
                <a:solidFill>
                  <a:srgbClr val="000000"/>
                </a:solidFill>
                <a:latin typeface="Calibri" panose="020F0502020204030204" pitchFamily="34" charset="0"/>
                <a:cs typeface="Calibri" panose="020F0502020204030204" pitchFamily="34" charset="0"/>
              </a:rPr>
              <a:t>4</a:t>
            </a:r>
            <a:r>
              <a:rPr lang="en-US" sz="500" b="0" i="0" u="none" strike="noStrike" spc="-20" baseline="0" dirty="0">
                <a:solidFill>
                  <a:srgbClr val="000000"/>
                </a:solidFill>
                <a:latin typeface="Calibri" panose="020F0502020204030204" pitchFamily="34" charset="0"/>
                <a:cs typeface="Calibri" panose="020F0502020204030204" pitchFamily="34" charset="0"/>
              </a:rPr>
              <a:t>, 109-120. 10.1096/fba.2021-00078. </a:t>
            </a:r>
          </a:p>
          <a:p>
            <a:r>
              <a:rPr lang="en-US" sz="500" b="0" i="0" u="none" strike="noStrike" spc="-20" baseline="0" dirty="0">
                <a:solidFill>
                  <a:srgbClr val="000000"/>
                </a:solidFill>
                <a:latin typeface="Calibri" panose="020F0502020204030204" pitchFamily="34" charset="0"/>
                <a:cs typeface="Calibri" panose="020F0502020204030204" pitchFamily="34" charset="0"/>
              </a:rPr>
              <a:t>6. Peter, I., Maldonado-Contreras, A., Eisele, C., </a:t>
            </a:r>
            <a:r>
              <a:rPr lang="en-US" sz="500" b="0" i="0" u="none" strike="noStrike" spc="-20" baseline="0" dirty="0" err="1">
                <a:solidFill>
                  <a:srgbClr val="000000"/>
                </a:solidFill>
                <a:latin typeface="Calibri" panose="020F0502020204030204" pitchFamily="34" charset="0"/>
                <a:cs typeface="Calibri" panose="020F0502020204030204" pitchFamily="34" charset="0"/>
              </a:rPr>
              <a:t>Frisard</a:t>
            </a:r>
            <a:r>
              <a:rPr lang="en-US" sz="500" b="0" i="0" u="none" strike="noStrike" spc="-20" baseline="0" dirty="0">
                <a:solidFill>
                  <a:srgbClr val="000000"/>
                </a:solidFill>
                <a:latin typeface="Calibri" panose="020F0502020204030204" pitchFamily="34" charset="0"/>
                <a:cs typeface="Calibri" panose="020F0502020204030204" pitchFamily="34" charset="0"/>
              </a:rPr>
              <a:t>, C., Simpson, S., Nair, N., Rendon, A., Hawkins, K., Cawley, C., </a:t>
            </a:r>
            <a:r>
              <a:rPr lang="en-US" sz="500" b="0" i="0" u="none" strike="noStrike" spc="-20" baseline="0" dirty="0" err="1">
                <a:solidFill>
                  <a:srgbClr val="000000"/>
                </a:solidFill>
                <a:latin typeface="Calibri" panose="020F0502020204030204" pitchFamily="34" charset="0"/>
                <a:cs typeface="Calibri" panose="020F0502020204030204" pitchFamily="34" charset="0"/>
              </a:rPr>
              <a:t>Debebe</a:t>
            </a:r>
            <a:r>
              <a:rPr lang="en-US" sz="500" b="0" i="0" u="none" strike="noStrike" spc="-20" baseline="0" dirty="0">
                <a:solidFill>
                  <a:srgbClr val="000000"/>
                </a:solidFill>
                <a:latin typeface="Calibri" panose="020F0502020204030204" pitchFamily="34" charset="0"/>
                <a:cs typeface="Calibri" panose="020F0502020204030204" pitchFamily="34" charset="0"/>
              </a:rPr>
              <a:t>, A., et al. (2020). A dietary intervention to improve the microbiome composition of pregnant women with Crohn's disease and their offspring: The MELODY (Modulating Early Life Microbiome through Dietary Intervention in Pregnancy) trial design. </a:t>
            </a:r>
            <a:r>
              <a:rPr lang="en-US" sz="500" b="0" i="0" u="none" strike="noStrike" spc="-20" baseline="0" dirty="0" err="1">
                <a:solidFill>
                  <a:srgbClr val="000000"/>
                </a:solidFill>
                <a:latin typeface="Calibri" panose="020F0502020204030204" pitchFamily="34" charset="0"/>
                <a:cs typeface="Calibri" panose="020F0502020204030204" pitchFamily="34" charset="0"/>
              </a:rPr>
              <a:t>Contemp</a:t>
            </a:r>
            <a:r>
              <a:rPr lang="en-US" sz="500" b="0" i="0" u="none" strike="noStrike" spc="-20" baseline="0" dirty="0">
                <a:solidFill>
                  <a:srgbClr val="000000"/>
                </a:solidFill>
                <a:latin typeface="Calibri" panose="020F0502020204030204" pitchFamily="34" charset="0"/>
                <a:cs typeface="Calibri" panose="020F0502020204030204" pitchFamily="34" charset="0"/>
              </a:rPr>
              <a:t> Clin Trials </a:t>
            </a:r>
            <a:r>
              <a:rPr lang="en-US" sz="500" b="0" i="0" u="none" strike="noStrike" spc="-20" baseline="0" dirty="0" err="1">
                <a:solidFill>
                  <a:srgbClr val="000000"/>
                </a:solidFill>
                <a:latin typeface="Calibri" panose="020F0502020204030204" pitchFamily="34" charset="0"/>
                <a:cs typeface="Calibri" panose="020F0502020204030204" pitchFamily="34" charset="0"/>
              </a:rPr>
              <a:t>Commun</a:t>
            </a:r>
            <a:r>
              <a:rPr lang="en-US" sz="500" b="0" i="0" u="none" strike="noStrike" spc="-20" baseline="0" dirty="0">
                <a:solidFill>
                  <a:srgbClr val="000000"/>
                </a:solidFill>
                <a:latin typeface="Calibri" panose="020F0502020204030204" pitchFamily="34" charset="0"/>
                <a:cs typeface="Calibri" panose="020F0502020204030204" pitchFamily="34" charset="0"/>
              </a:rPr>
              <a:t> </a:t>
            </a:r>
            <a:r>
              <a:rPr lang="en-US" sz="500" b="0" i="1" u="none" strike="noStrike" spc="-20" baseline="0" dirty="0">
                <a:solidFill>
                  <a:srgbClr val="000000"/>
                </a:solidFill>
                <a:latin typeface="Calibri" panose="020F0502020204030204" pitchFamily="34" charset="0"/>
                <a:cs typeface="Calibri" panose="020F0502020204030204" pitchFamily="34" charset="0"/>
              </a:rPr>
              <a:t>18</a:t>
            </a:r>
            <a:r>
              <a:rPr lang="en-US" sz="500" b="0" i="0" u="none" strike="noStrike" spc="-20" baseline="0" dirty="0">
                <a:solidFill>
                  <a:srgbClr val="000000"/>
                </a:solidFill>
                <a:latin typeface="Calibri" panose="020F0502020204030204" pitchFamily="34" charset="0"/>
                <a:cs typeface="Calibri" panose="020F0502020204030204" pitchFamily="34" charset="0"/>
              </a:rPr>
              <a:t>, 100573. 10.1016/j.conctc.2020.100573. </a:t>
            </a:r>
            <a:endParaRPr lang="en-US" sz="500" spc="-20" dirty="0">
              <a:latin typeface="Calibri" panose="020F0502020204030204" pitchFamily="34" charset="0"/>
              <a:cs typeface="Calibri" panose="020F0502020204030204" pitchFamily="34" charset="0"/>
            </a:endParaRPr>
          </a:p>
          <a:p>
            <a:endParaRPr lang="en-CN"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6CCA7-D9C3-4F38-80A9-9E5583BA4B4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7947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Achieving remission before conception is critical for improving both fertility outcomes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pregnancy success.</a:t>
            </a:r>
            <a:endParaRPr lang="en-US" i="0" dirty="0">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24</a:t>
            </a:fld>
            <a:endParaRPr lang="en-US"/>
          </a:p>
        </p:txBody>
      </p:sp>
    </p:spTree>
    <p:extLst>
      <p:ext uri="{BB962C8B-B14F-4D97-AF65-F5344CB8AC3E}">
        <p14:creationId xmlns:p14="http://schemas.microsoft.com/office/powerpoint/2010/main" val="1121486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Key factors contributing to infertility in women with IBD: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Active IBD: Women with active IBD have higher infertility rates compared to those with inactive disease.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Ileal Pouch-Anal Anastomosis (IPAA): Women who have undergone IPAA surgery experience reduced fertility.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Lower Ovarian Reserve: Women with IBD may have a lower ovarian reserve, indicated by lower anti-mullerian hormone (AMH) levels compared to women without IBD.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Delayed Childbearing: Delaying pregnancy can further impact fertility, especially in women with IBD.</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25</a:t>
            </a:fld>
            <a:endParaRPr lang="en-US" dirty="0"/>
          </a:p>
        </p:txBody>
      </p:sp>
    </p:spTree>
    <p:extLst>
      <p:ext uri="{BB962C8B-B14F-4D97-AF65-F5344CB8AC3E}">
        <p14:creationId xmlns:p14="http://schemas.microsoft.com/office/powerpoint/2010/main" val="266800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204788"/>
            <a:ext cx="4451350" cy="25034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Women with IBD have decreased fertility compared to those without IBD.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Women with ileal pouch-anal anastomosis (IPAA) have reduced fertility.</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Active IBD is linked to higher infertility rates compared to inactive disease.</a:t>
            </a:r>
          </a:p>
        </p:txBody>
      </p:sp>
      <p:sp>
        <p:nvSpPr>
          <p:cNvPr id="4" name="Slide Number Placeholder 3"/>
          <p:cNvSpPr>
            <a:spLocks noGrp="1"/>
          </p:cNvSpPr>
          <p:nvPr>
            <p:ph type="sldNum" sz="quarter" idx="5"/>
          </p:nvPr>
        </p:nvSpPr>
        <p:spPr/>
        <p:txBody>
          <a:bodyPr/>
          <a:lstStyle/>
          <a:p>
            <a:fld id="{C74D3433-378D-A249-B6C9-BD64307AB14E}" type="slidenum">
              <a:rPr lang="en-US" smtClean="0"/>
              <a:t>26</a:t>
            </a:fld>
            <a:endParaRPr lang="en-US"/>
          </a:p>
        </p:txBody>
      </p:sp>
    </p:spTree>
    <p:extLst>
      <p:ext uri="{BB962C8B-B14F-4D97-AF65-F5344CB8AC3E}">
        <p14:creationId xmlns:p14="http://schemas.microsoft.com/office/powerpoint/2010/main" val="3078607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E3135-5E07-7083-DCFF-E845499F7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F2002-E7F6-FA88-F078-B33470D5F271}"/>
              </a:ext>
            </a:extLst>
          </p:cNvPr>
          <p:cNvSpPr>
            <a:spLocks noGrp="1" noRot="1" noChangeAspect="1"/>
          </p:cNvSpPr>
          <p:nvPr>
            <p:ph type="sldImg"/>
          </p:nvPr>
        </p:nvSpPr>
        <p:spPr>
          <a:xfrm>
            <a:off x="647700" y="204788"/>
            <a:ext cx="4451350" cy="2503487"/>
          </a:xfrm>
        </p:spPr>
      </p:sp>
      <p:sp>
        <p:nvSpPr>
          <p:cNvPr id="3" name="Notes Placeholder 2">
            <a:extLst>
              <a:ext uri="{FF2B5EF4-FFF2-40B4-BE49-F238E27FC236}">
                <a16:creationId xmlns:a16="http://schemas.microsoft.com/office/drawing/2014/main" id="{F3D7A0F9-6DA9-6C05-E8E8-A8E55A41EB71}"/>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Assisted reproduction is comparably effective in women with IBD as in those without.</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IVF success rates are similar in women with IBD who have undergone pelvic surgery.</a:t>
            </a:r>
          </a:p>
        </p:txBody>
      </p:sp>
      <p:sp>
        <p:nvSpPr>
          <p:cNvPr id="4" name="Slide Number Placeholder 3">
            <a:extLst>
              <a:ext uri="{FF2B5EF4-FFF2-40B4-BE49-F238E27FC236}">
                <a16:creationId xmlns:a16="http://schemas.microsoft.com/office/drawing/2014/main" id="{387522D0-2C93-DB24-F4E4-91DD412ACDA3}"/>
              </a:ext>
            </a:extLst>
          </p:cNvPr>
          <p:cNvSpPr>
            <a:spLocks noGrp="1"/>
          </p:cNvSpPr>
          <p:nvPr>
            <p:ph type="sldNum" sz="quarter" idx="5"/>
          </p:nvPr>
        </p:nvSpPr>
        <p:spPr/>
        <p:txBody>
          <a:bodyPr/>
          <a:lstStyle/>
          <a:p>
            <a:fld id="{C74D3433-378D-A249-B6C9-BD64307AB14E}" type="slidenum">
              <a:rPr lang="en-US" smtClean="0"/>
              <a:t>27</a:t>
            </a:fld>
            <a:endParaRPr lang="en-US"/>
          </a:p>
        </p:txBody>
      </p:sp>
    </p:spTree>
    <p:extLst>
      <p:ext uri="{BB962C8B-B14F-4D97-AF65-F5344CB8AC3E}">
        <p14:creationId xmlns:p14="http://schemas.microsoft.com/office/powerpoint/2010/main" val="1184431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75163" cy="2517775"/>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Women with IBD might experience reduced fertility due to lower ovarian reserve, which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is measured by anti-mullerian hormone (AMH). Studies show women with IBD have lower AMH levels compared to their age-matched peers without IBD.</a:t>
            </a:r>
          </a:p>
          <a:p>
            <a:pPr marL="628650" lvl="1"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It’s important to counsel women who plan to delay having children that this may further impact their fertility, especially with IBD.</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Another question that arises is whether women can undergo egg freezing. Our consensus was that women with IBD can safely undergo oocyte retrieval without increasing the risk of flare, though the data is limited and based mostly on expert opinion. </a:t>
            </a:r>
          </a:p>
          <a:p>
            <a:pPr marL="171450" indent="-171450">
              <a:spcAft>
                <a:spcPts val="600"/>
              </a:spcAft>
              <a:buFont typeface="Arial" panose="020B0604020202020204" pitchFamily="34" charset="0"/>
              <a:buChar char="•"/>
            </a:pPr>
            <a:r>
              <a:rPr lang="en-US" b="0" i="0" dirty="0">
                <a:solidFill>
                  <a:srgbClr val="000000"/>
                </a:solidFill>
                <a:effectLst/>
                <a:latin typeface="Arial" panose="020B0604020202020204" pitchFamily="34" charset="0"/>
              </a:rPr>
              <a:t>Inadequate data to vote</a:t>
            </a:r>
            <a:r>
              <a:rPr lang="en-US" dirty="0">
                <a:latin typeface="Calibri" panose="020F0502020204030204" pitchFamily="34" charset="0"/>
                <a:cs typeface="Calibri" panose="020F0502020204030204" pitchFamily="34" charset="0"/>
              </a:rPr>
              <a:t>: The statement that all therapy could continue during oocyte retrieval </a:t>
            </a:r>
            <a:r>
              <a:rPr lang="en-US">
                <a:latin typeface="Calibri" panose="020F0502020204030204" pitchFamily="34" charset="0"/>
                <a:cs typeface="Calibri" panose="020F0502020204030204" pitchFamily="34" charset="0"/>
              </a:rPr>
              <a:t>wasn’t included, </a:t>
            </a:r>
            <a:r>
              <a:rPr lang="en-US" dirty="0">
                <a:latin typeface="Calibri" panose="020F0502020204030204" pitchFamily="34" charset="0"/>
                <a:cs typeface="Calibri" panose="020F0502020204030204" pitchFamily="34" charset="0"/>
              </a:rPr>
              <a:t>specifically concerning JAK inhibitors, due to theoretical risks to the granulosa cells surrounding the egg.</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28</a:t>
            </a:fld>
            <a:endParaRPr lang="en-US"/>
          </a:p>
        </p:txBody>
      </p:sp>
    </p:spTree>
    <p:extLst>
      <p:ext uri="{BB962C8B-B14F-4D97-AF65-F5344CB8AC3E}">
        <p14:creationId xmlns:p14="http://schemas.microsoft.com/office/powerpoint/2010/main" val="3717348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1815" y="2861375"/>
            <a:ext cx="5668505" cy="3600450"/>
          </a:xfrm>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Preconception counseling and optimization are strongly recommended for women with IBD.</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29</a:t>
            </a:fld>
            <a:endParaRPr lang="en-US"/>
          </a:p>
        </p:txBody>
      </p:sp>
    </p:spTree>
    <p:extLst>
      <p:ext uri="{BB962C8B-B14F-4D97-AF65-F5344CB8AC3E}">
        <p14:creationId xmlns:p14="http://schemas.microsoft.com/office/powerpoint/2010/main" val="4221361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196850"/>
            <a:ext cx="4471987" cy="25161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Preconception counseling and optimization might improve medication adherence,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reduce the risk of disease relapse, and lower the risk of low birth weight infants.</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30</a:t>
            </a:fld>
            <a:endParaRPr lang="en-US"/>
          </a:p>
        </p:txBody>
      </p:sp>
    </p:spTree>
    <p:extLst>
      <p:ext uri="{BB962C8B-B14F-4D97-AF65-F5344CB8AC3E}">
        <p14:creationId xmlns:p14="http://schemas.microsoft.com/office/powerpoint/2010/main" val="400334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70400" cy="2514600"/>
          </a:xfrm>
        </p:spPr>
      </p:sp>
      <p:sp>
        <p:nvSpPr>
          <p:cNvPr id="3" name="Notes Placeholder 2"/>
          <p:cNvSpPr>
            <a:spLocks noGrp="1"/>
          </p:cNvSpPr>
          <p:nvPr>
            <p:ph type="body" idx="1"/>
          </p:nvPr>
        </p:nvSpPr>
        <p:spPr>
          <a:xfrm>
            <a:off x="554710" y="2871061"/>
            <a:ext cx="5653007" cy="5213396"/>
          </a:xfrm>
        </p:spPr>
        <p:txBody>
          <a:bodyPr/>
          <a:lstStyle/>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Pregnancy triggers significant metabolic, hormonal, microbiome, and immunological changes. </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The mother's immune system must adapt to the fetus, which carries paternal genes. Pregnancy is therefore considered an immune-suppressive state.</a:t>
            </a:r>
            <a:endParaRPr lang="en-US" altLang="en-US" sz="1200" b="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For women with immune-mediated diseases like IBD, this can increase the risk of pregnancy complications, </a:t>
            </a:r>
            <a:r>
              <a:rPr lang="en-US" dirty="0">
                <a:solidFill>
                  <a:srgbClr val="000000"/>
                </a:solidFill>
                <a:effectLst/>
                <a:latin typeface="Calibri" panose="020F0502020204030204" pitchFamily="34" charset="0"/>
                <a:cs typeface="Calibri" panose="020F0502020204030204" pitchFamily="34" charset="0"/>
              </a:rPr>
              <a:t>in part due to the unique role of the placenta</a:t>
            </a:r>
            <a:r>
              <a:rPr lang="en-US"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C74D3433-378D-A249-B6C9-BD64307AB14E}" type="slidenum">
              <a:rPr lang="en-US" smtClean="0"/>
              <a:t>3</a:t>
            </a:fld>
            <a:endParaRPr lang="en-US" dirty="0"/>
          </a:p>
        </p:txBody>
      </p:sp>
    </p:spTree>
    <p:extLst>
      <p:ext uri="{BB962C8B-B14F-4D97-AF65-F5344CB8AC3E}">
        <p14:creationId xmlns:p14="http://schemas.microsoft.com/office/powerpoint/2010/main" val="2119335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07EA0-09C8-64CB-9715-C2DB9034F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AD7678-771F-52E2-7591-9784FF7D14F2}"/>
              </a:ext>
            </a:extLst>
          </p:cNvPr>
          <p:cNvSpPr>
            <a:spLocks noGrp="1" noRot="1" noChangeAspect="1"/>
          </p:cNvSpPr>
          <p:nvPr>
            <p:ph type="sldImg"/>
          </p:nvPr>
        </p:nvSpPr>
        <p:spPr>
          <a:xfrm>
            <a:off x="647700" y="196850"/>
            <a:ext cx="4467225" cy="2513013"/>
          </a:xfrm>
        </p:spPr>
      </p:sp>
      <p:sp>
        <p:nvSpPr>
          <p:cNvPr id="3" name="Notes Placeholder 2">
            <a:extLst>
              <a:ext uri="{FF2B5EF4-FFF2-40B4-BE49-F238E27FC236}">
                <a16:creationId xmlns:a16="http://schemas.microsoft.com/office/drawing/2014/main" id="{8B07568F-71FC-E54A-74D1-A4CE8D8468CA}"/>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LARC (Long-Acting Reversible Contraception) is recommended over estrogen-containing oral contraceptives for women with IBD:</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More effective by eliminating human error (IUDs, implants).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Avoids issues with medication absorption and interactions (e.g., antibiotics).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Reduces the risk of venous thromboembolism (VTE) associated with estrogen.</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Preconception Optimization:</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Women with IBD should be in documented remission for at least three months before elective conception.</a:t>
            </a:r>
          </a:p>
          <a:p>
            <a:endParaRPr lang="en-US" dirty="0"/>
          </a:p>
        </p:txBody>
      </p:sp>
      <p:sp>
        <p:nvSpPr>
          <p:cNvPr id="4" name="Slide Number Placeholder 3">
            <a:extLst>
              <a:ext uri="{FF2B5EF4-FFF2-40B4-BE49-F238E27FC236}">
                <a16:creationId xmlns:a16="http://schemas.microsoft.com/office/drawing/2014/main" id="{7B628464-29A3-8DD2-954C-796FDD01C17F}"/>
              </a:ext>
            </a:extLst>
          </p:cNvPr>
          <p:cNvSpPr>
            <a:spLocks noGrp="1"/>
          </p:cNvSpPr>
          <p:nvPr>
            <p:ph type="sldNum" sz="quarter" idx="5"/>
          </p:nvPr>
        </p:nvSpPr>
        <p:spPr/>
        <p:txBody>
          <a:bodyPr/>
          <a:lstStyle/>
          <a:p>
            <a:fld id="{C74D3433-378D-A249-B6C9-BD64307AB14E}" type="slidenum">
              <a:rPr lang="en-US" smtClean="0"/>
              <a:t>31</a:t>
            </a:fld>
            <a:endParaRPr lang="en-US"/>
          </a:p>
        </p:txBody>
      </p:sp>
    </p:spTree>
    <p:extLst>
      <p:ext uri="{BB962C8B-B14F-4D97-AF65-F5344CB8AC3E}">
        <p14:creationId xmlns:p14="http://schemas.microsoft.com/office/powerpoint/2010/main" val="1898613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Barrier methods: Least effective but protects against STIs.</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Oral contraceptives: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Combined (estrogen + progesterone): Increased risk of VTE, human error,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and absorption issues.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Progesterone-only: No increased VTE risk but still affected by human error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and absorption.</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LARCs: Most effective, no estrogen, no increased risk of VTE—commonly recommended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in family planning clinics.</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32</a:t>
            </a:fld>
            <a:endParaRPr lang="en-US"/>
          </a:p>
        </p:txBody>
      </p:sp>
    </p:spTree>
    <p:extLst>
      <p:ext uri="{BB962C8B-B14F-4D97-AF65-F5344CB8AC3E}">
        <p14:creationId xmlns:p14="http://schemas.microsoft.com/office/powerpoint/2010/main" val="3647483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effectLst/>
                <a:latin typeface="Calibri" panose="020F0502020204030204" pitchFamily="34" charset="0"/>
                <a:cs typeface="Calibri" panose="020F0502020204030204" pitchFamily="34" charset="0"/>
              </a:rPr>
              <a:t>Pre-conception counseling and recommendations:</a:t>
            </a:r>
          </a:p>
          <a:p>
            <a:pPr marL="171450"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Cessation of substances</a:t>
            </a:r>
            <a:r>
              <a:rPr lang="en-US" i="0" dirty="0">
                <a:latin typeface="Calibri" panose="020F0502020204030204" pitchFamily="34" charset="0"/>
                <a:cs typeface="Calibri" panose="020F0502020204030204" pitchFamily="34" charset="0"/>
              </a:rPr>
              <a:t>: </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Smoking, alcohol, recreational drugs, opioids, cannabis.</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Stop teratogenic medications</a:t>
            </a:r>
            <a:r>
              <a:rPr lang="en-U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Methotrexate (stop 1 month prior).</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Jak inhibitors, S1P receptor modulators (refer to medication section).</a:t>
            </a:r>
          </a:p>
          <a:p>
            <a:pPr marL="1085850" lvl="2"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Achieve disease remission</a:t>
            </a:r>
            <a:r>
              <a:rPr lang="en-US" i="0" dirty="0">
                <a:latin typeface="Calibri" panose="020F0502020204030204" pitchFamily="34" charset="0"/>
                <a:cs typeface="Calibri" panose="020F0502020204030204" pitchFamily="34" charset="0"/>
              </a:rPr>
              <a:t> (3-6 months prior to conception):</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Clinical and biochemical remission (CRP, fecal calprotectin &lt;150).</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Optimize drug levels (thiopurines, anti-TNF agents).</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Endoscopic/radiographic remission (ultrasound, MRI, or CT).</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Nutritional assessment</a:t>
            </a:r>
            <a:r>
              <a:rPr lang="en-US" i="0" dirty="0">
                <a:latin typeface="Calibri" panose="020F0502020204030204" pitchFamily="34" charset="0"/>
                <a:cs typeface="Calibri" panose="020F0502020204030204" pitchFamily="34" charset="0"/>
              </a:rPr>
              <a:t> and prenatal vitamins:</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Folic acid 1 month prior (2mg for sulfasalazine users, 5mg for small bowel disease or family history).</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Weight management</a:t>
            </a:r>
            <a:r>
              <a:rPr lang="en-US" i="0" dirty="0">
                <a:latin typeface="Calibri" panose="020F0502020204030204" pitchFamily="34" charset="0"/>
                <a:cs typeface="Calibri" panose="020F0502020204030204" pitchFamily="34" charset="0"/>
              </a:rPr>
              <a:t>: </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Achieve ideal weight and monitor gestational weight gain.</a:t>
            </a:r>
          </a:p>
          <a:p>
            <a:pPr marL="1085850" lvl="2"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Vaccinations</a:t>
            </a:r>
            <a:r>
              <a:rPr lang="en-US" i="0" dirty="0">
                <a:latin typeface="Calibri" panose="020F0502020204030204" pitchFamily="34" charset="0"/>
                <a:cs typeface="Calibri" panose="020F0502020204030204" pitchFamily="34" charset="0"/>
              </a:rPr>
              <a:t>:</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Up to date (influenza, Hep B, MMR, varicella).</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Live vaccines (MMR, varicella) 28 days prior if not on immunosuppressive therapy.</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Preconception Maternal Fetal Medicine:</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Maternal-fetal medicine (MFM) or colorectal surgeon if needed.</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IBD treatment plan communication</a:t>
            </a:r>
            <a:r>
              <a:rPr lang="en-US" i="0" dirty="0">
                <a:latin typeface="Calibri" panose="020F0502020204030204" pitchFamily="34" charset="0"/>
                <a:cs typeface="Calibri" panose="020F0502020204030204" pitchFamily="34" charset="0"/>
              </a:rPr>
              <a:t>: </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Ensure all healthcare team members are informed.</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Fertility specialist</a:t>
            </a:r>
            <a:r>
              <a:rPr lang="en-US" i="0" dirty="0">
                <a:latin typeface="Calibri" panose="020F0502020204030204" pitchFamily="34" charset="0"/>
                <a:cs typeface="Calibri" panose="020F0502020204030204" pitchFamily="34" charset="0"/>
              </a:rPr>
              <a:t>: </a:t>
            </a:r>
          </a:p>
          <a:p>
            <a:pPr marL="1085850" lvl="2" indent="-171450">
              <a:buFont typeface="Arial" panose="020B0604020202020204" pitchFamily="34" charset="0"/>
              <a:buChar char="•"/>
            </a:pPr>
            <a:r>
              <a:rPr lang="en-US" i="0" dirty="0">
                <a:latin typeface="Calibri" panose="020F0502020204030204" pitchFamily="34" charset="0"/>
                <a:cs typeface="Calibri" panose="020F0502020204030204" pitchFamily="34" charset="0"/>
              </a:rPr>
              <a:t>Consult if not pregnant after 6 months of timed intercourse.</a:t>
            </a:r>
          </a:p>
          <a:p>
            <a:pPr marL="628650" lvl="1" indent="-171450">
              <a:buFont typeface="Arial" panose="020B0604020202020204" pitchFamily="34" charset="0"/>
              <a:buChar char="•"/>
            </a:pPr>
            <a:endParaRPr lang="en-US" b="1"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1" i="0" dirty="0">
                <a:latin typeface="Calibri" panose="020F0502020204030204" pitchFamily="34" charset="0"/>
                <a:cs typeface="Calibri" panose="020F0502020204030204" pitchFamily="34" charset="0"/>
              </a:rPr>
              <a:t>Encourage regular physical activity</a:t>
            </a:r>
            <a:endParaRPr lang="en-US"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74D3433-378D-A249-B6C9-BD64307AB14E}" type="slidenum">
              <a:rPr lang="en-US" smtClean="0"/>
              <a:pPr/>
              <a:t>33</a:t>
            </a:fld>
            <a:endParaRPr lang="en-US" dirty="0"/>
          </a:p>
        </p:txBody>
      </p:sp>
    </p:spTree>
    <p:extLst>
      <p:ext uri="{BB962C8B-B14F-4D97-AF65-F5344CB8AC3E}">
        <p14:creationId xmlns:p14="http://schemas.microsoft.com/office/powerpoint/2010/main" val="3154974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Effective management of disease activity during pregnancy is crucial to ensure optimal maternal and fetal outcomes, requiring careful monitoring, appropriate use of medications, and timely surgical interventions when necessary.</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34</a:t>
            </a:fld>
            <a:endParaRPr lang="en-US"/>
          </a:p>
        </p:txBody>
      </p:sp>
    </p:spTree>
    <p:extLst>
      <p:ext uri="{BB962C8B-B14F-4D97-AF65-F5344CB8AC3E}">
        <p14:creationId xmlns:p14="http://schemas.microsoft.com/office/powerpoint/2010/main" val="4249278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67225" cy="2513013"/>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Surgery should be performed when needed, regardless of trimester.</a:t>
            </a:r>
          </a:p>
          <a:p>
            <a:pPr marL="171450" indent="-171450">
              <a:buFont typeface="Arial" panose="020B0604020202020204" pitchFamily="34" charset="0"/>
              <a:buChar char="•"/>
            </a:pPr>
            <a:r>
              <a:rPr lang="en-US" dirty="0">
                <a:solidFill>
                  <a:srgbClr val="000000"/>
                </a:solidFill>
                <a:effectLst/>
                <a:latin typeface="Calibri" panose="020F0502020204030204" pitchFamily="34" charset="0"/>
                <a:cs typeface="Calibri" panose="020F0502020204030204" pitchFamily="34" charset="0"/>
              </a:rPr>
              <a:t>Prior surgical concerns: </a:t>
            </a:r>
          </a:p>
          <a:p>
            <a:pPr marL="628650" lvl="1" indent="-171450">
              <a:buFont typeface="Arial" panose="020B0604020202020204" pitchFamily="34" charset="0"/>
              <a:buChar char="•"/>
            </a:pPr>
            <a:r>
              <a:rPr lang="en-US" dirty="0">
                <a:solidFill>
                  <a:srgbClr val="000000"/>
                </a:solidFill>
                <a:effectLst/>
                <a:latin typeface="Calibri" panose="020F0502020204030204" pitchFamily="34" charset="0"/>
                <a:cs typeface="Calibri" panose="020F0502020204030204" pitchFamily="34" charset="0"/>
              </a:rPr>
              <a:t>First trimester: Concern for higher risk of miscarriage, no evidence of this in modern era. </a:t>
            </a:r>
          </a:p>
          <a:p>
            <a:pPr marL="628650" lvl="1" indent="-171450">
              <a:buFont typeface="Arial" panose="020B0604020202020204" pitchFamily="34" charset="0"/>
              <a:buChar char="•"/>
            </a:pPr>
            <a:r>
              <a:rPr lang="en-US" dirty="0">
                <a:solidFill>
                  <a:srgbClr val="000000"/>
                </a:solidFill>
                <a:effectLst/>
                <a:latin typeface="Calibri" panose="020F0502020204030204" pitchFamily="34" charset="0"/>
                <a:cs typeface="Calibri" panose="020F0502020204030204" pitchFamily="34" charset="0"/>
              </a:rPr>
              <a:t>Second trimester: considered best time for surgery (no strong data to support this). </a:t>
            </a:r>
          </a:p>
          <a:p>
            <a:pPr marL="628650" lvl="1" indent="-171450">
              <a:buFont typeface="Arial" panose="020B0604020202020204" pitchFamily="34" charset="0"/>
              <a:buChar char="•"/>
            </a:pPr>
            <a:r>
              <a:rPr lang="en-US" dirty="0">
                <a:solidFill>
                  <a:srgbClr val="000000"/>
                </a:solidFill>
                <a:effectLst/>
                <a:latin typeface="Calibri" panose="020F0502020204030204" pitchFamily="34" charset="0"/>
                <a:cs typeface="Calibri" panose="020F0502020204030204" pitchFamily="34" charset="0"/>
              </a:rPr>
              <a:t>Third trimester: Increased difficulty due to space constraints.</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Indications for surgery in pregnant IBD patients are similar to non-pregnant patients: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Be aware of hemorrhage, severe colitis, obstruction.</a:t>
            </a:r>
          </a:p>
          <a:p>
            <a:pPr>
              <a:spcAft>
                <a:spcPts val="600"/>
              </a:spcAft>
            </a:pP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35</a:t>
            </a:fld>
            <a:endParaRPr lang="en-US"/>
          </a:p>
        </p:txBody>
      </p:sp>
    </p:spTree>
    <p:extLst>
      <p:ext uri="{BB962C8B-B14F-4D97-AF65-F5344CB8AC3E}">
        <p14:creationId xmlns:p14="http://schemas.microsoft.com/office/powerpoint/2010/main" val="3368200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Endoscopy during pregnancy:</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Low risk but should only be performed if it might change/improve management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of the disease activity.</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Preferred imaging modalities: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Intestinal ultrasound, cross-sectional imaging, and MRI with gadolinium are preferred over CT.</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Single CT scan: Radiation exposure is below harmful levels.</a:t>
            </a:r>
          </a:p>
          <a:p>
            <a:pPr marL="0" indent="0">
              <a:spcAft>
                <a:spcPts val="600"/>
              </a:spcAft>
              <a:buFont typeface="Arial" panose="020B0604020202020204" pitchFamily="34" charset="0"/>
              <a:buNone/>
            </a:pPr>
            <a:r>
              <a:rPr lang="en-US" b="0" dirty="0">
                <a:latin typeface="Calibri" panose="020F0502020204030204" pitchFamily="34" charset="0"/>
                <a:cs typeface="Calibri" panose="020F0502020204030204" pitchFamily="34" charset="0"/>
              </a:rPr>
              <a:t>Monitoring:</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Fecal calprotectin is useful for monitoring disease activity in pregnant women with IBD.</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36</a:t>
            </a:fld>
            <a:endParaRPr lang="en-US"/>
          </a:p>
        </p:txBody>
      </p:sp>
    </p:spTree>
    <p:extLst>
      <p:ext uri="{BB962C8B-B14F-4D97-AF65-F5344CB8AC3E}">
        <p14:creationId xmlns:p14="http://schemas.microsoft.com/office/powerpoint/2010/main" val="398820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effectLst/>
                <a:latin typeface="Calibri" panose="020F0502020204030204" pitchFamily="34" charset="0"/>
                <a:cs typeface="Calibri" panose="020F0502020204030204" pitchFamily="34" charset="0"/>
              </a:rPr>
              <a:t>Assessing Disease Activity During Pregnancy</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37</a:t>
            </a:fld>
            <a:endParaRPr lang="en-US" dirty="0"/>
          </a:p>
        </p:txBody>
      </p:sp>
    </p:spTree>
    <p:extLst>
      <p:ext uri="{BB962C8B-B14F-4D97-AF65-F5344CB8AC3E}">
        <p14:creationId xmlns:p14="http://schemas.microsoft.com/office/powerpoint/2010/main" val="28331270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Management of pregnancy in women with IBD focuses on controlling disease activity, preventing complications, and ensuring maternal and fetal health.</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38</a:t>
            </a:fld>
            <a:endParaRPr lang="en-US"/>
          </a:p>
        </p:txBody>
      </p:sp>
    </p:spTree>
    <p:extLst>
      <p:ext uri="{BB962C8B-B14F-4D97-AF65-F5344CB8AC3E}">
        <p14:creationId xmlns:p14="http://schemas.microsoft.com/office/powerpoint/2010/main" val="1216945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3" y="2857500"/>
            <a:ext cx="5676255" cy="4224257"/>
          </a:xfrm>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Low dose aspirin:</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Recommended for pregnant women with IBD by 12 to 16 weeks gestation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to prevent preterm preeclampsia (new recommendation).</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effectLst/>
                <a:latin typeface="Helvetica" pitchFamily="2" charset="0"/>
              </a:rPr>
              <a:t>Some recommend stopping at 36 weeks to reduce the risk of bleeding during delivery.</a:t>
            </a:r>
            <a:endParaRPr lang="en-US" b="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Cesarean section:</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Recommended for pregnant women with Crohn's disease and active perianal disease.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Suggested for pregnant women with IBD and prior IPAA to reduce the risk of pouch function decline from vaginal delivery.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Data is conflicting, but the only study by </a:t>
            </a:r>
            <a:r>
              <a:rPr lang="en-US" dirty="0" err="1">
                <a:latin typeface="Calibri" panose="020F0502020204030204" pitchFamily="34" charset="0"/>
                <a:cs typeface="Calibri" panose="020F0502020204030204" pitchFamily="34" charset="0"/>
              </a:rPr>
              <a:t>Feso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Rezi</a:t>
            </a:r>
            <a:r>
              <a:rPr lang="en-US" dirty="0">
                <a:latin typeface="Calibri" panose="020F0502020204030204" pitchFamily="34" charset="0"/>
                <a:cs typeface="Calibri" panose="020F0502020204030204" pitchFamily="34" charset="0"/>
              </a:rPr>
              <a:t> using manometry showed lower squeeze pressures and more sphincter defects with vaginal delivery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in women with a J-pouch.</a:t>
            </a:r>
          </a:p>
          <a:p>
            <a:pPr marL="628650" lvl="1" indent="-171450">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39</a:t>
            </a:fld>
            <a:endParaRPr lang="en-US"/>
          </a:p>
        </p:txBody>
      </p:sp>
    </p:spTree>
    <p:extLst>
      <p:ext uri="{BB962C8B-B14F-4D97-AF65-F5344CB8AC3E}">
        <p14:creationId xmlns:p14="http://schemas.microsoft.com/office/powerpoint/2010/main" val="1165640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81513" cy="2520950"/>
          </a:xfrm>
        </p:spPr>
      </p:sp>
      <p:sp>
        <p:nvSpPr>
          <p:cNvPr id="3" name="Notes Placeholder 2"/>
          <p:cNvSpPr>
            <a:spLocks noGrp="1"/>
          </p:cNvSpPr>
          <p:nvPr>
            <p:ph type="body" idx="1"/>
          </p:nvPr>
        </p:nvSpPr>
        <p:spPr/>
        <p:txBody>
          <a:bodyPr/>
          <a:lstStyle/>
          <a:p>
            <a:r>
              <a:rPr lang="en-US" b="0" i="0" dirty="0">
                <a:latin typeface="Calibri" panose="020F0502020204030204" pitchFamily="34" charset="0"/>
                <a:cs typeface="Calibri" panose="020F0502020204030204" pitchFamily="34" charset="0"/>
              </a:rPr>
              <a:t>High-risk pregnancy:</a:t>
            </a:r>
          </a:p>
          <a:p>
            <a:pPr marL="628650" lvl="1" indent="-171450">
              <a:buFont typeface="Arial" panose="020B0604020202020204" pitchFamily="34" charset="0"/>
              <a:buChar char="•"/>
            </a:pPr>
            <a:r>
              <a:rPr lang="en-US" b="0" i="0" dirty="0">
                <a:latin typeface="Calibri" panose="020F0502020204030204" pitchFamily="34" charset="0"/>
                <a:cs typeface="Calibri" panose="020F0502020204030204" pitchFamily="34" charset="0"/>
              </a:rPr>
              <a:t>Pregnancies in women with IBD are considered high risk.</a:t>
            </a:r>
          </a:p>
          <a:p>
            <a:pPr marL="628650" lvl="1" indent="-171450">
              <a:spcAft>
                <a:spcPts val="600"/>
              </a:spcAft>
              <a:buFont typeface="Arial" panose="020B0604020202020204" pitchFamily="34" charset="0"/>
              <a:buChar char="•"/>
            </a:pPr>
            <a:r>
              <a:rPr lang="en-US" b="0" i="0" dirty="0">
                <a:latin typeface="Calibri" panose="020F0502020204030204" pitchFamily="34" charset="0"/>
                <a:cs typeface="Calibri" panose="020F0502020204030204" pitchFamily="34" charset="0"/>
              </a:rPr>
              <a:t>A high-risk pregnancy threatens the health of the mother or fetus, and while women with IBD are often young and otherwise healthy, they are not always recognized as high-risk despite the link to adverse maternal and obstetric outcomes, especially with uncontrolled disease activity.</a:t>
            </a:r>
          </a:p>
          <a:p>
            <a:r>
              <a:rPr lang="en-US" b="0" i="0" dirty="0">
                <a:latin typeface="Calibri" panose="020F0502020204030204" pitchFamily="34" charset="0"/>
                <a:cs typeface="Calibri" panose="020F0502020204030204" pitchFamily="34" charset="0"/>
              </a:rPr>
              <a:t>Cesarean section:</a:t>
            </a:r>
          </a:p>
          <a:p>
            <a:pPr marL="628650" lvl="1" indent="-171450">
              <a:spcAft>
                <a:spcPts val="600"/>
              </a:spcAft>
              <a:buFont typeface="Arial" panose="020B0604020202020204" pitchFamily="34" charset="0"/>
              <a:buChar char="•"/>
            </a:pPr>
            <a:r>
              <a:rPr lang="en-US" b="0" i="0" dirty="0">
                <a:latin typeface="Calibri" panose="020F0502020204030204" pitchFamily="34" charset="0"/>
                <a:cs typeface="Calibri" panose="020F0502020204030204" pitchFamily="34" charset="0"/>
              </a:rPr>
              <a:t>Recommended for women with current or past history of rectovaginal fistulas.</a:t>
            </a:r>
          </a:p>
          <a:p>
            <a:r>
              <a:rPr lang="en-US" b="0" i="0" dirty="0">
                <a:latin typeface="Calibri" panose="020F0502020204030204" pitchFamily="34" charset="0"/>
                <a:cs typeface="Calibri" panose="020F0502020204030204" pitchFamily="34" charset="0"/>
              </a:rPr>
              <a:t>Nutritional assessment:</a:t>
            </a:r>
          </a:p>
          <a:p>
            <a:pPr marL="628650" lvl="1" indent="-171450">
              <a:buFont typeface="Arial" panose="020B0604020202020204" pitchFamily="34" charset="0"/>
              <a:buChar char="•"/>
            </a:pPr>
            <a:r>
              <a:rPr lang="en-US" b="0" i="0" dirty="0">
                <a:latin typeface="Calibri" panose="020F0502020204030204" pitchFamily="34" charset="0"/>
                <a:cs typeface="Calibri" panose="020F0502020204030204" pitchFamily="34" charset="0"/>
              </a:rPr>
              <a:t>Women with IBD should be assessed early in pregnancy or preconception for nutritional status.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Women with IBD are at risk of malnutrition and micronutrient deficiencies due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to factors like malabsorption and uncontrolled disease, which may be worsened during pregnancy due to increased nutritional demands, with common deficiencies including iron, vitamin B12, vitamin D, and folic acid, potentially affecting maternal and fetal outcomes.</a:t>
            </a:r>
            <a:endParaRPr lang="en-US" b="0" i="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0" i="0" dirty="0">
                <a:latin typeface="Calibri" panose="020F0502020204030204" pitchFamily="34" charset="0"/>
                <a:cs typeface="Calibri" panose="020F0502020204030204" pitchFamily="34" charset="0"/>
              </a:rPr>
              <a:t>Expected weight gain during pregnancy is 20 to 25 pounds; failure to meet this is linked to increased adverse events, </a:t>
            </a:r>
            <a:r>
              <a:rPr lang="en-US" b="0" i="0" dirty="0">
                <a:solidFill>
                  <a:srgbClr val="222222"/>
                </a:solidFill>
                <a:effectLst/>
                <a:latin typeface="Calibri" panose="020F0502020204030204" pitchFamily="34" charset="0"/>
                <a:cs typeface="Calibri" panose="020F0502020204030204" pitchFamily="34" charset="0"/>
              </a:rPr>
              <a:t>such as preterm delivery, </a:t>
            </a:r>
            <a:r>
              <a:rPr lang="en-US" b="0" i="0" dirty="0">
                <a:solidFill>
                  <a:srgbClr val="000000"/>
                </a:solidFill>
                <a:effectLst/>
                <a:latin typeface="Calibri" panose="020F0502020204030204" pitchFamily="34" charset="0"/>
                <a:cs typeface="Calibri" panose="020F0502020204030204" pitchFamily="34" charset="0"/>
              </a:rPr>
              <a:t>SGA </a:t>
            </a:r>
            <a:r>
              <a:rPr lang="en-US" b="0" i="0" dirty="0">
                <a:solidFill>
                  <a:srgbClr val="222222"/>
                </a:solidFill>
                <a:effectLst/>
                <a:latin typeface="Calibri" panose="020F0502020204030204" pitchFamily="34" charset="0"/>
                <a:cs typeface="Calibri" panose="020F0502020204030204" pitchFamily="34" charset="0"/>
              </a:rPr>
              <a:t>and admission to neonatal intensive care unit.</a:t>
            </a:r>
          </a:p>
          <a:p>
            <a:pPr marL="628650" lvl="1" indent="-171450">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Failure to achieve appropriate weight targets should prompt referral to a dietician. Patients with risk factors for malnutrition, such as extensive small bowel surgery, should also be referred to a dietician.</a:t>
            </a:r>
          </a:p>
          <a:p>
            <a:pPr marL="628650" lvl="1" indent="-171450">
              <a:buFont typeface="Arial" panose="020B0604020202020204" pitchFamily="34" charset="0"/>
              <a:buChar char="•"/>
            </a:pPr>
            <a:endParaRPr lang="en-US" b="0" i="0"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b="0" i="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40</a:t>
            </a:fld>
            <a:endParaRPr lang="en-US"/>
          </a:p>
        </p:txBody>
      </p:sp>
    </p:spTree>
    <p:extLst>
      <p:ext uri="{BB962C8B-B14F-4D97-AF65-F5344CB8AC3E}">
        <p14:creationId xmlns:p14="http://schemas.microsoft.com/office/powerpoint/2010/main" val="10106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8B88-A5C4-487C-9391-A98213D43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ED302-9BA0-0BEF-C4A4-90B829D5B1AF}"/>
              </a:ext>
            </a:extLst>
          </p:cNvPr>
          <p:cNvSpPr>
            <a:spLocks noGrp="1" noRot="1" noChangeAspect="1"/>
          </p:cNvSpPr>
          <p:nvPr>
            <p:ph type="sldImg"/>
          </p:nvPr>
        </p:nvSpPr>
        <p:spPr>
          <a:xfrm>
            <a:off x="647700" y="190500"/>
            <a:ext cx="4467225" cy="2513013"/>
          </a:xfrm>
        </p:spPr>
      </p:sp>
      <p:sp>
        <p:nvSpPr>
          <p:cNvPr id="3" name="Notes Placeholder 2">
            <a:extLst>
              <a:ext uri="{FF2B5EF4-FFF2-40B4-BE49-F238E27FC236}">
                <a16:creationId xmlns:a16="http://schemas.microsoft.com/office/drawing/2014/main" id="{E4169EA3-4B68-8AC8-9611-40568485BD56}"/>
              </a:ext>
            </a:extLst>
          </p:cNvPr>
          <p:cNvSpPr>
            <a:spLocks noGrp="1"/>
          </p:cNvSpPr>
          <p:nvPr>
            <p:ph type="body" idx="1"/>
          </p:nvPr>
        </p:nvSpPr>
        <p:spPr>
          <a:xfrm>
            <a:off x="554709" y="2874936"/>
            <a:ext cx="5543873" cy="2352836"/>
          </a:xfrm>
        </p:spPr>
        <p:txBody>
          <a:bodyPr/>
          <a:lstStyle/>
          <a:p>
            <a:pPr marL="230188"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n-US" i="0" dirty="0">
                <a:latin typeface="Calibri" panose="020F0502020204030204" pitchFamily="34" charset="0"/>
                <a:cs typeface="Calibri" panose="020F0502020204030204" pitchFamily="34" charset="0"/>
              </a:rPr>
              <a:t>The placenta is a unique organ with a highly complex immune function. </a:t>
            </a:r>
          </a:p>
          <a:p>
            <a:pPr marL="230188" indent="-230188">
              <a:spcAft>
                <a:spcPts val="600"/>
              </a:spcAft>
              <a:buFont typeface="Arial" panose="020B0604020202020204" pitchFamily="34" charset="0"/>
              <a:buChar char="•"/>
            </a:pPr>
            <a:r>
              <a:rPr lang="en-US" i="0" dirty="0">
                <a:effectLst/>
                <a:latin typeface="Calibri" panose="020F0502020204030204" pitchFamily="34" charset="0"/>
                <a:cs typeface="Calibri" panose="020F0502020204030204" pitchFamily="34" charset="0"/>
              </a:rPr>
              <a:t>Remarkably, the placenta, an embryonic/fetal organ, expresses an approximately equal complement of maternal and paternal genes without eliciting a maternal immune response and rejection of this organ.</a:t>
            </a:r>
            <a:endParaRPr lang="en-US" i="0" dirty="0">
              <a:latin typeface="Calibri" panose="020F0502020204030204" pitchFamily="34" charset="0"/>
              <a:cs typeface="Calibri" panose="020F0502020204030204" pitchFamily="34" charset="0"/>
            </a:endParaRPr>
          </a:p>
          <a:p>
            <a:pPr marL="230188" marR="0" lvl="0" indent="-230188"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lang="en-US" i="0" dirty="0">
                <a:latin typeface="Calibri" panose="020F0502020204030204" pitchFamily="34" charset="0"/>
                <a:cs typeface="Calibri" panose="020F0502020204030204" pitchFamily="34" charset="0"/>
              </a:rPr>
              <a:t>Unlike in other animals, the human placenta embeds deeply into the uterus, increasing the complexity of pregnancy and raising risks for conditions like bleeding and placenta-related complications.</a:t>
            </a:r>
          </a:p>
        </p:txBody>
      </p:sp>
      <p:sp>
        <p:nvSpPr>
          <p:cNvPr id="4" name="Slide Number Placeholder 3">
            <a:extLst>
              <a:ext uri="{FF2B5EF4-FFF2-40B4-BE49-F238E27FC236}">
                <a16:creationId xmlns:a16="http://schemas.microsoft.com/office/drawing/2014/main" id="{93CABDE8-8C31-6C6E-6787-FB4621D24FF5}"/>
              </a:ext>
            </a:extLst>
          </p:cNvPr>
          <p:cNvSpPr>
            <a:spLocks noGrp="1"/>
          </p:cNvSpPr>
          <p:nvPr>
            <p:ph type="sldNum" sz="quarter" idx="5"/>
          </p:nvPr>
        </p:nvSpPr>
        <p:spPr/>
        <p:txBody>
          <a:bodyPr/>
          <a:lstStyle/>
          <a:p>
            <a:fld id="{C74D3433-378D-A249-B6C9-BD64307AB14E}" type="slidenum">
              <a:rPr lang="en-US" smtClean="0"/>
              <a:t>4</a:t>
            </a:fld>
            <a:endParaRPr lang="en-US"/>
          </a:p>
        </p:txBody>
      </p:sp>
    </p:spTree>
    <p:extLst>
      <p:ext uri="{BB962C8B-B14F-4D97-AF65-F5344CB8AC3E}">
        <p14:creationId xmlns:p14="http://schemas.microsoft.com/office/powerpoint/2010/main" val="3738771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a:xfrm>
            <a:off x="569563" y="2857500"/>
            <a:ext cx="5567766" cy="4627213"/>
          </a:xfrm>
        </p:spPr>
        <p:txBody>
          <a:bodyPr/>
          <a:lstStyle/>
          <a:p>
            <a:pPr marL="171450" indent="-171450">
              <a:spcAft>
                <a:spcPts val="600"/>
              </a:spcAft>
              <a:buFont typeface="Arial" panose="020B0604020202020204" pitchFamily="34" charset="0"/>
              <a:buChar char="•"/>
              <a:defRPr/>
            </a:pPr>
            <a:r>
              <a:rPr kumimoji="0" lang="en-GB"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Pre-eclampsia (PE) typically affects 2%–5% of pregnant women and is one of the leading causes of </a:t>
            </a:r>
            <a:r>
              <a:rPr kumimoji="0" lang="en-GB" b="0" i="0" u="none" strike="noStrike" kern="1200" cap="none" spc="0" normalizeH="0" baseline="0" noProof="0" dirty="0">
                <a:ln>
                  <a:noFill/>
                </a:ln>
                <a:effectLst/>
                <a:highlight>
                  <a:srgbClr val="FFFFFF"/>
                </a:highlight>
                <a:uLnTx/>
                <a:uFillTx/>
                <a:latin typeface="Calibri" panose="020F0502020204030204" pitchFamily="34" charset="0"/>
                <a:ea typeface="+mn-ea"/>
                <a:cs typeface="Calibri" panose="020F0502020204030204" pitchFamily="34" charset="0"/>
              </a:rPr>
              <a:t>maternal and perinatal morbidity and mortality</a:t>
            </a:r>
          </a:p>
          <a:p>
            <a:pPr marL="171450" indent="-171450">
              <a:spcAft>
                <a:spcPts val="600"/>
              </a:spcAft>
              <a:buFont typeface="Arial" panose="020B0604020202020204" pitchFamily="34" charset="0"/>
              <a:buChar char="•"/>
              <a:defRPr/>
            </a:pPr>
            <a:r>
              <a:rPr lang="en-US" b="0" dirty="0">
                <a:latin typeface="Calibri" panose="020F0502020204030204" pitchFamily="34" charset="0"/>
                <a:cs typeface="Calibri" panose="020F0502020204030204" pitchFamily="34" charset="0"/>
              </a:rPr>
              <a:t>Low dose aspirin may prevent pre-eclampsia in at-risk patients</a:t>
            </a:r>
          </a:p>
          <a:p>
            <a:pPr marL="171450" indent="-171450">
              <a:spcAft>
                <a:spcPts val="600"/>
              </a:spcAft>
              <a:buFont typeface="Arial" panose="020B0604020202020204" pitchFamily="34" charset="0"/>
              <a:buChar char="•"/>
              <a:defRPr/>
            </a:pPr>
            <a:r>
              <a:rPr lang="en-US" b="0" dirty="0">
                <a:latin typeface="Calibri" panose="020F0502020204030204" pitchFamily="34" charset="0"/>
                <a:cs typeface="Calibri" panose="020F0502020204030204" pitchFamily="34" charset="0"/>
              </a:rPr>
              <a:t>No evidence of Increased risk of IBD flare in women taking low dose aspirin (ASPRE study)</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Studies support GRADE and Consensus statements: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Danish national cohort study: Increased risk of severe preeclampsia in IBD patients.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Berkeley Otitis group study: Preeclampsia and eclampsia were higher in Crohn’s disease patients (national inpatient survey).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ASPRE study (New England Journal of Medicine): </a:t>
            </a:r>
          </a:p>
          <a:p>
            <a:pPr marL="1085850" lvl="2" indent="-171450">
              <a:buFont typeface="Arial" panose="020B0604020202020204" pitchFamily="34" charset="0"/>
              <a:buChar char="•"/>
              <a:defRPr/>
            </a:pPr>
            <a:r>
              <a:rPr lang="en-US" b="0" dirty="0">
                <a:latin typeface="Calibri" panose="020F0502020204030204" pitchFamily="34" charset="0"/>
                <a:cs typeface="Calibri" panose="020F0502020204030204" pitchFamily="34" charset="0"/>
              </a:rPr>
              <a:t>Found higher rates of preeclampsia in IBD</a:t>
            </a:r>
            <a:r>
              <a:rPr lang="en-US" dirty="0">
                <a:latin typeface="Calibri" panose="020F0502020204030204" pitchFamily="34" charset="0"/>
                <a:cs typeface="Calibri" panose="020F0502020204030204" pitchFamily="34" charset="0"/>
              </a:rPr>
              <a:t>.</a:t>
            </a:r>
            <a:endParaRPr lang="en-US" b="0" dirty="0">
              <a:latin typeface="Calibri" panose="020F0502020204030204" pitchFamily="34" charset="0"/>
              <a:cs typeface="Calibri" panose="020F0502020204030204" pitchFamily="34" charset="0"/>
            </a:endParaRPr>
          </a:p>
          <a:p>
            <a:pPr marL="1085850" lvl="2" indent="-171450">
              <a:buFont typeface="Arial" panose="020B0604020202020204" pitchFamily="34" charset="0"/>
              <a:buChar char="•"/>
              <a:defRPr/>
            </a:pPr>
            <a:r>
              <a:rPr lang="en-US" b="0" dirty="0">
                <a:latin typeface="Calibri" panose="020F0502020204030204" pitchFamily="34" charset="0"/>
                <a:cs typeface="Calibri" panose="020F0502020204030204" pitchFamily="34" charset="0"/>
              </a:rPr>
              <a:t>Recommended aspirin dosage was 150 mg (common practice uses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81 mg twice).</a:t>
            </a:r>
          </a:p>
          <a:p>
            <a:pPr marL="1085850" lvl="2" indent="-171450">
              <a:buFont typeface="Arial" panose="020B0604020202020204" pitchFamily="34" charset="0"/>
              <a:buChar char="•"/>
              <a:defRPr/>
            </a:pPr>
            <a:r>
              <a:rPr lang="en-US" b="1" dirty="0">
                <a:latin typeface="Calibri" panose="020F0502020204030204" pitchFamily="34" charset="0"/>
                <a:cs typeface="Calibri" panose="020F0502020204030204" pitchFamily="34" charset="0"/>
              </a:rPr>
              <a:t>Must start aspirin around 11-16 weeks of gestation, stop at 36 weeks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to reduce bleeding risk during delivery.</a:t>
            </a:r>
          </a:p>
          <a:p>
            <a:pPr marL="1543050" lvl="3" indent="-171450">
              <a:buFont typeface="Arial" panose="020B0604020202020204" pitchFamily="34" charset="0"/>
              <a:buChar char="•"/>
            </a:pPr>
            <a:r>
              <a:rPr lang="en-US" dirty="0">
                <a:solidFill>
                  <a:srgbClr val="000000"/>
                </a:solidFill>
                <a:effectLst/>
                <a:latin typeface="Calibri" panose="020F0502020204030204" pitchFamily="34" charset="0"/>
                <a:cs typeface="Calibri" panose="020F0502020204030204" pitchFamily="34" charset="0"/>
              </a:rPr>
              <a:t>Aspirin is stopped at end of week 36 as now no longer preterm and this may reduce risk of bleeding with delivery</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41</a:t>
            </a:fld>
            <a:endParaRPr lang="en-US"/>
          </a:p>
        </p:txBody>
      </p:sp>
    </p:spTree>
    <p:extLst>
      <p:ext uri="{BB962C8B-B14F-4D97-AF65-F5344CB8AC3E}">
        <p14:creationId xmlns:p14="http://schemas.microsoft.com/office/powerpoint/2010/main" val="2973084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8891-8AAF-5D43-8114-2662190B4CEF}" type="slidenum">
              <a:rPr kumimoji="0" lang="en-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977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8891-8AAF-5D43-8114-2662190B4CEF}" type="slidenum">
              <a:rPr kumimoji="0" lang="en-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2368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67225" cy="25130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High-risk pregnancy management:</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Definition of "high-risk" differs globally.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In some countries, care may be provided primarily by midwives, not physicians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or MFMs (Maternal-Fetal Medicine specialists), until after 24 weeks, </a:t>
            </a:r>
            <a:r>
              <a:rPr lang="en-US" dirty="0">
                <a:solidFill>
                  <a:srgbClr val="000000"/>
                </a:solidFill>
                <a:effectLst/>
                <a:latin typeface="Helvetica" pitchFamily="2" charset="0"/>
              </a:rPr>
              <a:t>or even throughout pregnancy.</a:t>
            </a:r>
            <a:endParaRPr lang="en-US" b="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High-risk care for IBD pregnancies could involve specialized clinics or MFMs, depending on country protocols.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effectLst/>
                <a:latin typeface="Helvetica" pitchFamily="2" charset="0"/>
              </a:rPr>
              <a:t>Regardless, all those involved should be properly educated on risk and monitoring.</a:t>
            </a: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44</a:t>
            </a:fld>
            <a:endParaRPr lang="en-US"/>
          </a:p>
        </p:txBody>
      </p:sp>
    </p:spTree>
    <p:extLst>
      <p:ext uri="{BB962C8B-B14F-4D97-AF65-F5344CB8AC3E}">
        <p14:creationId xmlns:p14="http://schemas.microsoft.com/office/powerpoint/2010/main" val="1538368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J-pouch and delivery mode</a:t>
            </a:r>
            <a:r>
              <a:rPr lang="en-US"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Data are conflicting, but the only study by </a:t>
            </a:r>
            <a:r>
              <a:rPr lang="en-US" dirty="0" err="1">
                <a:solidFill>
                  <a:srgbClr val="000000"/>
                </a:solidFill>
                <a:effectLst/>
                <a:latin typeface="Calibri" panose="020F0502020204030204" pitchFamily="34" charset="0"/>
                <a:cs typeface="Calibri" panose="020F0502020204030204" pitchFamily="34" charset="0"/>
              </a:rPr>
              <a:t>Feza</a:t>
            </a:r>
            <a:r>
              <a:rPr lang="en-US" dirty="0">
                <a:solidFill>
                  <a:srgbClr val="000000"/>
                </a:solidFill>
                <a:effectLst/>
                <a:latin typeface="Calibri" panose="020F0502020204030204" pitchFamily="34" charset="0"/>
                <a:cs typeface="Calibri" panose="020F0502020204030204" pitchFamily="34" charset="0"/>
              </a:rPr>
              <a:t> </a:t>
            </a:r>
            <a:r>
              <a:rPr lang="en-US" dirty="0" err="1">
                <a:solidFill>
                  <a:srgbClr val="000000"/>
                </a:solidFill>
                <a:effectLst/>
                <a:latin typeface="Calibri" panose="020F0502020204030204" pitchFamily="34" charset="0"/>
                <a:cs typeface="Calibri" panose="020F0502020204030204" pitchFamily="34" charset="0"/>
              </a:rPr>
              <a:t>Remzi</a:t>
            </a:r>
            <a:r>
              <a:rPr lang="en-US" dirty="0">
                <a:solidFill>
                  <a:srgbClr val="000000"/>
                </a:solidFill>
                <a:effectLst/>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using manometry showed lower squeeze pressures and more sphincter defects with vaginal delivery in women with a J-pouch.</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45</a:t>
            </a:fld>
            <a:endParaRPr lang="en-US"/>
          </a:p>
        </p:txBody>
      </p:sp>
    </p:spTree>
    <p:extLst>
      <p:ext uri="{BB962C8B-B14F-4D97-AF65-F5344CB8AC3E}">
        <p14:creationId xmlns:p14="http://schemas.microsoft.com/office/powerpoint/2010/main" val="1973313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effectLst/>
                <a:latin typeface="Calibri" panose="020F0502020204030204" pitchFamily="34" charset="0"/>
                <a:cs typeface="Calibri" panose="020F0502020204030204" pitchFamily="34" charset="0"/>
              </a:rPr>
              <a:t>The use of IBD medications in pregnancy remains one of the most controversial areas </a:t>
            </a:r>
            <a:br>
              <a:rPr lang="en-US" i="0" dirty="0">
                <a:effectLst/>
                <a:latin typeface="Calibri" panose="020F0502020204030204" pitchFamily="34" charset="0"/>
                <a:cs typeface="Calibri" panose="020F0502020204030204" pitchFamily="34" charset="0"/>
              </a:rPr>
            </a:br>
            <a:r>
              <a:rPr lang="en-US" i="0" dirty="0">
                <a:effectLst/>
                <a:latin typeface="Calibri" panose="020F0502020204030204" pitchFamily="34" charset="0"/>
                <a:cs typeface="Calibri" panose="020F0502020204030204" pitchFamily="34" charset="0"/>
              </a:rPr>
              <a:t>in the management of patients with IBD. </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46</a:t>
            </a:fld>
            <a:endParaRPr lang="en-US"/>
          </a:p>
        </p:txBody>
      </p:sp>
    </p:spTree>
    <p:extLst>
      <p:ext uri="{BB962C8B-B14F-4D97-AF65-F5344CB8AC3E}">
        <p14:creationId xmlns:p14="http://schemas.microsoft.com/office/powerpoint/2010/main" val="2103739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61814" y="2861375"/>
            <a:ext cx="5738247" cy="3600450"/>
          </a:xfrm>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i="0" dirty="0">
                <a:effectLst/>
                <a:latin typeface="Calibri" panose="020F0502020204030204" pitchFamily="34" charset="0"/>
                <a:cs typeface="Calibri" panose="020F0502020204030204" pitchFamily="34" charset="0"/>
              </a:rPr>
              <a:t>As already mentioned, IBD potentially has a negative impact on pregnant mothers and fetuses.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Evolving guidelines emphasize controlling disease activity for both maternal and fetal health.</a:t>
            </a:r>
          </a:p>
          <a:p>
            <a:pPr marL="171450" indent="-171450">
              <a:buFont typeface="Arial" panose="020B0604020202020204" pitchFamily="34" charset="0"/>
              <a:buChar char="•"/>
            </a:pPr>
            <a:r>
              <a:rPr lang="en-US" dirty="0">
                <a:solidFill>
                  <a:srgbClr val="000000"/>
                </a:solidFill>
                <a:effectLst/>
                <a:latin typeface="Calibri" panose="020F0502020204030204" pitchFamily="34" charset="0"/>
                <a:cs typeface="Calibri" panose="020F0502020204030204" pitchFamily="34" charset="0"/>
              </a:rPr>
              <a:t>Yet taking IBD medications have limited safety data for mother and child.</a:t>
            </a:r>
          </a:p>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A systematic review and meta-analysis found that deescalating therapy or stopping biologics before the third trimester led to more disease flares.</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47</a:t>
            </a:fld>
            <a:endParaRPr lang="en-US"/>
          </a:p>
        </p:txBody>
      </p:sp>
    </p:spTree>
    <p:extLst>
      <p:ext uri="{BB962C8B-B14F-4D97-AF65-F5344CB8AC3E}">
        <p14:creationId xmlns:p14="http://schemas.microsoft.com/office/powerpoint/2010/main" val="3346757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4" y="2857500"/>
            <a:ext cx="5486400" cy="4743450"/>
          </a:xfrm>
        </p:spPr>
        <p:txBody>
          <a:bodyPr/>
          <a:lstStyle/>
          <a:p>
            <a:pPr marL="171450"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Challenges in controlling disease activity: </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Pregnant women are not included in clinical trials, so medication data in this population is limited.</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Unmeasured confounding is common in uncontrolled studies:</a:t>
            </a:r>
          </a:p>
          <a:p>
            <a:pPr marL="1085850" lvl="2"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Patients who start or continue IBD medications during pregnancy are not all the same; decisions are often influenced by existing disease activity.</a:t>
            </a:r>
          </a:p>
          <a:p>
            <a:pPr marL="1085850" lvl="2"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The choice to continue or stop therapy is not random.</a:t>
            </a:r>
          </a:p>
          <a:p>
            <a:pPr marL="1085850" lvl="2" indent="-171450">
              <a:buFont typeface="Arial" panose="020B0604020202020204" pitchFamily="34" charset="0"/>
              <a:buChar char="•"/>
            </a:pPr>
            <a:r>
              <a:rPr lang="en-US" dirty="0">
                <a:latin typeface="Calibri" panose="020F0502020204030204" pitchFamily="34" charset="0"/>
                <a:cs typeface="Calibri" panose="020F0502020204030204" pitchFamily="34" charset="0"/>
              </a:rPr>
              <a:t>It might be influenced by disease severity or other underlying conditions. </a:t>
            </a:r>
            <a:endParaRPr lang="en-US" b="0" dirty="0">
              <a:latin typeface="Calibri" panose="020F0502020204030204" pitchFamily="34" charset="0"/>
              <a:cs typeface="Calibri" panose="020F0502020204030204" pitchFamily="34" charset="0"/>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If these factors aren’t measured or adjusted for in the analysis, they can skew the results, making it difficult to determine the actual effect of the medication on pregnancy outcomes.</a:t>
            </a:r>
            <a:endParaRPr lang="en-US" b="0" dirty="0">
              <a:latin typeface="Calibri" panose="020F0502020204030204" pitchFamily="34" charset="0"/>
              <a:cs typeface="Calibri" panose="020F0502020204030204" pitchFamily="34" charset="0"/>
            </a:endParaRP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Low event rates for adverse events and small cohort sizes affect data reliability.</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There is an underlying risk of birth defects in the general population, complicating assessments.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Preterm birth increases the risk of neonatal infections.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97EE7-066C-FE4C-91BF-D2AA49666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730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4" y="2857499"/>
            <a:ext cx="5486400" cy="5430157"/>
          </a:xfrm>
        </p:spPr>
        <p:txBody>
          <a:bodyPr/>
          <a:lstStyle/>
          <a:p>
            <a:pPr marL="171450" indent="-171450">
              <a:spcAft>
                <a:spcPts val="200"/>
              </a:spcAft>
              <a:buFont typeface="Arial" panose="020B0604020202020204" pitchFamily="34" charset="0"/>
              <a:buChar char="•"/>
            </a:pPr>
            <a:r>
              <a:rPr lang="en-US" b="0" i="0" dirty="0">
                <a:latin typeface="Calibri" panose="020F0502020204030204" pitchFamily="34" charset="0"/>
                <a:cs typeface="Calibri" panose="020F0502020204030204" pitchFamily="34" charset="0"/>
              </a:rPr>
              <a:t>Here is what we know:</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i="0" dirty="0">
                <a:effectLst/>
                <a:latin typeface="Calibri" panose="020F0502020204030204" pitchFamily="34" charset="0"/>
                <a:cs typeface="Calibri" panose="020F0502020204030204" pitchFamily="34" charset="0"/>
              </a:rPr>
              <a:t>The placenta plays a key role in medication safety during pregnancy.</a:t>
            </a: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i="0" dirty="0">
                <a:effectLst/>
                <a:latin typeface="Calibri" panose="020F0502020204030204" pitchFamily="34" charset="0"/>
                <a:cs typeface="Calibri" panose="020F0502020204030204" pitchFamily="34" charset="0"/>
              </a:rPr>
              <a:t>As seen in the image, </a:t>
            </a:r>
            <a:r>
              <a:rPr lang="en-US" b="0" i="0" dirty="0">
                <a:effectLst/>
                <a:latin typeface="Calibri" panose="020F0502020204030204" pitchFamily="34" charset="0"/>
                <a:cs typeface="Calibri" panose="020F0502020204030204" pitchFamily="34" charset="0"/>
              </a:rPr>
              <a:t>t</a:t>
            </a:r>
            <a:r>
              <a:rPr lang="en-US" b="0" dirty="0">
                <a:latin typeface="Calibri" panose="020F0502020204030204" pitchFamily="34" charset="0"/>
                <a:cs typeface="Calibri" panose="020F0502020204030204" pitchFamily="34" charset="0"/>
              </a:rPr>
              <a:t>he placenta villi serve as the pathway for the exchange of </a:t>
            </a:r>
            <a:r>
              <a:rPr lang="en-US" b="0" spc="-20" dirty="0">
                <a:latin typeface="Calibri" panose="020F0502020204030204" pitchFamily="34" charset="0"/>
                <a:cs typeface="Calibri" panose="020F0502020204030204" pitchFamily="34" charset="0"/>
              </a:rPr>
              <a:t>antibodies and small molecules between the maternal and fetal circulatory systems</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b="0" dirty="0" err="1">
                <a:latin typeface="Calibri" panose="020F0502020204030204" pitchFamily="34" charset="0"/>
                <a:cs typeface="Calibri" panose="020F0502020204030204" pitchFamily="34" charset="0"/>
              </a:rPr>
              <a:t>Syncytiotrophoblast</a:t>
            </a:r>
            <a:r>
              <a:rPr lang="en-US" b="0" dirty="0">
                <a:latin typeface="Calibri" panose="020F0502020204030204" pitchFamily="34" charset="0"/>
                <a:cs typeface="Calibri" panose="020F0502020204030204" pitchFamily="34" charset="0"/>
              </a:rPr>
              <a:t> (STB): The outer layer in direct contact with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maternal blood.</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b="0" spc="-20" dirty="0">
                <a:latin typeface="Calibri" panose="020F0502020204030204" pitchFamily="34" charset="0"/>
                <a:cs typeface="Calibri" panose="020F0502020204030204" pitchFamily="34" charset="0"/>
              </a:rPr>
              <a:t>Cytotrophoblast (CTB): Underlying layer supporting the </a:t>
            </a:r>
            <a:r>
              <a:rPr lang="en-US" b="0" spc="-20" dirty="0" err="1">
                <a:latin typeface="Calibri" panose="020F0502020204030204" pitchFamily="34" charset="0"/>
                <a:cs typeface="Calibri" panose="020F0502020204030204" pitchFamily="34" charset="0"/>
              </a:rPr>
              <a:t>syncytiotrophoblast</a:t>
            </a:r>
            <a:r>
              <a:rPr lang="en-US" b="0" spc="-20" dirty="0">
                <a:latin typeface="Calibri" panose="020F0502020204030204" pitchFamily="34" charset="0"/>
                <a:cs typeface="Calibri" panose="020F0502020204030204" pitchFamily="34" charset="0"/>
              </a:rPr>
              <a:t>.</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Fetal endothelial cells: Form the walls of fetal blood vessels.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Fetal macrophages and fibroblasts: Found within the villi.</a:t>
            </a:r>
            <a:endParaRPr lang="en-US" b="0" i="0" dirty="0">
              <a:latin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b="0" i="0" dirty="0">
                <a:latin typeface="Calibri" panose="020F0502020204030204" pitchFamily="34" charset="0"/>
                <a:cs typeface="Calibri" panose="020F0502020204030204" pitchFamily="34" charset="0"/>
              </a:rPr>
              <a:t>During the key period of organogenesis, which is week three to eight, there should be no exposure to biologics.</a:t>
            </a:r>
          </a:p>
          <a:p>
            <a:pPr marL="628650" lvl="1" indent="-171450">
              <a:spcAft>
                <a:spcPts val="200"/>
              </a:spcAft>
              <a:buFont typeface="Arial" panose="020B0604020202020204" pitchFamily="34" charset="0"/>
              <a:buChar char="•"/>
            </a:pPr>
            <a:r>
              <a:rPr lang="en-US" b="0" i="0" dirty="0">
                <a:latin typeface="Calibri" panose="020F0502020204030204" pitchFamily="34" charset="0"/>
                <a:cs typeface="Calibri" panose="020F0502020204030204" pitchFamily="34" charset="0"/>
              </a:rPr>
              <a:t>Monoclonal antibodies are too large to cross the placenta early but begin actively transferring across the placenta via Fc receptors around week 14.</a:t>
            </a:r>
          </a:p>
          <a:p>
            <a:pPr marL="1085850" marR="0" lvl="2"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The </a:t>
            </a:r>
            <a:r>
              <a:rPr lang="en-US" b="0" dirty="0" err="1">
                <a:latin typeface="Calibri" panose="020F0502020204030204" pitchFamily="34" charset="0"/>
                <a:cs typeface="Calibri" panose="020F0502020204030204" pitchFamily="34" charset="0"/>
              </a:rPr>
              <a:t>FcRn</a:t>
            </a:r>
            <a:r>
              <a:rPr lang="en-US" b="0" dirty="0">
                <a:latin typeface="Calibri" panose="020F0502020204030204" pitchFamily="34" charset="0"/>
                <a:cs typeface="Calibri" panose="020F0502020204030204" pitchFamily="34" charset="0"/>
              </a:rPr>
              <a:t> receptor helps antibodies cross the </a:t>
            </a:r>
            <a:r>
              <a:rPr lang="en-US" b="0" dirty="0" err="1">
                <a:latin typeface="Calibri" panose="020F0502020204030204" pitchFamily="34" charset="0"/>
                <a:cs typeface="Calibri" panose="020F0502020204030204" pitchFamily="34" charset="0"/>
              </a:rPr>
              <a:t>syncytiotrophoblast</a:t>
            </a:r>
            <a:r>
              <a:rPr lang="en-US" b="0" dirty="0">
                <a:latin typeface="Calibri" panose="020F0502020204030204" pitchFamily="34" charset="0"/>
                <a:cs typeface="Calibri" panose="020F0502020204030204" pitchFamily="34" charset="0"/>
              </a:rPr>
              <a:t> into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the fetal blood, providing passive immunity to the fetus.</a:t>
            </a:r>
            <a:endParaRPr lang="en-US" b="0" i="0" dirty="0">
              <a:latin typeface="Calibri" panose="020F0502020204030204" pitchFamily="34" charset="0"/>
              <a:cs typeface="Calibri" panose="020F0502020204030204" pitchFamily="34" charset="0"/>
            </a:endParaRPr>
          </a:p>
          <a:p>
            <a:pPr marL="1085850" lvl="2" indent="-171450">
              <a:spcAft>
                <a:spcPts val="200"/>
              </a:spcAft>
              <a:buFont typeface="Arial" panose="020B0604020202020204" pitchFamily="34" charset="0"/>
              <a:buChar char="•"/>
            </a:pPr>
            <a:r>
              <a:rPr lang="en-US" b="0" i="0" dirty="0">
                <a:latin typeface="Calibri" panose="020F0502020204030204" pitchFamily="34" charset="0"/>
                <a:cs typeface="Calibri" panose="020F0502020204030204" pitchFamily="34" charset="0"/>
              </a:rPr>
              <a:t>80% of monoclonal antibody transfer occurs in the third trimester.</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solidFill>
                  <a:srgbClr val="000000"/>
                </a:solidFill>
                <a:effectLst/>
                <a:latin typeface="Helvetica" pitchFamily="2" charset="0"/>
              </a:rPr>
              <a:t>As key organogenesis occurs between week 2-8 gestation, monoclonal antibodies are </a:t>
            </a:r>
            <a:r>
              <a:rPr lang="en-US" b="0" i="0" dirty="0">
                <a:latin typeface="Calibri" panose="020F0502020204030204" pitchFamily="34" charset="0"/>
                <a:cs typeface="Calibri" panose="020F0502020204030204" pitchFamily="34" charset="0"/>
              </a:rPr>
              <a:t>generally safe to continue through pregnancy, with low risk of birth defects.</a:t>
            </a:r>
          </a:p>
          <a:p>
            <a:pPr marL="628650" lvl="1" indent="-171450">
              <a:spcAft>
                <a:spcPts val="200"/>
              </a:spcAft>
              <a:buFont typeface="Arial" panose="020B0604020202020204" pitchFamily="34" charset="0"/>
              <a:buChar char="•"/>
            </a:pPr>
            <a:r>
              <a:rPr lang="en-US" b="0" i="0" dirty="0">
                <a:latin typeface="Calibri" panose="020F0502020204030204" pitchFamily="34" charset="0"/>
                <a:cs typeface="Calibri" panose="020F0502020204030204" pitchFamily="34" charset="0"/>
              </a:rPr>
              <a:t>However, small molecules cross the placenta throughout pregnancy, including JAK inhibitors, raising concerns about potential teratogenicity.</a:t>
            </a:r>
          </a:p>
          <a:p>
            <a:pPr marL="1085850" lvl="2" indent="-171450">
              <a:spcAft>
                <a:spcPts val="200"/>
              </a:spcAft>
              <a:buFont typeface="Arial" panose="020B0604020202020204" pitchFamily="34" charset="0"/>
              <a:buChar char="•"/>
            </a:pPr>
            <a:r>
              <a:rPr lang="en-US" b="0" dirty="0">
                <a:latin typeface="Calibri" panose="020F0502020204030204" pitchFamily="34" charset="0"/>
                <a:cs typeface="Calibri" panose="020F0502020204030204" pitchFamily="34" charset="0"/>
              </a:rPr>
              <a:t>Small molecules also pass from maternal blood through the </a:t>
            </a:r>
            <a:r>
              <a:rPr lang="en-US" b="0" dirty="0" err="1">
                <a:latin typeface="Calibri" panose="020F0502020204030204" pitchFamily="34" charset="0"/>
                <a:cs typeface="Calibri" panose="020F0502020204030204" pitchFamily="34" charset="0"/>
              </a:rPr>
              <a:t>syncytiotrophoblast</a:t>
            </a:r>
            <a:r>
              <a:rPr lang="en-US" b="0" dirty="0">
                <a:latin typeface="Calibri" panose="020F0502020204030204" pitchFamily="34" charset="0"/>
                <a:cs typeface="Calibri" panose="020F0502020204030204" pitchFamily="34" charset="0"/>
              </a:rPr>
              <a:t> and cytotrophoblast layers into the fetal blood. </a:t>
            </a:r>
            <a:endParaRPr lang="en-US" dirty="0">
              <a:latin typeface="Calibri" panose="020F0502020204030204" pitchFamily="34" charset="0"/>
              <a:cs typeface="Calibri" panose="020F0502020204030204" pitchFamily="34" charset="0"/>
            </a:endParaRPr>
          </a:p>
          <a:p>
            <a:pPr marL="1085850" lvl="2"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This transfer is typically simpler due to the size and nature of small molecules.</a:t>
            </a:r>
            <a:endParaRPr lang="en-US" b="0" i="0" dirty="0">
              <a:latin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b="0" dirty="0">
                <a:latin typeface="Calibri" panose="020F0502020204030204" pitchFamily="34" charset="0"/>
                <a:cs typeface="Calibri" panose="020F0502020204030204" pitchFamily="34" charset="0"/>
              </a:rPr>
              <a:t>Maternal antibodies (and biologic agents) cross the placenta to provide protection to the infant, but biologics can also persist after birth. </a:t>
            </a:r>
            <a:r>
              <a:rPr lang="en-US" dirty="0">
                <a:solidFill>
                  <a:srgbClr val="000000"/>
                </a:solidFill>
                <a:effectLst/>
                <a:latin typeface="Helvetica" pitchFamily="2" charset="0"/>
              </a:rPr>
              <a:t>However, small molecules should clear quickly after delivery.</a:t>
            </a:r>
          </a:p>
          <a:p>
            <a:pPr marL="628650" marR="0" lvl="1"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lang="en-US" b="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endParaRPr lang="en-US" b="0" i="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A52623A-283A-45A3-9ECC-0794D6C26B24}" type="slidenum">
              <a:rPr lang="en-US" smtClean="0"/>
              <a:t>49</a:t>
            </a:fld>
            <a:endParaRPr lang="en-US" dirty="0"/>
          </a:p>
        </p:txBody>
      </p:sp>
    </p:spTree>
    <p:extLst>
      <p:ext uri="{BB962C8B-B14F-4D97-AF65-F5344CB8AC3E}">
        <p14:creationId xmlns:p14="http://schemas.microsoft.com/office/powerpoint/2010/main" val="33604963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647700" y="190500"/>
            <a:ext cx="4481513" cy="2520950"/>
          </a:xfrm>
          <a:prstGeom prst="rect">
            <a:avLst/>
          </a:prstGeom>
          <a:noFill/>
          <a:ln w="12700">
            <a:miter lim="800000"/>
          </a:ln>
        </p:spPr>
      </p:sp>
      <p:sp>
        <p:nvSpPr>
          <p:cNvPr id="6147" name="Notes Placeholder 2"/>
          <p:cNvSpPr>
            <a:spLocks noGrp="1"/>
          </p:cNvSpPr>
          <p:nvPr>
            <p:ph type="body" idx="3"/>
          </p:nvPr>
        </p:nvSpPr>
        <p:spPr>
          <a:xfrm>
            <a:off x="565687" y="2793570"/>
            <a:ext cx="5618137" cy="635043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spcBef>
                <a:spcPts val="0"/>
              </a:spcBef>
              <a:spcAft>
                <a:spcPts val="200"/>
              </a:spcAft>
            </a:pPr>
            <a:r>
              <a:rPr lang="en-US" altLang="en-US" sz="1100" b="1" dirty="0">
                <a:ea typeface="Arial" pitchFamily="34" charset="0"/>
              </a:rPr>
              <a:t>Figure 4. </a:t>
            </a:r>
            <a:r>
              <a:rPr lang="en-US" altLang="en-US" sz="1100" dirty="0">
                <a:ea typeface="Arial" pitchFamily="34" charset="0"/>
              </a:rPr>
              <a:t>Relative odds of postpartum disease activity in women with IBD with (A) biologic exposure at any time point during pregnancy, (B) </a:t>
            </a:r>
            <a:r>
              <a:rPr lang="en-US" altLang="en-US" sz="1100" spc="-30" dirty="0">
                <a:ea typeface="Arial" pitchFamily="34" charset="0"/>
              </a:rPr>
              <a:t>biologic discontinuation in the third trimester, and (C) biologic de-escalation postpartum.</a:t>
            </a:r>
            <a:endParaRPr lang="en-US" altLang="en-US" sz="1100" dirty="0">
              <a:ea typeface="Arial" pitchFamily="34" charset="0"/>
            </a:endParaRPr>
          </a:p>
          <a:p>
            <a:pPr algn="l" fontAlgn="base">
              <a:spcBef>
                <a:spcPts val="0"/>
              </a:spcBef>
              <a:spcAft>
                <a:spcPts val="200"/>
              </a:spcAft>
            </a:pPr>
            <a:r>
              <a:rPr lang="en-US" sz="1100" b="1" i="0" dirty="0">
                <a:solidFill>
                  <a:srgbClr val="2A2A2A"/>
                </a:solidFill>
                <a:effectLst/>
                <a:highlight>
                  <a:srgbClr val="EFF2F7"/>
                </a:highlight>
              </a:rPr>
              <a:t>Abstract</a:t>
            </a:r>
          </a:p>
          <a:p>
            <a:pPr fontAlgn="base">
              <a:spcBef>
                <a:spcPts val="0"/>
              </a:spcBef>
              <a:spcAft>
                <a:spcPts val="200"/>
              </a:spcAft>
            </a:pPr>
            <a:r>
              <a:rPr lang="en-US" sz="1100" b="1" dirty="0">
                <a:effectLst/>
              </a:rPr>
              <a:t>Background</a:t>
            </a:r>
          </a:p>
          <a:p>
            <a:pPr fontAlgn="base">
              <a:spcBef>
                <a:spcPts val="0"/>
              </a:spcBef>
              <a:spcAft>
                <a:spcPts val="200"/>
              </a:spcAft>
            </a:pPr>
            <a:r>
              <a:rPr lang="en-US" sz="1100" dirty="0">
                <a:effectLst/>
              </a:rPr>
              <a:t>Women with IBD (IBD) have an increased risk of postpartum disease activity. We aimed to systematically determine the effect of various risk factors on postpartum IBD disease activity.</a:t>
            </a:r>
          </a:p>
          <a:p>
            <a:pPr fontAlgn="base">
              <a:spcBef>
                <a:spcPts val="0"/>
              </a:spcBef>
              <a:spcAft>
                <a:spcPts val="200"/>
              </a:spcAft>
            </a:pPr>
            <a:r>
              <a:rPr lang="en-US" sz="1100" b="1" dirty="0">
                <a:effectLst/>
              </a:rPr>
              <a:t>Methods</a:t>
            </a:r>
          </a:p>
          <a:p>
            <a:pPr fontAlgn="base">
              <a:spcBef>
                <a:spcPts val="0"/>
              </a:spcBef>
              <a:spcAft>
                <a:spcPts val="200"/>
              </a:spcAft>
            </a:pPr>
            <a:r>
              <a:rPr lang="en-US" sz="1100" dirty="0">
                <a:effectLst/>
              </a:rPr>
              <a:t>Electronic databases were searched through January 2021 for studies that reported risk of postpartum disease activity in women with IBD. Pooled odds ratios (ORs) with 95% confidence intervals (CIs) were calculated for the impact of IBD phenotype, disease activity, therapy </a:t>
            </a:r>
            <a:br>
              <a:rPr lang="en-US" sz="1100" dirty="0">
                <a:effectLst/>
              </a:rPr>
            </a:br>
            <a:r>
              <a:rPr lang="en-US" sz="1100" dirty="0">
                <a:effectLst/>
              </a:rPr>
              <a:t>de-escalation, mode of delivery, and breastfeeding on postpartum disease activity. Study bias was determined using the Quality in Prognostic Studies tool.</a:t>
            </a:r>
          </a:p>
          <a:p>
            <a:pPr fontAlgn="base">
              <a:spcBef>
                <a:spcPts val="0"/>
              </a:spcBef>
              <a:spcAft>
                <a:spcPts val="200"/>
              </a:spcAft>
            </a:pPr>
            <a:r>
              <a:rPr lang="en-US" sz="1050" b="1" dirty="0">
                <a:effectLst/>
              </a:rPr>
              <a:t>Results</a:t>
            </a:r>
          </a:p>
          <a:p>
            <a:pPr fontAlgn="base">
              <a:spcBef>
                <a:spcPts val="0"/>
              </a:spcBef>
              <a:spcAft>
                <a:spcPts val="200"/>
              </a:spcAft>
            </a:pPr>
            <a:r>
              <a:rPr lang="en-US" sz="1050" dirty="0">
                <a:effectLst/>
              </a:rPr>
              <a:t>Twenty-seven observational studies (3825 patients) were included, 15 of which had a high risk of confounding bias. The pooled incidence of women with postpartum active IBD was 31.9% (95% CI, 25.6–38.1). Similar results were seen with ulcerative colitis and Crohn’s disease (CD; OR, 0.96; 95% CI, 0.58–1.59). Those with </a:t>
            </a:r>
            <a:r>
              <a:rPr lang="en-US" sz="1050" dirty="0" err="1">
                <a:effectLst/>
              </a:rPr>
              <a:t>stricturing</a:t>
            </a:r>
            <a:r>
              <a:rPr lang="en-US" sz="1050" dirty="0">
                <a:effectLst/>
              </a:rPr>
              <a:t> (OR, 3.64; 95% CI, 1.31–10.08) and penetrating (OR, 4.25; 95% CI, 1.11–16.26) CD had higher odds of postpartum active IBD. Active disease at conception (OR, 10.59; 95% CI, 1.48–76.02) and during pregnancy (OR, 4.91; 95% CI, 1.82–13.23) increased the odds of postpartum disease activity. Similarly, biologic discontinuation in the third trimester (OR, 1.77; 95% CI, 1.01–3.10) and therapy de-escalation after delivery (OR, 7.36; 95% CI, 3.38–16.0) was associated with postpartum disease activity.</a:t>
            </a:r>
          </a:p>
          <a:p>
            <a:pPr fontAlgn="base">
              <a:spcBef>
                <a:spcPts val="0"/>
              </a:spcBef>
              <a:spcAft>
                <a:spcPts val="200"/>
              </a:spcAft>
            </a:pPr>
            <a:r>
              <a:rPr lang="en-US" sz="900" b="1" dirty="0">
                <a:effectLst/>
              </a:rPr>
              <a:t>Conclusions</a:t>
            </a:r>
          </a:p>
          <a:p>
            <a:pPr fontAlgn="base">
              <a:spcBef>
                <a:spcPts val="0"/>
              </a:spcBef>
              <a:spcAft>
                <a:spcPts val="200"/>
              </a:spcAft>
            </a:pPr>
            <a:r>
              <a:rPr lang="en-US" sz="900" dirty="0">
                <a:effectLst/>
              </a:rPr>
              <a:t>Complicated Crohn’s disease, disease activity at conception and during pregnancy, and de-escalation of biologics during pregnancy or after delivery are associated with postpartum disease activity in women with IBD</a:t>
            </a:r>
          </a:p>
          <a:p>
            <a:pPr marL="0" lvl="0" indent="0">
              <a:spcBef>
                <a:spcPts val="0"/>
              </a:spcBef>
              <a:spcAft>
                <a:spcPts val="200"/>
              </a:spcAft>
            </a:pPr>
            <a:r>
              <a:rPr lang="en-US" altLang="en-US" sz="800" dirty="0">
                <a:ea typeface="Arial" pitchFamily="34" charset="0"/>
              </a:rPr>
              <a:t>Unless provided in the caption above, the following copyright applies to the content of this slide: © 2021 Crohn’s &amp; Colitis Foundation. Published by Oxford University Press. All rights reserved. For permissions, please e-mail: </a:t>
            </a:r>
            <a:r>
              <a:rPr lang="en-US" altLang="en-US" sz="800" dirty="0" err="1">
                <a:ea typeface="Arial" pitchFamily="34" charset="0"/>
              </a:rPr>
              <a:t>journals.permissions@oup.com.This</a:t>
            </a:r>
            <a:r>
              <a:rPr lang="en-US" altLang="en-US" sz="800" dirty="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A10CF9F7-0D12-4063-8FFB-AC1F6693D520}" type="slidenum">
              <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0" cap="none" spc="0" normalizeH="0" baseline="0" noProof="0">
              <a:ln>
                <a:noFill/>
              </a:ln>
              <a:solidFill>
                <a:srgbClr val="000000"/>
              </a:solidFill>
              <a:effectLst/>
              <a:uLnTx/>
              <a:uFillTx/>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a:xfrm>
            <a:off x="562461" y="2857500"/>
            <a:ext cx="5486400" cy="1837518"/>
          </a:xfrm>
        </p:spPr>
        <p:txBody>
          <a:bodyPr/>
          <a:lstStyle/>
          <a:p>
            <a:pPr marL="230188" indent="-230188">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The interaction between IBD and pregnancy is multi-directional, increasing risks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of maternal, fetal, and obstetric complications. </a:t>
            </a:r>
          </a:p>
          <a:p>
            <a:pPr marL="230188" indent="-230188">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Due to the exclusion of pregnant women from clinical trials, there are often limited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data on the safety of therapies, leading to a default practice of stopping medications during pregnancy. </a:t>
            </a:r>
          </a:p>
          <a:p>
            <a:pPr marL="230188" indent="-230188">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For women with IBD, this can result in continued—potentially worsening—disease activity and negative outcomes for both mother and baby.</a:t>
            </a:r>
          </a:p>
        </p:txBody>
      </p:sp>
      <p:sp>
        <p:nvSpPr>
          <p:cNvPr id="4" name="Slide Number Placeholder 3"/>
          <p:cNvSpPr>
            <a:spLocks noGrp="1"/>
          </p:cNvSpPr>
          <p:nvPr>
            <p:ph type="sldNum" sz="quarter" idx="5"/>
          </p:nvPr>
        </p:nvSpPr>
        <p:spPr/>
        <p:txBody>
          <a:bodyPr/>
          <a:lstStyle/>
          <a:p>
            <a:fld id="{C74D3433-378D-A249-B6C9-BD64307AB14E}" type="slidenum">
              <a:rPr lang="en-US" smtClean="0"/>
              <a:t>5</a:t>
            </a:fld>
            <a:endParaRPr lang="en-US"/>
          </a:p>
        </p:txBody>
      </p:sp>
    </p:spTree>
    <p:extLst>
      <p:ext uri="{BB962C8B-B14F-4D97-AF65-F5344CB8AC3E}">
        <p14:creationId xmlns:p14="http://schemas.microsoft.com/office/powerpoint/2010/main" val="2568459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a:xfrm>
            <a:off x="554064" y="2857500"/>
            <a:ext cx="5486400" cy="2421610"/>
          </a:xfrm>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5-ASA and Sulfasalazine: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Continue during pregnancy.</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If using sulfasalazine, prescribe 2 mg of folic acid (instead of 1 mg).</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Corticosteroids: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Use only if necessary.</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Do not rely solely on steroids for flare management if stopping anti-TNF therapy; this leads to poor outcomes.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Short-term steroid use during pregnancy is acceptable for flares.</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Methotrexate:</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Stop at least one month, ideally three months, before attempting conception.</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Thiopurine: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Continue maintenance thiopurine throughout pregnancy, if needed.</a:t>
            </a: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51</a:t>
            </a:fld>
            <a:endParaRPr lang="en-US"/>
          </a:p>
        </p:txBody>
      </p:sp>
    </p:spTree>
    <p:extLst>
      <p:ext uri="{BB962C8B-B14F-4D97-AF65-F5344CB8AC3E}">
        <p14:creationId xmlns:p14="http://schemas.microsoft.com/office/powerpoint/2010/main" val="2258821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FD803-D4B6-0B73-BBB0-41DD0E634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43857-6A5B-BC61-BA5A-6FA43B8BAACE}"/>
              </a:ext>
            </a:extLst>
          </p:cNvPr>
          <p:cNvSpPr>
            <a:spLocks noGrp="1" noRot="1" noChangeAspect="1"/>
          </p:cNvSpPr>
          <p:nvPr>
            <p:ph type="sldImg"/>
          </p:nvPr>
        </p:nvSpPr>
        <p:spPr>
          <a:xfrm>
            <a:off x="647700" y="196850"/>
            <a:ext cx="4451350" cy="2503488"/>
          </a:xfrm>
        </p:spPr>
      </p:sp>
      <p:sp>
        <p:nvSpPr>
          <p:cNvPr id="3" name="Notes Placeholder 2">
            <a:extLst>
              <a:ext uri="{FF2B5EF4-FFF2-40B4-BE49-F238E27FC236}">
                <a16:creationId xmlns:a16="http://schemas.microsoft.com/office/drawing/2014/main" id="{D45A01DF-0654-8D66-7FA0-638C3D063914}"/>
              </a:ext>
            </a:extLst>
          </p:cNvPr>
          <p:cNvSpPr>
            <a:spLocks noGrp="1"/>
          </p:cNvSpPr>
          <p:nvPr>
            <p:ph type="body" idx="1"/>
          </p:nvPr>
        </p:nvSpPr>
        <p:spPr>
          <a:xfrm>
            <a:off x="561814" y="2857500"/>
            <a:ext cx="5486400" cy="2124237"/>
          </a:xfrm>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Anti-TNF Therapy:</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Continue throughout pregnancy to reduce maternal disease activity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and risk of preterm birth.</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No increased risk of birth defects.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If needed, combination therapy with anti-TNF and thiopurine is safe.</a:t>
            </a:r>
          </a:p>
          <a:p>
            <a:pPr marL="1085850" lvl="2"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Recommended to stop thiopurine if it’s not necessary.</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Vedolizumab and Ustekinumab:</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Continue maintenance therapy throughout pregnancy.</a:t>
            </a:r>
          </a:p>
          <a:p>
            <a:endParaRPr lang="en-US" dirty="0"/>
          </a:p>
        </p:txBody>
      </p:sp>
      <p:sp>
        <p:nvSpPr>
          <p:cNvPr id="4" name="Slide Number Placeholder 3">
            <a:extLst>
              <a:ext uri="{FF2B5EF4-FFF2-40B4-BE49-F238E27FC236}">
                <a16:creationId xmlns:a16="http://schemas.microsoft.com/office/drawing/2014/main" id="{A74FE0B8-9BE6-D223-DC96-0082AE303729}"/>
              </a:ext>
            </a:extLst>
          </p:cNvPr>
          <p:cNvSpPr>
            <a:spLocks noGrp="1"/>
          </p:cNvSpPr>
          <p:nvPr>
            <p:ph type="sldNum" sz="quarter" idx="5"/>
          </p:nvPr>
        </p:nvSpPr>
        <p:spPr/>
        <p:txBody>
          <a:bodyPr/>
          <a:lstStyle/>
          <a:p>
            <a:fld id="{C74D3433-378D-A249-B6C9-BD64307AB14E}" type="slidenum">
              <a:rPr lang="en-US" smtClean="0"/>
              <a:t>52</a:t>
            </a:fld>
            <a:endParaRPr lang="en-US"/>
          </a:p>
        </p:txBody>
      </p:sp>
    </p:spTree>
    <p:extLst>
      <p:ext uri="{BB962C8B-B14F-4D97-AF65-F5344CB8AC3E}">
        <p14:creationId xmlns:p14="http://schemas.microsoft.com/office/powerpoint/2010/main" val="2725984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5" y="2857499"/>
            <a:ext cx="5900980" cy="5212443"/>
          </a:xfrm>
        </p:spPr>
        <p:txBody>
          <a:bodyPr/>
          <a:lstStyle/>
          <a:p>
            <a:pPr marL="171450" indent="-171450">
              <a:buFont typeface="Arial" panose="020B0604020202020204" pitchFamily="34" charset="0"/>
              <a:buChar char="•"/>
            </a:pPr>
            <a:r>
              <a:rPr lang="en-US" b="0" dirty="0"/>
              <a:t>Therapy Continuation:</a:t>
            </a:r>
          </a:p>
          <a:p>
            <a:pPr marL="628650" lvl="1" indent="-171450">
              <a:spcAft>
                <a:spcPts val="600"/>
              </a:spcAft>
              <a:buFont typeface="Arial" panose="020B0604020202020204" pitchFamily="34" charset="0"/>
              <a:buChar char="•"/>
            </a:pPr>
            <a:r>
              <a:rPr lang="en-US" b="0" dirty="0"/>
              <a:t>Continue IBD therapy throughout pregnancy; no need to stop at any point.</a:t>
            </a:r>
          </a:p>
          <a:p>
            <a:pPr marL="171450" indent="-171450">
              <a:buFont typeface="Arial" panose="020B0604020202020204" pitchFamily="34" charset="0"/>
              <a:buChar char="•"/>
            </a:pPr>
            <a:r>
              <a:rPr lang="en-US" b="0" dirty="0"/>
              <a:t>Treatment for Active Disease:</a:t>
            </a:r>
          </a:p>
          <a:p>
            <a:pPr marL="628650" lvl="1" indent="-171450">
              <a:buFont typeface="Arial" panose="020B0604020202020204" pitchFamily="34" charset="0"/>
              <a:buChar char="•"/>
            </a:pPr>
            <a:r>
              <a:rPr lang="en-US" b="0" dirty="0"/>
              <a:t>Pregnant women with active disease should start or optimize appropriate IBD therapies, similar to non-pregnant patients.</a:t>
            </a:r>
          </a:p>
          <a:p>
            <a:pPr marL="628650" lvl="1" indent="-171450">
              <a:buFont typeface="Arial" panose="020B0604020202020204" pitchFamily="34" charset="0"/>
              <a:buChar char="•"/>
            </a:pPr>
            <a:r>
              <a:rPr lang="en-US" b="0" dirty="0"/>
              <a:t>Do not start thiopurines (due to pancreatitis and bone marrow suppression risks), methotrexate, JAK inhibitors, or S1Ps during pregnancy.</a:t>
            </a:r>
          </a:p>
          <a:p>
            <a:pPr marL="628650" lvl="1" indent="-171450">
              <a:spcAft>
                <a:spcPts val="600"/>
              </a:spcAft>
              <a:buFont typeface="Arial" panose="020B0604020202020204" pitchFamily="34" charset="0"/>
              <a:buChar char="•"/>
            </a:pPr>
            <a:r>
              <a:rPr lang="en-US" b="0" dirty="0"/>
              <a:t>In some cases, JAK inhibitors are an exception and may be started in the third trimester.</a:t>
            </a:r>
          </a:p>
          <a:p>
            <a:pPr marL="171450" indent="-171450">
              <a:buFont typeface="Arial" panose="020B0604020202020204" pitchFamily="34" charset="0"/>
              <a:buChar char="•"/>
            </a:pPr>
            <a:r>
              <a:rPr lang="en-US" b="0" dirty="0"/>
              <a:t>Thiopurines:</a:t>
            </a:r>
          </a:p>
          <a:p>
            <a:pPr marL="628650" lvl="1" indent="-171450">
              <a:buFont typeface="Arial" panose="020B0604020202020204" pitchFamily="34" charset="0"/>
              <a:buChar char="•"/>
            </a:pPr>
            <a:r>
              <a:rPr lang="en-US" b="0" dirty="0"/>
              <a:t>Monitor for intrahepatic cholestasis of pregnancy (new FDA warning).</a:t>
            </a:r>
          </a:p>
          <a:p>
            <a:pPr marL="628650" lvl="1" indent="-171450">
              <a:spcAft>
                <a:spcPts val="600"/>
              </a:spcAft>
              <a:buFont typeface="Arial" panose="020B0604020202020204" pitchFamily="34" charset="0"/>
              <a:buChar char="•"/>
            </a:pPr>
            <a:r>
              <a:rPr lang="en-US" b="0" dirty="0"/>
              <a:t>Measure liver enzymes every trimester and check metabolite levels once; consider split dosing if elevated.</a:t>
            </a:r>
          </a:p>
          <a:p>
            <a:pPr marL="171450" indent="-171450">
              <a:buFont typeface="Arial" panose="020B0604020202020204" pitchFamily="34" charset="0"/>
              <a:buChar char="•"/>
            </a:pPr>
            <a:r>
              <a:rPr lang="en-US" b="0" dirty="0"/>
              <a:t>Antibiotics:</a:t>
            </a:r>
          </a:p>
          <a:p>
            <a:pPr marL="628650" lvl="1" indent="-171450">
              <a:spcAft>
                <a:spcPts val="600"/>
              </a:spcAft>
              <a:buFont typeface="Arial" panose="020B0604020202020204" pitchFamily="34" charset="0"/>
              <a:buChar char="•"/>
            </a:pPr>
            <a:r>
              <a:rPr lang="en-US" b="0" dirty="0"/>
              <a:t>Appropriate low-risk antibiotics like amoxicillin/clavulanic acid may be used if required.</a:t>
            </a:r>
          </a:p>
        </p:txBody>
      </p:sp>
      <p:sp>
        <p:nvSpPr>
          <p:cNvPr id="4" name="Slide Number Placeholder 3"/>
          <p:cNvSpPr>
            <a:spLocks noGrp="1"/>
          </p:cNvSpPr>
          <p:nvPr>
            <p:ph type="sldNum" sz="quarter" idx="5"/>
          </p:nvPr>
        </p:nvSpPr>
        <p:spPr/>
        <p:txBody>
          <a:bodyPr/>
          <a:lstStyle/>
          <a:p>
            <a:fld id="{C74D3433-378D-A249-B6C9-BD64307AB14E}" type="slidenum">
              <a:rPr lang="en-US" smtClean="0"/>
              <a:t>53</a:t>
            </a:fld>
            <a:endParaRPr lang="en-US"/>
          </a:p>
        </p:txBody>
      </p:sp>
    </p:spTree>
    <p:extLst>
      <p:ext uri="{BB962C8B-B14F-4D97-AF65-F5344CB8AC3E}">
        <p14:creationId xmlns:p14="http://schemas.microsoft.com/office/powerpoint/2010/main" val="743463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B594-E770-BA76-6751-A9ADFDFFE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C4C11-07C5-44F8-9BD4-1843000D8871}"/>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3048A91D-13BD-DE1D-399B-9A1F5D5A6F6C}"/>
              </a:ext>
            </a:extLst>
          </p:cNvPr>
          <p:cNvSpPr>
            <a:spLocks noGrp="1"/>
          </p:cNvSpPr>
          <p:nvPr>
            <p:ph type="body" idx="1"/>
          </p:nvPr>
        </p:nvSpPr>
        <p:spPr>
          <a:xfrm>
            <a:off x="554065" y="2857499"/>
            <a:ext cx="5900980" cy="5212443"/>
          </a:xfrm>
        </p:spPr>
        <p:txBody>
          <a:bodyPr/>
          <a:lstStyle/>
          <a:p>
            <a:pPr marL="171450" indent="-171450">
              <a:buFont typeface="Arial" panose="020B0604020202020204" pitchFamily="34" charset="0"/>
              <a:buChar char="•"/>
            </a:pPr>
            <a:r>
              <a:rPr lang="en-US" b="0" dirty="0"/>
              <a:t>Other Therapies:</a:t>
            </a:r>
          </a:p>
          <a:p>
            <a:pPr marL="628650" lvl="1" indent="-171450">
              <a:buFont typeface="Arial" panose="020B0604020202020204" pitchFamily="34" charset="0"/>
              <a:buChar char="•"/>
            </a:pPr>
            <a:r>
              <a:rPr lang="en-US" b="0" dirty="0"/>
              <a:t>Calcineurin inhibitors can be used if no viable alternatives exist.</a:t>
            </a:r>
          </a:p>
          <a:p>
            <a:pPr marL="628650" lvl="1" indent="-171450">
              <a:buFont typeface="Arial" panose="020B0604020202020204" pitchFamily="34" charset="0"/>
              <a:buChar char="•"/>
            </a:pPr>
            <a:r>
              <a:rPr lang="en-US" b="0" dirty="0"/>
              <a:t>Continue biosimilars and anti-IL-23 therapy (e.g., </a:t>
            </a:r>
            <a:r>
              <a:rPr lang="en-US" b="0" dirty="0" err="1"/>
              <a:t>risankizumab</a:t>
            </a:r>
            <a:r>
              <a:rPr lang="en-US" b="0" dirty="0"/>
              <a:t>, </a:t>
            </a:r>
            <a:r>
              <a:rPr lang="en-US" b="0" dirty="0" err="1"/>
              <a:t>guselkumab</a:t>
            </a:r>
            <a:r>
              <a:rPr lang="en-US" b="0" dirty="0"/>
              <a:t>) during pregnancy or when attempting conception, though data is limited on newer agents.</a:t>
            </a:r>
          </a:p>
          <a:p>
            <a:pPr marL="628650" lvl="1" indent="-171450">
              <a:buFont typeface="Arial" panose="020B0604020202020204" pitchFamily="34" charset="0"/>
              <a:buChar char="•"/>
            </a:pPr>
            <a:r>
              <a:rPr lang="en-US" b="0" i="1" dirty="0"/>
              <a:t>Note on Risankizumab</a:t>
            </a:r>
          </a:p>
          <a:p>
            <a:pPr marL="1085850" lvl="2" indent="-171450">
              <a:buFont typeface="Arial" panose="020B0604020202020204" pitchFamily="34" charset="0"/>
              <a:buChar char="•"/>
            </a:pPr>
            <a:r>
              <a:rPr lang="en-US" dirty="0"/>
              <a:t>First-time data </a:t>
            </a:r>
            <a:r>
              <a:rPr lang="en-US" b="0" dirty="0"/>
              <a:t>shows </a:t>
            </a:r>
            <a:r>
              <a:rPr lang="en-US" b="0" dirty="0" err="1"/>
              <a:t>risankizumab</a:t>
            </a:r>
            <a:r>
              <a:rPr lang="en-US" b="0" dirty="0"/>
              <a:t> does transfer </a:t>
            </a:r>
            <a:r>
              <a:rPr lang="en-US" dirty="0"/>
              <a:t>across the placenta.</a:t>
            </a:r>
          </a:p>
          <a:p>
            <a:pPr marL="1085850" lvl="2" indent="-171450">
              <a:buFont typeface="Arial" panose="020B0604020202020204" pitchFamily="34" charset="0"/>
              <a:buChar char="•"/>
            </a:pPr>
            <a:r>
              <a:rPr lang="en-US" dirty="0"/>
              <a:t>The mother’s drug level is higher than the infant’s, resulting in a low transfer ratio which is unusual. </a:t>
            </a:r>
          </a:p>
          <a:p>
            <a:pPr marL="1085850" lvl="2" indent="-171450">
              <a:buFont typeface="Arial" panose="020B0604020202020204" pitchFamily="34" charset="0"/>
              <a:buChar char="•"/>
            </a:pPr>
            <a:r>
              <a:rPr lang="en-US" dirty="0"/>
              <a:t>This is different from most monoclonal antibodies, where the infant typically </a:t>
            </a:r>
            <a:br>
              <a:rPr lang="en-US" dirty="0"/>
            </a:br>
            <a:r>
              <a:rPr lang="en-US" dirty="0"/>
              <a:t>has higher drug levels due to efficient placental transfer and immature reticuloendothelial system.</a:t>
            </a:r>
            <a:endParaRPr lang="en-US" b="0" dirty="0"/>
          </a:p>
          <a:p>
            <a:pPr marL="171450" indent="-171450">
              <a:buFont typeface="Arial" panose="020B0604020202020204" pitchFamily="34" charset="0"/>
              <a:buChar char="•"/>
            </a:pPr>
            <a:endParaRPr lang="en-US" b="0" dirty="0"/>
          </a:p>
        </p:txBody>
      </p:sp>
      <p:sp>
        <p:nvSpPr>
          <p:cNvPr id="4" name="Slide Number Placeholder 3">
            <a:extLst>
              <a:ext uri="{FF2B5EF4-FFF2-40B4-BE49-F238E27FC236}">
                <a16:creationId xmlns:a16="http://schemas.microsoft.com/office/drawing/2014/main" id="{B3C8EA52-8229-00E0-8299-04F1E159F74B}"/>
              </a:ext>
            </a:extLst>
          </p:cNvPr>
          <p:cNvSpPr>
            <a:spLocks noGrp="1"/>
          </p:cNvSpPr>
          <p:nvPr>
            <p:ph type="sldNum" sz="quarter" idx="5"/>
          </p:nvPr>
        </p:nvSpPr>
        <p:spPr/>
        <p:txBody>
          <a:bodyPr/>
          <a:lstStyle/>
          <a:p>
            <a:fld id="{C74D3433-378D-A249-B6C9-BD64307AB14E}" type="slidenum">
              <a:rPr lang="en-US" smtClean="0"/>
              <a:t>54</a:t>
            </a:fld>
            <a:endParaRPr lang="en-US"/>
          </a:p>
        </p:txBody>
      </p:sp>
    </p:spTree>
    <p:extLst>
      <p:ext uri="{BB962C8B-B14F-4D97-AF65-F5344CB8AC3E}">
        <p14:creationId xmlns:p14="http://schemas.microsoft.com/office/powerpoint/2010/main" val="1276449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dirty="0">
                <a:latin typeface="Calibri" panose="020F0502020204030204" pitchFamily="34" charset="0"/>
                <a:cs typeface="Calibri" panose="020F0502020204030204" pitchFamily="34" charset="0"/>
              </a:rPr>
              <a:t>Discontinue small molecules before conception:</a:t>
            </a:r>
          </a:p>
          <a:p>
            <a:pPr marL="628650" lvl="1" indent="-171450" algn="l">
              <a:buFont typeface="Arial" panose="020B0604020202020204" pitchFamily="34" charset="0"/>
              <a:buChar char="•"/>
            </a:pPr>
            <a:r>
              <a:rPr lang="en-US" b="0" dirty="0">
                <a:latin typeface="Calibri" panose="020F0502020204030204" pitchFamily="34" charset="0"/>
                <a:cs typeface="Calibri" panose="020F0502020204030204" pitchFamily="34" charset="0"/>
              </a:rPr>
              <a:t>Ozanimod: At least 3 months prior.</a:t>
            </a:r>
          </a:p>
          <a:p>
            <a:pPr marL="628650" lvl="1" indent="-171450" algn="l">
              <a:buFont typeface="Arial" panose="020B0604020202020204" pitchFamily="34" charset="0"/>
              <a:buChar char="•"/>
            </a:pPr>
            <a:r>
              <a:rPr lang="en-US" sz="1200" b="0" kern="100" dirty="0" err="1">
                <a:effectLst/>
                <a:latin typeface="Calibri" panose="020F0502020204030204" pitchFamily="34" charset="0"/>
                <a:ea typeface="Calibri" panose="020F0502020204030204" pitchFamily="34" charset="0"/>
                <a:cs typeface="Calibri" panose="020F0502020204030204" pitchFamily="34" charset="0"/>
              </a:rPr>
              <a:t>Etrasimod</a:t>
            </a:r>
            <a:r>
              <a:rPr lang="en-US" b="0" dirty="0">
                <a:latin typeface="Calibri" panose="020F0502020204030204" pitchFamily="34" charset="0"/>
                <a:cs typeface="Calibri" panose="020F0502020204030204" pitchFamily="34" charset="0"/>
              </a:rPr>
              <a:t>: At least 1-2 weeks prior.</a:t>
            </a:r>
          </a:p>
          <a:p>
            <a:pPr marL="628650" lvl="1" indent="-171450" algn="l">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Tofacitinib, </a:t>
            </a:r>
            <a:r>
              <a:rPr lang="en-US" sz="1200" b="0" kern="100" dirty="0">
                <a:effectLst/>
                <a:latin typeface="Calibri" panose="020F0502020204030204" pitchFamily="34" charset="0"/>
                <a:ea typeface="Calibri" panose="020F0502020204030204" pitchFamily="34" charset="0"/>
                <a:cs typeface="Calibri" panose="020F0502020204030204" pitchFamily="34" charset="0"/>
              </a:rPr>
              <a:t>Upadacitinib,</a:t>
            </a:r>
            <a:r>
              <a:rPr lang="en-US" b="0" dirty="0">
                <a:latin typeface="Calibri" panose="020F0502020204030204" pitchFamily="34" charset="0"/>
                <a:cs typeface="Calibri" panose="020F0502020204030204" pitchFamily="34" charset="0"/>
              </a:rPr>
              <a:t> </a:t>
            </a:r>
            <a:r>
              <a:rPr lang="en-US" b="0" dirty="0" err="1">
                <a:latin typeface="Calibri" panose="020F0502020204030204" pitchFamily="34" charset="0"/>
                <a:cs typeface="Calibri" panose="020F0502020204030204" pitchFamily="34" charset="0"/>
              </a:rPr>
              <a:t>Filgotinib</a:t>
            </a:r>
            <a:r>
              <a:rPr lang="en-US" b="0" dirty="0">
                <a:latin typeface="Calibri" panose="020F0502020204030204" pitchFamily="34" charset="0"/>
                <a:cs typeface="Calibri" panose="020F0502020204030204" pitchFamily="34" charset="0"/>
              </a:rPr>
              <a:t>: At least 4 weeks prior.</a:t>
            </a:r>
          </a:p>
          <a:p>
            <a:pPr marL="171450" indent="-171450" algn="l">
              <a:buFont typeface="Arial" panose="020B0604020202020204" pitchFamily="34" charset="0"/>
              <a:buChar char="•"/>
            </a:pPr>
            <a:r>
              <a:rPr lang="en-US" b="0" dirty="0">
                <a:latin typeface="Calibri" panose="020F0502020204030204" pitchFamily="34" charset="0"/>
                <a:cs typeface="Calibri" panose="020F0502020204030204" pitchFamily="34" charset="0"/>
              </a:rPr>
              <a:t>Important caveat:</a:t>
            </a:r>
          </a:p>
          <a:p>
            <a:pPr marL="628650" lvl="1" indent="-171450" algn="l">
              <a:buFont typeface="Arial" panose="020B0604020202020204" pitchFamily="34" charset="0"/>
              <a:buChar char="•"/>
            </a:pPr>
            <a:r>
              <a:rPr lang="en-US" b="0" dirty="0">
                <a:latin typeface="Calibri" panose="020F0502020204030204" pitchFamily="34" charset="0"/>
                <a:cs typeface="Calibri" panose="020F0502020204030204" pitchFamily="34" charset="0"/>
              </a:rPr>
              <a:t>Discontinue only if effective alternate therapy is available to maintain maternal health.</a:t>
            </a:r>
          </a:p>
          <a:p>
            <a:pPr marL="628650" lvl="1" indent="-171450" algn="l">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Some patients may need to continue these therapies through pregnancy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if no other options are available (e.g., cannot return to thiopurines).</a:t>
            </a:r>
            <a:endParaRPr lang="en-US" dirty="0">
              <a:latin typeface="Calibri" panose="020F0502020204030204" pitchFamily="34" charset="0"/>
              <a:cs typeface="Calibri" panose="020F0502020204030204" pitchFamily="34" charset="0"/>
            </a:endParaRPr>
          </a:p>
          <a:p>
            <a:pPr marL="171450" lvl="0" indent="-171450" algn="l">
              <a:buFont typeface="Arial" panose="020B0604020202020204" pitchFamily="34" charset="0"/>
              <a:buChar char="•"/>
            </a:pPr>
            <a:r>
              <a:rPr lang="en-US" b="0" i="1" dirty="0">
                <a:latin typeface="Calibri" panose="020F0502020204030204" pitchFamily="34" charset="0"/>
                <a:cs typeface="Calibri" panose="020F0502020204030204" pitchFamily="34" charset="0"/>
              </a:rPr>
              <a:t>Note on Tofacitinib:</a:t>
            </a:r>
          </a:p>
          <a:p>
            <a:pPr marL="628650" lvl="1" indent="-171450" algn="l">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Data from DDW: 85 maternal exposures to tofacitinib showed no increase in adverse events. Concern exists due to animal models where tofacitinib caused birth defects at super therapeutic doses.</a:t>
            </a:r>
            <a:endParaRPr lang="en-US" i="1" dirty="0">
              <a:latin typeface="Calibri" panose="020F0502020204030204" pitchFamily="34" charset="0"/>
              <a:cs typeface="Calibri" panose="020F0502020204030204" pitchFamily="34" charset="0"/>
            </a:endParaRPr>
          </a:p>
          <a:p>
            <a:pPr marL="171450" lvl="0" indent="-171450" algn="l">
              <a:buFont typeface="Arial" panose="020B0604020202020204" pitchFamily="34" charset="0"/>
              <a:buChar char="•"/>
            </a:pPr>
            <a:r>
              <a:rPr lang="en-US" i="1" dirty="0">
                <a:latin typeface="Calibri" panose="020F0502020204030204" pitchFamily="34" charset="0"/>
                <a:cs typeface="Calibri" panose="020F0502020204030204" pitchFamily="34" charset="0"/>
              </a:rPr>
              <a:t>Note on </a:t>
            </a:r>
            <a:r>
              <a:rPr lang="en-US" sz="1200" b="0" i="1" kern="100" dirty="0">
                <a:effectLst/>
                <a:latin typeface="Calibri" panose="020F0502020204030204" pitchFamily="34" charset="0"/>
                <a:ea typeface="Calibri" panose="020F0502020204030204" pitchFamily="34" charset="0"/>
                <a:cs typeface="Calibri" panose="020F0502020204030204" pitchFamily="34" charset="0"/>
              </a:rPr>
              <a:t>Upadacitinib:</a:t>
            </a:r>
          </a:p>
          <a:p>
            <a:pPr marL="628650" lvl="1" indent="-171450" algn="l">
              <a:buFont typeface="Arial" panose="020B0604020202020204" pitchFamily="34" charset="0"/>
              <a:buChar char="•"/>
            </a:pPr>
            <a:r>
              <a:rPr lang="en-US" dirty="0">
                <a:latin typeface="Calibri" panose="020F0502020204030204" pitchFamily="34" charset="0"/>
                <a:cs typeface="Calibri" panose="020F0502020204030204" pitchFamily="34" charset="0"/>
              </a:rPr>
              <a:t> A study of 128 pregnancies exposed to the drug showed only one congenital malformation (an atrial septal defect). While the data is insufficient, in some cases, with careful shared decision-making, the therapy may be continued or started later in pregnancy.</a:t>
            </a: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55</a:t>
            </a:fld>
            <a:endParaRPr lang="en-US"/>
          </a:p>
        </p:txBody>
      </p:sp>
    </p:spTree>
    <p:extLst>
      <p:ext uri="{BB962C8B-B14F-4D97-AF65-F5344CB8AC3E}">
        <p14:creationId xmlns:p14="http://schemas.microsoft.com/office/powerpoint/2010/main" val="1271578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This aligns with the concerns that thiopurines have been linked to an increased risk of intrahepatic cholestasis of pregnancy, prompting an FDA warning, likely due to metabolite shunting.</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Metabolite shunting means that the body's metabolism shifts to produce more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6-methylmercaptopurine (6-MMP) relative to thioguanine nucleotides (TGN). </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This can increase the risk of hepatotoxicity (liver damage) because 6-MMP is associated with liver toxicity, while TGN is the metabolite that helps suppress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the immune response in conditions like IBD.</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Measuring thiopurine metabolites in the second and third trimesters can help avoid elevated 6-MMP levels and hepatotoxicity. </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FDA Announcement (April 2024):</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Important to note that this is a very rare risk of intrahepatic cholestasis identified (only 1% incidence in the general population).</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Recommendations: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Increase monitoring: Regular lab tests and metabolite levels.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Do not recommend allopurinol use.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Thiopurines are rarely used as monotherapy in the United States, but in some countries, it remains common due to cost factors.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97EE7-066C-FE4C-91BF-D2AA49666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41652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4D3433-378D-A249-B6C9-BD64307AB14E}" type="slidenum">
              <a:rPr lang="en-US" smtClean="0"/>
              <a:pPr/>
              <a:t>57</a:t>
            </a:fld>
            <a:endParaRPr lang="en-US" dirty="0"/>
          </a:p>
        </p:txBody>
      </p:sp>
    </p:spTree>
    <p:extLst>
      <p:ext uri="{BB962C8B-B14F-4D97-AF65-F5344CB8AC3E}">
        <p14:creationId xmlns:p14="http://schemas.microsoft.com/office/powerpoint/2010/main" val="4268277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4D3433-378D-A249-B6C9-BD64307AB14E}" type="slidenum">
              <a:rPr lang="en-US" smtClean="0"/>
              <a:pPr/>
              <a:t>58</a:t>
            </a:fld>
            <a:endParaRPr lang="en-US" dirty="0"/>
          </a:p>
        </p:txBody>
      </p:sp>
    </p:spTree>
    <p:extLst>
      <p:ext uri="{BB962C8B-B14F-4D97-AF65-F5344CB8AC3E}">
        <p14:creationId xmlns:p14="http://schemas.microsoft.com/office/powerpoint/2010/main" val="27163659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697EE7-066C-FE4C-91BF-D2AA49666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2077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4D3433-378D-A249-B6C9-BD64307AB14E}" type="slidenum">
              <a:rPr lang="en-US" smtClean="0"/>
              <a:t>60</a:t>
            </a:fld>
            <a:endParaRPr lang="en-US"/>
          </a:p>
        </p:txBody>
      </p:sp>
    </p:spTree>
    <p:extLst>
      <p:ext uri="{BB962C8B-B14F-4D97-AF65-F5344CB8AC3E}">
        <p14:creationId xmlns:p14="http://schemas.microsoft.com/office/powerpoint/2010/main" val="2866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9288" y="190500"/>
            <a:ext cx="4471987" cy="2516188"/>
          </a:xfrm>
        </p:spPr>
      </p:sp>
      <p:sp>
        <p:nvSpPr>
          <p:cNvPr id="3" name="Notes Placeholder 2"/>
          <p:cNvSpPr>
            <a:spLocks noGrp="1"/>
          </p:cNvSpPr>
          <p:nvPr>
            <p:ph type="body" idx="1"/>
          </p:nvPr>
        </p:nvSpPr>
        <p:spPr>
          <a:xfrm>
            <a:off x="554064" y="2876873"/>
            <a:ext cx="5486400" cy="1899511"/>
          </a:xfrm>
        </p:spPr>
        <p:txBody>
          <a:bodyPr/>
          <a:lstStyle/>
          <a:p>
            <a:pPr marL="230188" indent="-230188">
              <a:spcAft>
                <a:spcPts val="600"/>
              </a:spcAft>
              <a:buFont typeface="Arial" panose="020B0604020202020204" pitchFamily="34" charset="0"/>
              <a:buChar char="•"/>
            </a:pPr>
            <a:r>
              <a:rPr lang="en-US" dirty="0"/>
              <a:t>Launched in 2007, PIANO (Pregnancy in IBD and Neonatal Outcomes) is a global registry monitoring medication safety in pregnant women with IBD.</a:t>
            </a:r>
          </a:p>
          <a:p>
            <a:pPr marL="230188" indent="-230188">
              <a:spcAft>
                <a:spcPts val="600"/>
              </a:spcAft>
              <a:buFont typeface="Arial" panose="020B0604020202020204" pitchFamily="34" charset="0"/>
              <a:buChar char="•"/>
            </a:pPr>
            <a:r>
              <a:rPr lang="en-US" dirty="0"/>
              <a:t>The Global Consensus Group aims to create unified, evidence-based recommendations, accounting for, </a:t>
            </a:r>
            <a:br>
              <a:rPr lang="en-US" dirty="0"/>
            </a:br>
            <a:r>
              <a:rPr lang="en-US" dirty="0"/>
              <a:t>and being sensitive to, regional differences. </a:t>
            </a:r>
          </a:p>
          <a:p>
            <a:pPr marL="230188" indent="-230188">
              <a:spcAft>
                <a:spcPts val="600"/>
              </a:spcAft>
              <a:buFont typeface="Arial" panose="020B0604020202020204" pitchFamily="34" charset="0"/>
              <a:buChar char="•"/>
            </a:pPr>
            <a:r>
              <a:rPr lang="en-US" dirty="0"/>
              <a:t>We are composed of 40 IBD-ologists, 7 content specialists (Grade, MFM, </a:t>
            </a:r>
            <a:r>
              <a:rPr lang="en-US" sz="1100" dirty="0"/>
              <a:t>Lactation PharmD, Teratologists, Placental physiologist) 7 patient advocates, with every continent represented.</a:t>
            </a:r>
          </a:p>
          <a:p>
            <a:pPr marL="230188" indent="-230188">
              <a:spcAft>
                <a:spcPts val="600"/>
              </a:spcAft>
              <a:buFont typeface="Arial" panose="020B0604020202020204" pitchFamily="34" charset="0"/>
              <a:buChar char="•"/>
            </a:pPr>
            <a:r>
              <a:rPr lang="en-US" dirty="0"/>
              <a:t>Using both GRADE and RAND methodologies to form recommendations.</a:t>
            </a:r>
          </a:p>
        </p:txBody>
      </p:sp>
      <p:sp>
        <p:nvSpPr>
          <p:cNvPr id="4" name="Slide Number Placeholder 3"/>
          <p:cNvSpPr>
            <a:spLocks noGrp="1"/>
          </p:cNvSpPr>
          <p:nvPr>
            <p:ph type="sldNum" sz="quarter" idx="5"/>
          </p:nvPr>
        </p:nvSpPr>
        <p:spPr/>
        <p:txBody>
          <a:bodyPr/>
          <a:lstStyle/>
          <a:p>
            <a:fld id="{15F8B5E4-0B18-4D19-8D82-663582C70CAA}" type="slidenum">
              <a:rPr lang="en-US" smtClean="0"/>
              <a:t>6</a:t>
            </a:fld>
            <a:endParaRPr lang="en-US"/>
          </a:p>
        </p:txBody>
      </p:sp>
    </p:spTree>
    <p:extLst>
      <p:ext uri="{BB962C8B-B14F-4D97-AF65-F5344CB8AC3E}">
        <p14:creationId xmlns:p14="http://schemas.microsoft.com/office/powerpoint/2010/main" val="189124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altLang="en-US" baseline="30000" dirty="0" err="1"/>
              <a:t>a</a:t>
            </a:r>
            <a:r>
              <a:rPr lang="en-US" altLang="en-US" dirty="0" err="1"/>
              <a:t>Includes</a:t>
            </a:r>
            <a:r>
              <a:rPr lang="en-US" altLang="en-US" dirty="0"/>
              <a:t> RA, PsA, AS, </a:t>
            </a:r>
            <a:r>
              <a:rPr lang="en-US" altLang="en-US" dirty="0" err="1"/>
              <a:t>pJIA</a:t>
            </a:r>
            <a:r>
              <a:rPr lang="en-US" altLang="en-US" dirty="0"/>
              <a:t>, UC and </a:t>
            </a:r>
            <a:r>
              <a:rPr lang="en-US" altLang="en-US" dirty="0" err="1"/>
              <a:t>PsO</a:t>
            </a:r>
            <a:r>
              <a:rPr lang="en-US" altLang="en-US" dirty="0"/>
              <a:t> clinical programs (including completed, controlled studies and LTE studies from each disease clinical program); </a:t>
            </a:r>
            <a:r>
              <a:rPr lang="en-US" altLang="en-US" baseline="30000" dirty="0" err="1"/>
              <a:t>b</a:t>
            </a:r>
            <a:r>
              <a:rPr lang="en-US" altLang="en-US" dirty="0" err="1"/>
              <a:t>Two</a:t>
            </a:r>
            <a:r>
              <a:rPr lang="en-US" altLang="en-US" dirty="0"/>
              <a:t> previously reported maternal exposure cases (pregnancy reported on Oct 14, 2015 and Dec 17, 2016) were determined to be invalid in the Argus safety database as the patients elected to terminate the pregnancy and no adverse events were associated (Mahadevan U et al. </a:t>
            </a:r>
            <a:r>
              <a:rPr lang="en-US" altLang="en-US" dirty="0" err="1"/>
              <a:t>Inflamm</a:t>
            </a:r>
            <a:r>
              <a:rPr lang="en-US" altLang="en-US" dirty="0"/>
              <a:t> Bowel Dis 2018; 24: 2494-2500); </a:t>
            </a:r>
            <a:r>
              <a:rPr lang="en-US" altLang="en-US" baseline="30000" dirty="0" err="1"/>
              <a:t>c</a:t>
            </a:r>
            <a:r>
              <a:rPr lang="en-US" altLang="en-US" dirty="0" err="1"/>
              <a:t>Data</a:t>
            </a:r>
            <a:r>
              <a:rPr lang="en-US" altLang="en-US" dirty="0"/>
              <a:t> not available for 1 patient; </a:t>
            </a:r>
            <a:r>
              <a:rPr lang="en-US" altLang="en-US" baseline="30000" dirty="0" err="1"/>
              <a:t>d</a:t>
            </a:r>
            <a:r>
              <a:rPr lang="en-US" altLang="en-US" dirty="0" err="1"/>
              <a:t>Data</a:t>
            </a:r>
            <a:r>
              <a:rPr lang="en-US" altLang="en-US" dirty="0"/>
              <a:t> for 3 patients based on estimated date of conception; data not available for 1 patient; </a:t>
            </a:r>
            <a:r>
              <a:rPr lang="en-US" b="0" i="0" u="none" baseline="30000" dirty="0" err="1"/>
              <a:t>e</a:t>
            </a:r>
            <a:r>
              <a:rPr lang="en-US" b="0" i="0" u="none" dirty="0" err="1"/>
              <a:t>Partner’s</a:t>
            </a:r>
            <a:r>
              <a:rPr lang="en-US" b="0" i="0" u="none" dirty="0"/>
              <a:t> pregnancy; </a:t>
            </a:r>
            <a:r>
              <a:rPr lang="en-US" b="0" i="0" u="none" baseline="30000" dirty="0" err="1"/>
              <a:t>f</a:t>
            </a:r>
            <a:r>
              <a:rPr lang="en-US" b="0" i="0" u="none" dirty="0" err="1"/>
              <a:t>For</a:t>
            </a:r>
            <a:r>
              <a:rPr lang="en-US" b="0" i="0" u="none" dirty="0"/>
              <a:t> clarification, in 4 out of 24 pregnancy cases (16.7%), although reported as maternal exposure during pregnancy, the study drug was actually taken by the father as these were the partner’s pregnancy cases</a:t>
            </a:r>
            <a:endParaRPr lang="en-US" altLang="en-US" dirty="0"/>
          </a:p>
          <a:p>
            <a:endParaRPr lang="en-GB" dirty="0"/>
          </a:p>
        </p:txBody>
      </p:sp>
      <p:sp>
        <p:nvSpPr>
          <p:cNvPr id="4" name="Slide Number Placeholder 3"/>
          <p:cNvSpPr>
            <a:spLocks noGrp="1"/>
          </p:cNvSpPr>
          <p:nvPr>
            <p:ph type="sldNum" sz="quarter" idx="5"/>
          </p:nvPr>
        </p:nvSpPr>
        <p:spPr/>
        <p:txBody>
          <a:bodyPr/>
          <a:lstStyle/>
          <a:p>
            <a:fld id="{9B317DB5-CBF1-4397-B712-6AC736383299}" type="slidenum">
              <a:rPr lang="en-GB" smtClean="0"/>
              <a:pPr/>
              <a:t>61</a:t>
            </a:fld>
            <a:endParaRPr lang="en-GB" dirty="0"/>
          </a:p>
        </p:txBody>
      </p:sp>
    </p:spTree>
    <p:extLst>
      <p:ext uri="{BB962C8B-B14F-4D97-AF65-F5344CB8AC3E}">
        <p14:creationId xmlns:p14="http://schemas.microsoft.com/office/powerpoint/2010/main" val="2150858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a:xfrm>
            <a:off x="569563" y="2843939"/>
            <a:ext cx="5486400" cy="5429204"/>
          </a:xfrm>
        </p:spPr>
        <p:txBody>
          <a:bodyPr/>
          <a:lstStyle/>
          <a:p>
            <a:pPr marL="0" marR="0">
              <a:spcBef>
                <a:spcPts val="0"/>
              </a:spcBef>
              <a:spcAft>
                <a:spcPts val="960"/>
              </a:spcAft>
            </a:pPr>
            <a:r>
              <a:rPr lang="en-US" b="1" dirty="0">
                <a:solidFill>
                  <a:srgbClr val="000000"/>
                </a:solidFill>
                <a:effectLst/>
                <a:latin typeface="Calibri" panose="020F0502020204030204" pitchFamily="34" charset="0"/>
                <a:ea typeface="TimesNewRoman"/>
                <a:cs typeface="Calibri" panose="020F0502020204030204" pitchFamily="34" charset="0"/>
              </a:rPr>
              <a:t>Rate of ectopic pregnancies: 1-2% nationally</a:t>
            </a:r>
          </a:p>
          <a:p>
            <a:pPr marL="0" marR="0">
              <a:spcBef>
                <a:spcPts val="0"/>
              </a:spcBef>
              <a:spcAft>
                <a:spcPts val="960"/>
              </a:spcAft>
            </a:pPr>
            <a:r>
              <a:rPr lang="x-none" b="1" dirty="0">
                <a:solidFill>
                  <a:srgbClr val="000000"/>
                </a:solidFill>
                <a:effectLst/>
                <a:latin typeface="Calibri" panose="020F0502020204030204" pitchFamily="34" charset="0"/>
                <a:ea typeface="TimesNewRoman"/>
                <a:cs typeface="Calibri" panose="020F0502020204030204" pitchFamily="34" charset="0"/>
              </a:rPr>
              <a:t>Background</a:t>
            </a:r>
            <a:r>
              <a:rPr lang="x-none" b="0" dirty="0">
                <a:solidFill>
                  <a:srgbClr val="000000"/>
                </a:solidFill>
                <a:effectLst/>
                <a:latin typeface="Calibri" panose="020F0502020204030204" pitchFamily="34" charset="0"/>
                <a:ea typeface="TimesNewRoman"/>
                <a:cs typeface="Calibri" panose="020F0502020204030204" pitchFamily="34" charset="0"/>
              </a:rPr>
              <a:t>: Upadacitinib is indicated for diseases affecting </a:t>
            </a:r>
            <a:r>
              <a:rPr lang="en-US" b="0" dirty="0">
                <a:solidFill>
                  <a:srgbClr val="000000"/>
                </a:solidFill>
                <a:effectLst/>
                <a:latin typeface="Calibri" panose="020F0502020204030204" pitchFamily="34" charset="0"/>
                <a:ea typeface="TimesNewRoman"/>
                <a:cs typeface="Calibri" panose="020F0502020204030204" pitchFamily="34" charset="0"/>
              </a:rPr>
              <a:t>persons</a:t>
            </a:r>
            <a:r>
              <a:rPr lang="x-none" b="0" dirty="0">
                <a:solidFill>
                  <a:srgbClr val="000000"/>
                </a:solidFill>
                <a:effectLst/>
                <a:latin typeface="Calibri" panose="020F0502020204030204" pitchFamily="34" charset="0"/>
                <a:ea typeface="TimesNewRoman"/>
                <a:cs typeface="Calibri" panose="020F0502020204030204" pitchFamily="34" charset="0"/>
              </a:rPr>
              <a:t> of childbearing potential</a:t>
            </a:r>
            <a:r>
              <a:rPr lang="en-US" b="0" dirty="0">
                <a:solidFill>
                  <a:srgbClr val="000000"/>
                </a:solidFill>
                <a:effectLst/>
                <a:latin typeface="Calibri" panose="020F0502020204030204" pitchFamily="34" charset="0"/>
                <a:ea typeface="TimesNewRoman"/>
                <a:cs typeface="Calibri" panose="020F0502020204030204" pitchFamily="34" charset="0"/>
              </a:rPr>
              <a:t> including rheumatoid arthritis, psoriatic arthritis, axial </a:t>
            </a:r>
            <a:r>
              <a:rPr lang="en-US" b="0" dirty="0" err="1">
                <a:solidFill>
                  <a:srgbClr val="000000"/>
                </a:solidFill>
                <a:effectLst/>
                <a:latin typeface="Calibri" panose="020F0502020204030204" pitchFamily="34" charset="0"/>
                <a:ea typeface="TimesNewRoman"/>
                <a:cs typeface="Calibri" panose="020F0502020204030204" pitchFamily="34" charset="0"/>
              </a:rPr>
              <a:t>spondyloarthritis</a:t>
            </a:r>
            <a:r>
              <a:rPr lang="en-US" b="0" dirty="0">
                <a:solidFill>
                  <a:srgbClr val="000000"/>
                </a:solidFill>
                <a:effectLst/>
                <a:latin typeface="Calibri" panose="020F0502020204030204" pitchFamily="34" charset="0"/>
                <a:ea typeface="TimesNewRoman"/>
                <a:cs typeface="Calibri" panose="020F0502020204030204" pitchFamily="34" charset="0"/>
              </a:rPr>
              <a:t>, atopic dermatitis, Crohn’s disease, and ulcerative colitis; however, teratogenicity was observed </a:t>
            </a:r>
            <a:r>
              <a:rPr lang="x-none" b="0" dirty="0">
                <a:solidFill>
                  <a:srgbClr val="000000"/>
                </a:solidFill>
                <a:effectLst/>
                <a:latin typeface="Calibri" panose="020F0502020204030204" pitchFamily="34" charset="0"/>
                <a:ea typeface="TimesNewRoman"/>
                <a:cs typeface="Calibri" panose="020F0502020204030204" pitchFamily="34" charset="0"/>
              </a:rPr>
              <a:t>in animal studies</a:t>
            </a:r>
            <a:r>
              <a:rPr lang="en-US" b="0" dirty="0">
                <a:solidFill>
                  <a:srgbClr val="000000"/>
                </a:solidFill>
                <a:effectLst/>
                <a:latin typeface="Calibri" panose="020F0502020204030204" pitchFamily="34" charset="0"/>
                <a:ea typeface="TimesNewRoman"/>
                <a:cs typeface="Calibri" panose="020F0502020204030204" pitchFamily="34" charset="0"/>
              </a:rPr>
              <a:t>. Given the potential for human fetal risk, pregnancy avoidance measures were required during clinical trials. This analysis describes</a:t>
            </a:r>
            <a:r>
              <a:rPr lang="x-none" b="0" dirty="0">
                <a:solidFill>
                  <a:srgbClr val="000000"/>
                </a:solidFill>
                <a:effectLst/>
                <a:latin typeface="Calibri" panose="020F0502020204030204" pitchFamily="34" charset="0"/>
                <a:ea typeface="TimesNewRoman"/>
                <a:cs typeface="Calibri" panose="020F0502020204030204" pitchFamily="34" charset="0"/>
              </a:rPr>
              <a:t> pregnancy outcomes in patients exposed to upadacitinib during pregnancy.</a:t>
            </a:r>
            <a:endParaRPr lang="en-US" b="1" dirty="0">
              <a:solidFill>
                <a:srgbClr val="000000"/>
              </a:solidFill>
              <a:effectLst/>
              <a:latin typeface="Calibri" panose="020F0502020204030204" pitchFamily="34" charset="0"/>
              <a:ea typeface="TimesNewRoman"/>
              <a:cs typeface="Arial" panose="020B0604020202020204" pitchFamily="34" charset="0"/>
            </a:endParaRPr>
          </a:p>
          <a:p>
            <a:pPr marL="0" marR="0">
              <a:spcBef>
                <a:spcPts val="0"/>
              </a:spcBef>
              <a:spcAft>
                <a:spcPts val="960"/>
              </a:spcAft>
            </a:pPr>
            <a:r>
              <a:rPr lang="x-none" b="1" dirty="0">
                <a:solidFill>
                  <a:srgbClr val="000000"/>
                </a:solidFill>
                <a:effectLst/>
                <a:latin typeface="Calibri" panose="020F0502020204030204" pitchFamily="34" charset="0"/>
                <a:ea typeface="TimesNewRoman"/>
                <a:cs typeface="Calibri" panose="020F0502020204030204" pitchFamily="34" charset="0"/>
              </a:rPr>
              <a:t>Methods: </a:t>
            </a:r>
            <a:r>
              <a:rPr lang="en-US" b="0" dirty="0">
                <a:solidFill>
                  <a:srgbClr val="000000"/>
                </a:solidFill>
                <a:effectLst/>
                <a:latin typeface="Calibri" panose="020F0502020204030204" pitchFamily="34" charset="0"/>
                <a:ea typeface="TimesNewRoman"/>
                <a:cs typeface="Calibri" panose="020F0502020204030204" pitchFamily="34" charset="0"/>
              </a:rPr>
              <a:t>Clinical </a:t>
            </a:r>
            <a:r>
              <a:rPr lang="x-none" b="0" dirty="0">
                <a:solidFill>
                  <a:srgbClr val="000000"/>
                </a:solidFill>
                <a:effectLst/>
                <a:latin typeface="Calibri" panose="020F0502020204030204" pitchFamily="34" charset="0"/>
                <a:ea typeface="TimesNewRoman"/>
                <a:cs typeface="Calibri" panose="020F0502020204030204" pitchFamily="34" charset="0"/>
              </a:rPr>
              <a:t>trial and postmarketing cases of </a:t>
            </a:r>
            <a:r>
              <a:rPr lang="x-none" b="0" i="1" dirty="0">
                <a:solidFill>
                  <a:srgbClr val="000000"/>
                </a:solidFill>
                <a:effectLst/>
                <a:latin typeface="Calibri" panose="020F0502020204030204" pitchFamily="34" charset="0"/>
                <a:ea typeface="TimesNewRoman"/>
                <a:cs typeface="Calibri" panose="020F0502020204030204" pitchFamily="34" charset="0"/>
              </a:rPr>
              <a:t>in utero</a:t>
            </a:r>
            <a:r>
              <a:rPr lang="x-none" b="0" dirty="0">
                <a:solidFill>
                  <a:srgbClr val="000000"/>
                </a:solidFill>
                <a:effectLst/>
                <a:latin typeface="Calibri" panose="020F0502020204030204" pitchFamily="34" charset="0"/>
                <a:ea typeface="TimesNewRoman"/>
                <a:cs typeface="Calibri" panose="020F0502020204030204" pitchFamily="34" charset="0"/>
              </a:rPr>
              <a:t> exposure to upadacitinib were identified in AbbVie’s safety database </a:t>
            </a:r>
            <a:r>
              <a:rPr lang="en-US" b="0" dirty="0">
                <a:solidFill>
                  <a:srgbClr val="000000"/>
                </a:solidFill>
                <a:effectLst/>
                <a:latin typeface="Calibri" panose="020F0502020204030204" pitchFamily="34" charset="0"/>
                <a:ea typeface="TimesNewRoman"/>
                <a:cs typeface="Calibri" panose="020F0502020204030204" pitchFamily="34" charset="0"/>
              </a:rPr>
              <a:t>through</a:t>
            </a:r>
            <a:r>
              <a:rPr lang="x-none" b="0" dirty="0">
                <a:solidFill>
                  <a:srgbClr val="000000"/>
                </a:solidFill>
                <a:effectLst/>
                <a:latin typeface="Calibri" panose="020F0502020204030204" pitchFamily="34" charset="0"/>
                <a:ea typeface="TimesNewRoman"/>
                <a:cs typeface="Calibri" panose="020F0502020204030204" pitchFamily="34" charset="0"/>
              </a:rPr>
              <a:t> April</a:t>
            </a:r>
            <a:r>
              <a:rPr lang="en-US" b="0" dirty="0">
                <a:solidFill>
                  <a:srgbClr val="000000"/>
                </a:solidFill>
                <a:effectLst/>
                <a:latin typeface="Calibri" panose="020F0502020204030204" pitchFamily="34" charset="0"/>
                <a:ea typeface="TimesNewRoman"/>
                <a:cs typeface="Calibri" panose="020F0502020204030204" pitchFamily="34" charset="0"/>
              </a:rPr>
              <a:t> 25, </a:t>
            </a:r>
            <a:r>
              <a:rPr lang="x-none" b="0" dirty="0">
                <a:solidFill>
                  <a:srgbClr val="000000"/>
                </a:solidFill>
                <a:effectLst/>
                <a:latin typeface="Calibri" panose="020F0502020204030204" pitchFamily="34" charset="0"/>
                <a:ea typeface="TimesNewRoman"/>
                <a:cs typeface="Calibri" panose="020F0502020204030204" pitchFamily="34" charset="0"/>
              </a:rPr>
              <a:t>2023. </a:t>
            </a:r>
            <a:r>
              <a:rPr lang="en-US" b="0" dirty="0">
                <a:solidFill>
                  <a:srgbClr val="000000"/>
                </a:solidFill>
                <a:effectLst/>
                <a:latin typeface="Calibri" panose="020F0502020204030204" pitchFamily="34" charset="0"/>
                <a:ea typeface="TimesNewRoman"/>
                <a:cs typeface="Calibri" panose="020F0502020204030204" pitchFamily="34" charset="0"/>
              </a:rPr>
              <a:t>Analysis of clinical trial cases and </a:t>
            </a:r>
            <a:r>
              <a:rPr lang="en-US" b="0" dirty="0" err="1">
                <a:solidFill>
                  <a:srgbClr val="000000"/>
                </a:solidFill>
                <a:effectLst/>
                <a:latin typeface="Calibri" panose="020F0502020204030204" pitchFamily="34" charset="0"/>
                <a:ea typeface="TimesNewRoman"/>
                <a:cs typeface="Calibri" panose="020F0502020204030204" pitchFamily="34" charset="0"/>
              </a:rPr>
              <a:t>postmarketing</a:t>
            </a:r>
            <a:r>
              <a:rPr lang="en-US" b="0" dirty="0">
                <a:solidFill>
                  <a:srgbClr val="000000"/>
                </a:solidFill>
                <a:effectLst/>
                <a:latin typeface="Calibri" panose="020F0502020204030204" pitchFamily="34" charset="0"/>
                <a:ea typeface="TimesNewRoman"/>
                <a:cs typeface="Calibri" panose="020F0502020204030204" pitchFamily="34" charset="0"/>
              </a:rPr>
              <a:t> reports are presented separately; prospective and retrospectively reported pregnancy outcomes are integrated for each. Descriptive rates are presented to summarize outcomes.</a:t>
            </a:r>
            <a:endParaRPr lang="en-US" b="1" dirty="0">
              <a:solidFill>
                <a:srgbClr val="000000"/>
              </a:solidFill>
              <a:effectLst/>
              <a:latin typeface="Calibri" panose="020F0502020204030204" pitchFamily="34" charset="0"/>
              <a:ea typeface="TimesNewRoman"/>
              <a:cs typeface="Arial" panose="020B0604020202020204" pitchFamily="34" charset="0"/>
            </a:endParaRPr>
          </a:p>
          <a:p>
            <a:pPr marL="0" marR="0">
              <a:spcBef>
                <a:spcPts val="0"/>
              </a:spcBef>
              <a:spcAft>
                <a:spcPts val="960"/>
              </a:spcAft>
            </a:pPr>
            <a:r>
              <a:rPr lang="x-none" b="1" dirty="0">
                <a:solidFill>
                  <a:srgbClr val="000000"/>
                </a:solidFill>
                <a:effectLst/>
                <a:latin typeface="Calibri" panose="020F0502020204030204" pitchFamily="34" charset="0"/>
                <a:ea typeface="TimesNewRoman"/>
                <a:cs typeface="Calibri" panose="020F0502020204030204" pitchFamily="34" charset="0"/>
              </a:rPr>
              <a:t>Results: </a:t>
            </a:r>
            <a:r>
              <a:rPr lang="en-US" b="0" dirty="0">
                <a:solidFill>
                  <a:srgbClr val="000000"/>
                </a:solidFill>
                <a:effectLst/>
                <a:latin typeface="Calibri" panose="020F0502020204030204" pitchFamily="34" charset="0"/>
                <a:ea typeface="TimesNewRoman"/>
                <a:cs typeface="Calibri" panose="020F0502020204030204" pitchFamily="34" charset="0"/>
              </a:rPr>
              <a:t>There were</a:t>
            </a:r>
            <a:r>
              <a:rPr lang="en-US" b="1" dirty="0">
                <a:solidFill>
                  <a:srgbClr val="000000"/>
                </a:solidFill>
                <a:effectLst/>
                <a:latin typeface="Calibri" panose="020F0502020204030204" pitchFamily="34" charset="0"/>
                <a:ea typeface="TimesNewRoman"/>
                <a:cs typeface="Calibri" panose="020F0502020204030204" pitchFamily="34" charset="0"/>
              </a:rPr>
              <a:t> </a:t>
            </a:r>
            <a:r>
              <a:rPr lang="en-US" b="0" dirty="0">
                <a:solidFill>
                  <a:srgbClr val="000000"/>
                </a:solidFill>
                <a:effectLst/>
                <a:latin typeface="Calibri" panose="020F0502020204030204" pitchFamily="34" charset="0"/>
                <a:ea typeface="TimesNewRoman"/>
                <a:cs typeface="Calibri" panose="020F0502020204030204" pitchFamily="34" charset="0"/>
              </a:rPr>
              <a:t>128 maternal </a:t>
            </a:r>
            <a:r>
              <a:rPr lang="en-US" b="0" dirty="0" err="1">
                <a:solidFill>
                  <a:srgbClr val="000000"/>
                </a:solidFill>
                <a:effectLst/>
                <a:latin typeface="Calibri" panose="020F0502020204030204" pitchFamily="34" charset="0"/>
                <a:ea typeface="TimesNewRoman"/>
                <a:cs typeface="Calibri" panose="020F0502020204030204" pitchFamily="34" charset="0"/>
              </a:rPr>
              <a:t>upadacitinib</a:t>
            </a:r>
            <a:r>
              <a:rPr lang="en-US" b="0" dirty="0">
                <a:solidFill>
                  <a:srgbClr val="000000"/>
                </a:solidFill>
                <a:effectLst/>
                <a:latin typeface="Calibri" panose="020F0502020204030204" pitchFamily="34" charset="0"/>
                <a:ea typeface="TimesNewRoman"/>
                <a:cs typeface="Calibri" panose="020F0502020204030204" pitchFamily="34" charset="0"/>
              </a:rPr>
              <a:t>-exposed pregnancies with known outcomes identified; 80 and 48 </a:t>
            </a:r>
            <a:r>
              <a:rPr lang="x-none" b="0" dirty="0">
                <a:solidFill>
                  <a:srgbClr val="000000"/>
                </a:solidFill>
                <a:effectLst/>
                <a:latin typeface="Calibri" panose="020F0502020204030204" pitchFamily="34" charset="0"/>
                <a:ea typeface="TimesNewRoman"/>
                <a:cs typeface="Calibri" panose="020F0502020204030204" pitchFamily="34" charset="0"/>
              </a:rPr>
              <a:t>pregnancies were reported in clinical trials</a:t>
            </a:r>
            <a:r>
              <a:rPr lang="en-US" b="0" dirty="0">
                <a:solidFill>
                  <a:srgbClr val="000000"/>
                </a:solidFill>
                <a:effectLst/>
                <a:latin typeface="Calibri" panose="020F0502020204030204" pitchFamily="34" charset="0"/>
                <a:ea typeface="TimesNewRoman"/>
                <a:cs typeface="Calibri" panose="020F0502020204030204" pitchFamily="34" charset="0"/>
              </a:rPr>
              <a:t> and the </a:t>
            </a:r>
            <a:r>
              <a:rPr lang="en-US" b="0" dirty="0" err="1">
                <a:solidFill>
                  <a:srgbClr val="000000"/>
                </a:solidFill>
                <a:effectLst/>
                <a:latin typeface="Calibri" panose="020F0502020204030204" pitchFamily="34" charset="0"/>
                <a:ea typeface="TimesNewRoman"/>
                <a:cs typeface="Calibri" panose="020F0502020204030204" pitchFamily="34" charset="0"/>
              </a:rPr>
              <a:t>postmarketing</a:t>
            </a:r>
            <a:r>
              <a:rPr lang="en-US" b="0" dirty="0">
                <a:solidFill>
                  <a:srgbClr val="000000"/>
                </a:solidFill>
                <a:effectLst/>
                <a:latin typeface="Calibri" panose="020F0502020204030204" pitchFamily="34" charset="0"/>
                <a:ea typeface="TimesNewRoman"/>
                <a:cs typeface="Calibri" panose="020F0502020204030204" pitchFamily="34" charset="0"/>
              </a:rPr>
              <a:t> setting, respectively. In clinical trials (mean </a:t>
            </a:r>
            <a:r>
              <a:rPr lang="en-US" b="0" i="1" dirty="0">
                <a:solidFill>
                  <a:srgbClr val="000000"/>
                </a:solidFill>
                <a:effectLst/>
                <a:latin typeface="Calibri" panose="020F0502020204030204" pitchFamily="34" charset="0"/>
                <a:ea typeface="TimesNewRoman"/>
                <a:cs typeface="Calibri" panose="020F0502020204030204" pitchFamily="34" charset="0"/>
              </a:rPr>
              <a:t>in utero </a:t>
            </a:r>
            <a:r>
              <a:rPr lang="en-US" b="0" dirty="0">
                <a:solidFill>
                  <a:srgbClr val="000000"/>
                </a:solidFill>
                <a:effectLst/>
                <a:latin typeface="Calibri" panose="020F0502020204030204" pitchFamily="34" charset="0"/>
                <a:ea typeface="TimesNewRoman"/>
                <a:cs typeface="Calibri" panose="020F0502020204030204" pitchFamily="34" charset="0"/>
              </a:rPr>
              <a:t>exposure of 5 weeks, 3 days), </a:t>
            </a:r>
            <a:r>
              <a:rPr lang="x-none" b="0" dirty="0">
                <a:solidFill>
                  <a:srgbClr val="000000"/>
                </a:solidFill>
                <a:effectLst/>
                <a:latin typeface="Calibri" panose="020F0502020204030204" pitchFamily="34" charset="0"/>
                <a:ea typeface="TimesNewRoman"/>
                <a:cs typeface="Calibri" panose="020F0502020204030204" pitchFamily="34" charset="0"/>
              </a:rPr>
              <a:t>live births </a:t>
            </a:r>
            <a:r>
              <a:rPr lang="en-US" b="0" dirty="0">
                <a:solidFill>
                  <a:srgbClr val="000000"/>
                </a:solidFill>
                <a:effectLst/>
                <a:latin typeface="Calibri" panose="020F0502020204030204" pitchFamily="34" charset="0"/>
                <a:ea typeface="TimesNewRoman"/>
                <a:cs typeface="Calibri" panose="020F0502020204030204" pitchFamily="34" charset="0"/>
              </a:rPr>
              <a:t>(54%), spontaneous abortion</a:t>
            </a:r>
            <a:r>
              <a:rPr lang="x-none" b="0" dirty="0">
                <a:solidFill>
                  <a:srgbClr val="000000"/>
                </a:solidFill>
                <a:effectLst/>
                <a:latin typeface="Calibri" panose="020F0502020204030204" pitchFamily="34" charset="0"/>
                <a:ea typeface="TimesNewRoman"/>
                <a:cs typeface="Calibri" panose="020F0502020204030204" pitchFamily="34" charset="0"/>
              </a:rPr>
              <a:t>s</a:t>
            </a:r>
            <a:r>
              <a:rPr lang="en-US" b="0" dirty="0">
                <a:solidFill>
                  <a:srgbClr val="000000"/>
                </a:solidFill>
                <a:effectLst/>
                <a:latin typeface="Calibri" panose="020F0502020204030204" pitchFamily="34" charset="0"/>
                <a:ea typeface="TimesNewRoman"/>
                <a:cs typeface="Calibri" panose="020F0502020204030204" pitchFamily="34" charset="0"/>
              </a:rPr>
              <a:t> (24%)</a:t>
            </a:r>
            <a:r>
              <a:rPr lang="x-none" b="0" dirty="0">
                <a:solidFill>
                  <a:srgbClr val="000000"/>
                </a:solidFill>
                <a:effectLst/>
                <a:latin typeface="Calibri" panose="020F0502020204030204" pitchFamily="34" charset="0"/>
                <a:ea typeface="TimesNewRoman"/>
                <a:cs typeface="Calibri" panose="020F0502020204030204" pitchFamily="34" charset="0"/>
              </a:rPr>
              <a:t>, elective terminations</a:t>
            </a:r>
            <a:r>
              <a:rPr lang="en-US" b="0" dirty="0">
                <a:solidFill>
                  <a:srgbClr val="000000"/>
                </a:solidFill>
                <a:effectLst/>
                <a:latin typeface="Calibri" panose="020F0502020204030204" pitchFamily="34" charset="0"/>
                <a:ea typeface="TimesNewRoman"/>
                <a:cs typeface="Calibri" panose="020F0502020204030204" pitchFamily="34" charset="0"/>
              </a:rPr>
              <a:t> (21%)</a:t>
            </a:r>
            <a:r>
              <a:rPr lang="x-none" b="0" dirty="0">
                <a:solidFill>
                  <a:srgbClr val="000000"/>
                </a:solidFill>
                <a:effectLst/>
                <a:latin typeface="Calibri" panose="020F0502020204030204" pitchFamily="34" charset="0"/>
                <a:ea typeface="TimesNewRoman"/>
                <a:cs typeface="Calibri" panose="020F0502020204030204" pitchFamily="34" charset="0"/>
              </a:rPr>
              <a:t>, </a:t>
            </a:r>
            <a:r>
              <a:rPr lang="en-US" b="0" dirty="0">
                <a:solidFill>
                  <a:srgbClr val="000000"/>
                </a:solidFill>
                <a:effectLst/>
                <a:latin typeface="Calibri" panose="020F0502020204030204" pitchFamily="34" charset="0"/>
                <a:ea typeface="TimesNewRoman"/>
                <a:cs typeface="Calibri" panose="020F0502020204030204" pitchFamily="34" charset="0"/>
              </a:rPr>
              <a:t>and </a:t>
            </a:r>
            <a:r>
              <a:rPr lang="x-none" b="0" dirty="0">
                <a:solidFill>
                  <a:srgbClr val="000000"/>
                </a:solidFill>
                <a:effectLst/>
                <a:latin typeface="Calibri" panose="020F0502020204030204" pitchFamily="34" charset="0"/>
                <a:ea typeface="TimesNewRoman"/>
                <a:cs typeface="Calibri" panose="020F0502020204030204" pitchFamily="34" charset="0"/>
              </a:rPr>
              <a:t>ectopic pregnancy</a:t>
            </a:r>
            <a:r>
              <a:rPr lang="en-US" b="0" dirty="0">
                <a:solidFill>
                  <a:srgbClr val="000000"/>
                </a:solidFill>
                <a:effectLst/>
                <a:latin typeface="Calibri" panose="020F0502020204030204" pitchFamily="34" charset="0"/>
                <a:ea typeface="TimesNewRoman"/>
                <a:cs typeface="Calibri" panose="020F0502020204030204" pitchFamily="34" charset="0"/>
              </a:rPr>
              <a:t> (1%) were reported. There was one report of a congenital malformation: a 35-week infant with an atrial septal defect. In </a:t>
            </a:r>
            <a:r>
              <a:rPr lang="en-US" b="0" dirty="0" err="1">
                <a:solidFill>
                  <a:srgbClr val="000000"/>
                </a:solidFill>
                <a:effectLst/>
                <a:latin typeface="Calibri" panose="020F0502020204030204" pitchFamily="34" charset="0"/>
                <a:ea typeface="TimesNewRoman"/>
                <a:cs typeface="Calibri" panose="020F0502020204030204" pitchFamily="34" charset="0"/>
              </a:rPr>
              <a:t>postmarketing</a:t>
            </a:r>
            <a:r>
              <a:rPr lang="en-US" b="0" dirty="0">
                <a:solidFill>
                  <a:srgbClr val="000000"/>
                </a:solidFill>
                <a:effectLst/>
                <a:latin typeface="Calibri" panose="020F0502020204030204" pitchFamily="34" charset="0"/>
                <a:ea typeface="TimesNewRoman"/>
                <a:cs typeface="Calibri" panose="020F0502020204030204" pitchFamily="34" charset="0"/>
              </a:rPr>
              <a:t> cases, live births (46%), spontaneous abortions (38%), elective terminations (15%), and ectopic pregnancy (2%) were reported. </a:t>
            </a:r>
            <a:endParaRPr lang="en-US" b="1" dirty="0">
              <a:solidFill>
                <a:srgbClr val="000000"/>
              </a:solidFill>
              <a:effectLst/>
              <a:latin typeface="Calibri" panose="020F0502020204030204" pitchFamily="34" charset="0"/>
              <a:ea typeface="TimesNewRoman"/>
              <a:cs typeface="Arial" panose="020B0604020202020204" pitchFamily="34" charset="0"/>
            </a:endParaRPr>
          </a:p>
          <a:p>
            <a:pPr marL="0" marR="0" algn="l">
              <a:spcBef>
                <a:spcPts val="0"/>
              </a:spcBef>
              <a:spcAft>
                <a:spcPts val="960"/>
              </a:spcAft>
            </a:pPr>
            <a:r>
              <a:rPr lang="en-US" b="1" dirty="0">
                <a:effectLst/>
                <a:latin typeface="Calibri" panose="020F0502020204030204" pitchFamily="34" charset="0"/>
                <a:ea typeface="Courier New" panose="02070309020205020404" pitchFamily="49" charset="0"/>
                <a:cs typeface="Calibri" panose="020F0502020204030204" pitchFamily="34" charset="0"/>
              </a:rPr>
              <a:t>Conclusions:</a:t>
            </a:r>
            <a:r>
              <a:rPr lang="en-US" dirty="0">
                <a:effectLst/>
                <a:latin typeface="Calibri" panose="020F0502020204030204" pitchFamily="34" charset="0"/>
                <a:ea typeface="Courier New" panose="02070309020205020404" pitchFamily="49" charset="0"/>
                <a:cs typeface="Calibri" panose="020F0502020204030204" pitchFamily="34" charset="0"/>
              </a:rPr>
              <a:t> As the data are limited for </a:t>
            </a:r>
            <a:r>
              <a:rPr lang="en-US" i="1" dirty="0">
                <a:effectLst/>
                <a:latin typeface="Calibri" panose="020F0502020204030204" pitchFamily="34" charset="0"/>
                <a:ea typeface="Courier New" panose="02070309020205020404" pitchFamily="49" charset="0"/>
                <a:cs typeface="Calibri" panose="020F0502020204030204" pitchFamily="34" charset="0"/>
              </a:rPr>
              <a:t>in utero</a:t>
            </a:r>
            <a:r>
              <a:rPr lang="en-US" dirty="0">
                <a:effectLst/>
                <a:latin typeface="Calibri" panose="020F0502020204030204" pitchFamily="34" charset="0"/>
                <a:ea typeface="Courier New" panose="02070309020205020404" pitchFamily="49" charset="0"/>
                <a:cs typeface="Calibri" panose="020F0502020204030204" pitchFamily="34" charset="0"/>
              </a:rPr>
              <a:t> exposure to </a:t>
            </a:r>
            <a:r>
              <a:rPr lang="en-US" dirty="0" err="1">
                <a:effectLst/>
                <a:latin typeface="Calibri" panose="020F0502020204030204" pitchFamily="34" charset="0"/>
                <a:ea typeface="Courier New" panose="02070309020205020404" pitchFamily="49" charset="0"/>
                <a:cs typeface="Calibri" panose="020F0502020204030204" pitchFamily="34" charset="0"/>
              </a:rPr>
              <a:t>upadacitinib</a:t>
            </a:r>
            <a:r>
              <a:rPr lang="en-US" dirty="0">
                <a:effectLst/>
                <a:latin typeface="Calibri" panose="020F0502020204030204" pitchFamily="34" charset="0"/>
                <a:ea typeface="Courier New" panose="02070309020205020404" pitchFamily="49" charset="0"/>
                <a:cs typeface="Calibri" panose="020F0502020204030204" pitchFamily="34" charset="0"/>
              </a:rPr>
              <a:t>, definitive conclusions cannot be drawn regarding the effect of </a:t>
            </a:r>
            <a:r>
              <a:rPr lang="en-US" dirty="0" err="1">
                <a:effectLst/>
                <a:latin typeface="Calibri" panose="020F0502020204030204" pitchFamily="34" charset="0"/>
                <a:ea typeface="Courier New" panose="02070309020205020404" pitchFamily="49" charset="0"/>
                <a:cs typeface="Calibri" panose="020F0502020204030204" pitchFamily="34" charset="0"/>
              </a:rPr>
              <a:t>upadacitinib</a:t>
            </a:r>
            <a:r>
              <a:rPr lang="en-US" dirty="0">
                <a:effectLst/>
                <a:latin typeface="Calibri" panose="020F0502020204030204" pitchFamily="34" charset="0"/>
                <a:ea typeface="Courier New" panose="02070309020205020404" pitchFamily="49" charset="0"/>
                <a:cs typeface="Calibri" panose="020F0502020204030204" pitchFamily="34" charset="0"/>
              </a:rPr>
              <a:t> on pregnancy outcomes. Rates of adverse pregnancy outcomes with </a:t>
            </a:r>
            <a:r>
              <a:rPr lang="en-US" dirty="0" err="1">
                <a:effectLst/>
                <a:latin typeface="Calibri" panose="020F0502020204030204" pitchFamily="34" charset="0"/>
                <a:ea typeface="Courier New" panose="02070309020205020404" pitchFamily="49" charset="0"/>
                <a:cs typeface="Calibri" panose="020F0502020204030204" pitchFamily="34" charset="0"/>
              </a:rPr>
              <a:t>upadacitinib</a:t>
            </a:r>
            <a:r>
              <a:rPr lang="en-US" dirty="0">
                <a:effectLst/>
                <a:latin typeface="Calibri" panose="020F0502020204030204" pitchFamily="34" charset="0"/>
                <a:ea typeface="Courier New" panose="02070309020205020404" pitchFamily="49" charset="0"/>
                <a:cs typeface="Calibri" panose="020F0502020204030204" pitchFamily="34" charset="0"/>
              </a:rPr>
              <a:t> exposure were comparable to rates observed in the general population or patients with autoimmune inflammatory diseases. To date, no apparent evidence of teratogenicity exists in the analyses of human pregnancies exposed to </a:t>
            </a:r>
            <a:r>
              <a:rPr lang="en-US" dirty="0" err="1">
                <a:effectLst/>
                <a:latin typeface="Calibri" panose="020F0502020204030204" pitchFamily="34" charset="0"/>
                <a:ea typeface="Courier New" panose="02070309020205020404" pitchFamily="49" charset="0"/>
                <a:cs typeface="Calibri" panose="020F0502020204030204" pitchFamily="34" charset="0"/>
              </a:rPr>
              <a:t>upadacitinib</a:t>
            </a:r>
            <a:r>
              <a:rPr lang="en-US" dirty="0">
                <a:effectLst/>
                <a:latin typeface="Calibri" panose="020F0502020204030204" pitchFamily="34" charset="0"/>
                <a:ea typeface="Courier New" panose="02070309020205020404" pitchFamily="49" charset="0"/>
                <a:cs typeface="Calibri" panose="020F0502020204030204" pitchFamily="34" charset="0"/>
              </a:rPr>
              <a:t> during the first trimester. </a:t>
            </a:r>
          </a:p>
          <a:p>
            <a:endParaRPr lang="en-US" dirty="0"/>
          </a:p>
        </p:txBody>
      </p:sp>
      <p:sp>
        <p:nvSpPr>
          <p:cNvPr id="4" name="Slide Number Placeholder 3"/>
          <p:cNvSpPr>
            <a:spLocks noGrp="1"/>
          </p:cNvSpPr>
          <p:nvPr>
            <p:ph type="sldNum" sz="quarter" idx="5"/>
          </p:nvPr>
        </p:nvSpPr>
        <p:spPr/>
        <p:txBody>
          <a:bodyPr/>
          <a:lstStyle/>
          <a:p>
            <a:fld id="{15F8B5E4-0B18-4D19-8D82-663582C70CAA}" type="slidenum">
              <a:rPr lang="en-US" smtClean="0"/>
              <a:t>62</a:t>
            </a:fld>
            <a:endParaRPr lang="en-US"/>
          </a:p>
        </p:txBody>
      </p:sp>
    </p:spTree>
    <p:extLst>
      <p:ext uri="{BB962C8B-B14F-4D97-AF65-F5344CB8AC3E}">
        <p14:creationId xmlns:p14="http://schemas.microsoft.com/office/powerpoint/2010/main" val="162356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59288" cy="2509838"/>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Lactation management for women with IBD largely mirrors pregnancy guidelines, with most medications being considered safe for breastfeeding. </a:t>
            </a:r>
          </a:p>
          <a:p>
            <a:endParaRPr lang="en-US"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887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This image illustrates how monoclonal antibodies and small molecules are transferred from the maternal blood into breast milk during lactation. </a:t>
            </a:r>
          </a:p>
        </p:txBody>
      </p:sp>
      <p:sp>
        <p:nvSpPr>
          <p:cNvPr id="4" name="Slide Number Placeholder 3"/>
          <p:cNvSpPr>
            <a:spLocks noGrp="1"/>
          </p:cNvSpPr>
          <p:nvPr>
            <p:ph type="sldNum" sz="quarter" idx="5"/>
          </p:nvPr>
        </p:nvSpPr>
        <p:spPr/>
        <p:txBody>
          <a:bodyPr/>
          <a:lstStyle/>
          <a:p>
            <a:fld id="{C74D3433-378D-A249-B6C9-BD64307AB14E}" type="slidenum">
              <a:rPr lang="en-US" smtClean="0"/>
              <a:t>64</a:t>
            </a:fld>
            <a:endParaRPr lang="en-US"/>
          </a:p>
        </p:txBody>
      </p:sp>
    </p:spTree>
    <p:extLst>
      <p:ext uri="{BB962C8B-B14F-4D97-AF65-F5344CB8AC3E}">
        <p14:creationId xmlns:p14="http://schemas.microsoft.com/office/powerpoint/2010/main" val="23349043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59288" cy="250825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Lactation and Medication Use: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Similar rules apply as in pregnancy for IBD medications.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Lactation is more optional, and mothers can choose not to breastfeed if on certain medications (e.g., JAK inhibitors).</a:t>
            </a:r>
          </a:p>
          <a:p>
            <a:pPr marL="171450" lvl="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The figure demonstrates that although monoclonal antibodies are present in the mother’s bloodstream, only a minuscule amount is transferred to the infant through breastfeeding. The combination of low transfer into milk, digestion in the infant’s gut, and limited absorption leads to minimal infant exposure to monoclonal antibodies.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Maternal Serum (100%)</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Milk (&lt;1%)</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Infant GI Tract (~50% digested)</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Absorption from GI Tract (&lt;0.5%)</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Infant Serum (&lt;0.005%)</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Relative Infant Dose: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The relative infant dose (estimated exposure to the drug through breast milk)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is important.</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 medication is considered appropriate for breastfeeding if the relative infant dose is less than 10%.</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For monoclonal antibodies and IBD drugs, the relative infant dose generally appears to be under 10%.</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 infants exposed in utero to infliximab, adalimumab, vedolizumab, or </a:t>
            </a:r>
            <a:r>
              <a:rPr lang="en-US" b="0" dirty="0" err="1">
                <a:latin typeface="Calibri" panose="020F0502020204030204" pitchFamily="34" charset="0"/>
                <a:cs typeface="Calibri" panose="020F0502020204030204" pitchFamily="34" charset="0"/>
              </a:rPr>
              <a:t>ustekinumab</a:t>
            </a:r>
            <a:r>
              <a:rPr lang="en-US" b="0" dirty="0">
                <a:latin typeface="Calibri" panose="020F0502020204030204" pitchFamily="34" charset="0"/>
                <a:cs typeface="Calibri" panose="020F0502020204030204" pitchFamily="34" charset="0"/>
              </a:rPr>
              <a:t>, maternal breastfeeding did not impact the clearance of the drug in the neonate.</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210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Breastfeeding and IBD:</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Breastfeeding is not associated with an increased risk of disease exacerbation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in women with IBD.</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Infants and Anti-TNF Therapy:</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Infants born to mothers on anti-TNF who breastfeed do not have an increased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risk of infection.</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Early data clarification:</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Initial data suggested a flare risk with breastfeeding, but this was related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to mothers stopping their medications, not the breastfeeding itself.</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66</a:t>
            </a:fld>
            <a:endParaRPr lang="en-US"/>
          </a:p>
        </p:txBody>
      </p:sp>
    </p:spTree>
    <p:extLst>
      <p:ext uri="{BB962C8B-B14F-4D97-AF65-F5344CB8AC3E}">
        <p14:creationId xmlns:p14="http://schemas.microsoft.com/office/powerpoint/2010/main" val="11082831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Breastfeeding is considered safe for mothers taking:</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5-ASAs, sulfasalazine, thiopurines, corticosteroids, anti-TNFs, anti-integrins,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anti-IL-23s, and biosimilars.</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67</a:t>
            </a:fld>
            <a:endParaRPr lang="en-US"/>
          </a:p>
        </p:txBody>
      </p:sp>
    </p:spTree>
    <p:extLst>
      <p:ext uri="{BB962C8B-B14F-4D97-AF65-F5344CB8AC3E}">
        <p14:creationId xmlns:p14="http://schemas.microsoft.com/office/powerpoint/2010/main" val="235616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B9E38-D367-9C85-3B34-69F3A8138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8DFC1-655C-6277-BE11-A90916E9E226}"/>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8697BBB7-8BCF-B9A4-8DB4-22BFCE2063D1}"/>
              </a:ext>
            </a:extLst>
          </p:cNvPr>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Avoid breastfeeding for mothers on:</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S1Ps or JAK inhibitors.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Data shows higher levels of tofacitinib in breast milk compared to maternal serum, though the relative infant dose is low (3.4%).</a:t>
            </a:r>
          </a:p>
          <a:p>
            <a:pPr marL="628650" lvl="1" indent="-171450">
              <a:spcAft>
                <a:spcPts val="600"/>
              </a:spcAft>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B52FD17-5EAC-3210-E6A4-9ACCF8496B72}"/>
              </a:ext>
            </a:extLst>
          </p:cNvPr>
          <p:cNvSpPr>
            <a:spLocks noGrp="1"/>
          </p:cNvSpPr>
          <p:nvPr>
            <p:ph type="sldNum" sz="quarter" idx="5"/>
          </p:nvPr>
        </p:nvSpPr>
        <p:spPr/>
        <p:txBody>
          <a:bodyPr/>
          <a:lstStyle/>
          <a:p>
            <a:fld id="{C74D3433-378D-A249-B6C9-BD64307AB14E}" type="slidenum">
              <a:rPr lang="en-US" smtClean="0"/>
              <a:t>68</a:t>
            </a:fld>
            <a:endParaRPr lang="en-US"/>
          </a:p>
        </p:txBody>
      </p:sp>
    </p:spTree>
    <p:extLst>
      <p:ext uri="{BB962C8B-B14F-4D97-AF65-F5344CB8AC3E}">
        <p14:creationId xmlns:p14="http://schemas.microsoft.com/office/powerpoint/2010/main" val="41167559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Safe to Breastfeed On:</a:t>
            </a:r>
          </a:p>
          <a:p>
            <a:pPr marL="628650" lvl="1" indent="-171450">
              <a:buFont typeface="Arial" panose="020B0604020202020204" pitchFamily="34" charset="0"/>
              <a:buChar char="•"/>
            </a:pPr>
            <a:r>
              <a:rPr lang="en-US" b="0" dirty="0"/>
              <a:t>5-ASAs (e.g., mesalamine)</a:t>
            </a:r>
          </a:p>
          <a:p>
            <a:pPr marL="628650" lvl="1" indent="-171450">
              <a:buFont typeface="Arial" panose="020B0604020202020204" pitchFamily="34" charset="0"/>
              <a:buChar char="•"/>
            </a:pPr>
            <a:r>
              <a:rPr lang="en-US" b="0" dirty="0"/>
              <a:t>Sulfasalazine</a:t>
            </a:r>
          </a:p>
          <a:p>
            <a:pPr marL="628650" lvl="1" indent="-171450">
              <a:buFont typeface="Arial" panose="020B0604020202020204" pitchFamily="34" charset="0"/>
              <a:buChar char="•"/>
            </a:pPr>
            <a:r>
              <a:rPr lang="en-US" b="0" dirty="0"/>
              <a:t>Thiopurines (e.g., azathioprine, mercaptopurine)</a:t>
            </a:r>
          </a:p>
          <a:p>
            <a:pPr marL="628650" lvl="1" indent="-171450">
              <a:buFont typeface="Arial" panose="020B0604020202020204" pitchFamily="34" charset="0"/>
              <a:buChar char="•"/>
            </a:pPr>
            <a:r>
              <a:rPr lang="en-US" b="0" dirty="0"/>
              <a:t>Corticosteroids (e.g., prednisone)</a:t>
            </a:r>
          </a:p>
          <a:p>
            <a:pPr marL="628650" lvl="1" indent="-171450">
              <a:buFont typeface="Arial" panose="020B0604020202020204" pitchFamily="34" charset="0"/>
              <a:buChar char="•"/>
            </a:pPr>
            <a:r>
              <a:rPr lang="en-US" b="0" dirty="0"/>
              <a:t>Anti-TNFs (e.g., infliximab, adalimumab)</a:t>
            </a:r>
          </a:p>
          <a:p>
            <a:pPr marL="628650" lvl="1" indent="-171450">
              <a:buFont typeface="Arial" panose="020B0604020202020204" pitchFamily="34" charset="0"/>
              <a:buChar char="•"/>
            </a:pPr>
            <a:r>
              <a:rPr lang="en-US" b="0" dirty="0"/>
              <a:t>Anti-integrins (e.g., vedolizumab)</a:t>
            </a:r>
          </a:p>
          <a:p>
            <a:pPr marL="628650" lvl="1" indent="-171450">
              <a:buFont typeface="Arial" panose="020B0604020202020204" pitchFamily="34" charset="0"/>
              <a:buChar char="•"/>
            </a:pPr>
            <a:r>
              <a:rPr lang="en-US" b="0" dirty="0"/>
              <a:t>Anti-IL-23s (e.g., </a:t>
            </a:r>
            <a:r>
              <a:rPr lang="en-US" b="0" dirty="0" err="1"/>
              <a:t>ustekinumab</a:t>
            </a:r>
            <a:r>
              <a:rPr lang="en-US" b="0" dirty="0"/>
              <a:t>)</a:t>
            </a:r>
          </a:p>
          <a:p>
            <a:pPr marL="628650" lvl="1" indent="-171450">
              <a:buFont typeface="Arial" panose="020B0604020202020204" pitchFamily="34" charset="0"/>
              <a:buChar char="•"/>
            </a:pPr>
            <a:r>
              <a:rPr lang="en-US" b="0" dirty="0"/>
              <a:t>Biosimilars (of the above drugs)</a:t>
            </a:r>
          </a:p>
          <a:p>
            <a:pPr marL="628650" lvl="1"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Avoid Breastfeeding On:</a:t>
            </a:r>
          </a:p>
          <a:p>
            <a:pPr marL="628650" lvl="1" indent="-171450">
              <a:buFont typeface="Arial" panose="020B0604020202020204" pitchFamily="34" charset="0"/>
              <a:buChar char="•"/>
            </a:pPr>
            <a:r>
              <a:rPr lang="en-US" b="0" dirty="0"/>
              <a:t>S1Ps (Sphingosine 1-phosphate receptor modulators)</a:t>
            </a:r>
          </a:p>
          <a:p>
            <a:pPr marL="628650" lvl="1" indent="-171450">
              <a:buFont typeface="Arial" panose="020B0604020202020204" pitchFamily="34" charset="0"/>
              <a:buChar char="•"/>
            </a:pPr>
            <a:r>
              <a:rPr lang="en-US" b="0" dirty="0"/>
              <a:t>JAK inhibitors (e.g., tofacitinib)</a:t>
            </a:r>
          </a:p>
          <a:p>
            <a:pPr marL="1085850" lvl="2" indent="-171450">
              <a:buFont typeface="Arial" panose="020B0604020202020204" pitchFamily="34" charset="0"/>
              <a:buChar char="•"/>
            </a:pPr>
            <a:r>
              <a:rPr lang="en-US" b="0" dirty="0"/>
              <a:t>Notes on Tofacitinib: Higher levels found in breast milk compared to maternal serum, but relative infant dose is still low (3.4%).</a:t>
            </a:r>
          </a:p>
          <a:p>
            <a:pPr marL="1543050" lvl="3"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69</a:t>
            </a:fld>
            <a:endParaRPr lang="en-US" dirty="0"/>
          </a:p>
        </p:txBody>
      </p:sp>
    </p:spTree>
    <p:extLst>
      <p:ext uri="{BB962C8B-B14F-4D97-AF65-F5344CB8AC3E}">
        <p14:creationId xmlns:p14="http://schemas.microsoft.com/office/powerpoint/2010/main" val="2050507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67225" cy="2513013"/>
          </a:xfrm>
        </p:spPr>
      </p:sp>
      <p:sp>
        <p:nvSpPr>
          <p:cNvPr id="3" name="Pladsholder til noter 2"/>
          <p:cNvSpPr>
            <a:spLocks noGrp="1"/>
          </p:cNvSpPr>
          <p:nvPr>
            <p:ph type="body" idx="1"/>
          </p:nvPr>
        </p:nvSpPr>
        <p:spPr>
          <a:xfrm>
            <a:off x="561813" y="2861375"/>
            <a:ext cx="5660756" cy="3600450"/>
          </a:xfrm>
        </p:spPr>
        <p:txBody>
          <a:bodyPr/>
          <a:lstStyle/>
          <a:p>
            <a:r>
              <a:rPr lang="da-DK" b="0" i="0" u="none" strike="noStrike" kern="1200" baseline="0" dirty="0">
                <a:solidFill>
                  <a:schemeClr val="tx1"/>
                </a:solidFill>
              </a:rPr>
              <a:t>RID 3.4% of the </a:t>
            </a:r>
            <a:r>
              <a:rPr lang="da-DK" b="0" i="0" u="none" strike="noStrike" kern="1200" baseline="0" dirty="0" err="1">
                <a:solidFill>
                  <a:schemeClr val="tx1"/>
                </a:solidFill>
              </a:rPr>
              <a:t>maternal</a:t>
            </a:r>
            <a:r>
              <a:rPr lang="da-DK" b="0" i="0" u="none" strike="noStrike" kern="1200" baseline="0" dirty="0">
                <a:solidFill>
                  <a:schemeClr val="tx1"/>
                </a:solidFill>
              </a:rPr>
              <a:t> </a:t>
            </a:r>
            <a:r>
              <a:rPr lang="da-DK" b="0" i="0" u="none" strike="noStrike" kern="1200" baseline="0" dirty="0" err="1">
                <a:solidFill>
                  <a:schemeClr val="tx1"/>
                </a:solidFill>
              </a:rPr>
              <a:t>weight-adjusted</a:t>
            </a:r>
            <a:r>
              <a:rPr lang="da-DK" b="0" i="0" u="none" strike="noStrike" kern="1200" baseline="0" dirty="0">
                <a:solidFill>
                  <a:schemeClr val="tx1"/>
                </a:solidFill>
              </a:rPr>
              <a:t> </a:t>
            </a:r>
            <a:r>
              <a:rPr lang="da-DK" b="0" i="0" u="none" strike="noStrike" kern="1200" baseline="0" dirty="0" err="1">
                <a:solidFill>
                  <a:schemeClr val="tx1"/>
                </a:solidFill>
              </a:rPr>
              <a:t>dosage</a:t>
            </a:r>
            <a:r>
              <a:rPr lang="da-DK" b="0" i="0" u="none" strike="noStrike" kern="1200" baseline="0" dirty="0">
                <a:solidFill>
                  <a:schemeClr val="tx1"/>
                </a:solidFill>
              </a:rPr>
              <a:t>. = </a:t>
            </a:r>
            <a:r>
              <a:rPr lang="da-DK" b="0" i="0" u="none" strike="noStrike" kern="1200" baseline="0" dirty="0" err="1">
                <a:solidFill>
                  <a:schemeClr val="tx1"/>
                </a:solidFill>
              </a:rPr>
              <a:t>higher</a:t>
            </a:r>
            <a:r>
              <a:rPr lang="da-DK" b="0" i="0" u="none" strike="noStrike" kern="1200" baseline="0" dirty="0">
                <a:solidFill>
                  <a:schemeClr val="tx1"/>
                </a:solidFill>
              </a:rPr>
              <a:t> </a:t>
            </a:r>
            <a:r>
              <a:rPr lang="da-DK" b="0" i="0" u="none" strike="noStrike" kern="1200" baseline="0" dirty="0" err="1">
                <a:solidFill>
                  <a:schemeClr val="tx1"/>
                </a:solidFill>
              </a:rPr>
              <a:t>than</a:t>
            </a:r>
            <a:r>
              <a:rPr lang="da-DK" b="0" i="0" u="none" strike="noStrike" kern="1200" baseline="0" dirty="0">
                <a:solidFill>
                  <a:schemeClr val="tx1"/>
                </a:solidFill>
              </a:rPr>
              <a:t> </a:t>
            </a:r>
            <a:r>
              <a:rPr lang="da-DK" b="0" i="0" u="none" strike="noStrike" kern="1200" baseline="0" dirty="0" err="1">
                <a:solidFill>
                  <a:schemeClr val="tx1"/>
                </a:solidFill>
              </a:rPr>
              <a:t>reported</a:t>
            </a:r>
            <a:r>
              <a:rPr lang="da-DK" b="0" i="0" u="none" strike="noStrike" kern="1200" baseline="0" dirty="0">
                <a:solidFill>
                  <a:schemeClr val="tx1"/>
                </a:solidFill>
              </a:rPr>
              <a:t> for </a:t>
            </a:r>
            <a:r>
              <a:rPr lang="da-DK" b="0" i="0" u="none" strike="noStrike" kern="1200" baseline="0" dirty="0" err="1">
                <a:solidFill>
                  <a:schemeClr val="tx1"/>
                </a:solidFill>
              </a:rPr>
              <a:t>other</a:t>
            </a:r>
            <a:r>
              <a:rPr lang="da-DK" b="0" i="0" u="none" strike="noStrike" kern="1200" baseline="0" dirty="0">
                <a:solidFill>
                  <a:schemeClr val="tx1"/>
                </a:solidFill>
              </a:rPr>
              <a:t> IBD drugs + </a:t>
            </a:r>
          </a:p>
          <a:p>
            <a:r>
              <a:rPr lang="da-DK" b="0" i="0" u="none" strike="noStrike" kern="1200" baseline="0" dirty="0" err="1">
                <a:solidFill>
                  <a:schemeClr val="tx1"/>
                </a:solidFill>
              </a:rPr>
              <a:t>Bioavailability</a:t>
            </a:r>
            <a:r>
              <a:rPr lang="da-DK" b="0" i="0" u="none" strike="noStrike" kern="1200" baseline="0" dirty="0">
                <a:solidFill>
                  <a:schemeClr val="tx1"/>
                </a:solidFill>
              </a:rPr>
              <a:t> from the GUT is 93% → ↑ absorption from the infants gut. </a:t>
            </a:r>
            <a:endParaRPr lang="en-US" b="0" i="0" u="none" strike="noStrike" kern="1200" baseline="0" dirty="0">
              <a:solidFill>
                <a:schemeClr val="tx1"/>
              </a:solidFill>
            </a:endParaRP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727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a:xfrm>
            <a:off x="554065" y="2843939"/>
            <a:ext cx="5486400" cy="4180668"/>
          </a:xfrm>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8</a:t>
            </a:fld>
            <a:endParaRPr lang="en-US"/>
          </a:p>
        </p:txBody>
      </p:sp>
    </p:spTree>
    <p:extLst>
      <p:ext uri="{BB962C8B-B14F-4D97-AF65-F5344CB8AC3E}">
        <p14:creationId xmlns:p14="http://schemas.microsoft.com/office/powerpoint/2010/main" val="120051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Women with IBD face higher risks during pregnancy, including increased rates of low birth weight, preterm delivery, and spontaneous abortion, especially in cases of active disease. </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71</a:t>
            </a:fld>
            <a:endParaRPr lang="en-US"/>
          </a:p>
        </p:txBody>
      </p:sp>
    </p:spTree>
    <p:extLst>
      <p:ext uri="{BB962C8B-B14F-4D97-AF65-F5344CB8AC3E}">
        <p14:creationId xmlns:p14="http://schemas.microsoft.com/office/powerpoint/2010/main" val="449119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Adverse events in pregnancy (women with IBD vs. women without IBD):</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Higher rates of low birth weight and preterm delivery.</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Increased risk of spontaneous abortion in women with moderate to severe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active disease.</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Venous Thromboembolism (VTE):</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Pregnant women with IBD have a higher risk of VTE during pregnancy and postpartum compared to pregnant women without IBD.</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Important to discuss with OB/MFM teams, especially if a C-section is planned.</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Consider VTE prophylaxis during hospitalization and postpartum, particularly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for C-section patients.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All IBD patients admitted should receive VTE prophylaxis, and this is even more crucial if they are pregnant.</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72</a:t>
            </a:fld>
            <a:endParaRPr lang="en-US"/>
          </a:p>
        </p:txBody>
      </p:sp>
    </p:spTree>
    <p:extLst>
      <p:ext uri="{BB962C8B-B14F-4D97-AF65-F5344CB8AC3E}">
        <p14:creationId xmlns:p14="http://schemas.microsoft.com/office/powerpoint/2010/main" val="34345131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Calibri" panose="020F0502020204030204" pitchFamily="34" charset="0"/>
                <a:ea typeface="Calibri" panose="020F0502020204030204" pitchFamily="34" charset="0"/>
              </a:rPr>
              <a:t>Controlling disease activity during pregnancy among women with IBD is critical to reduce adverse outcomes.</a:t>
            </a:r>
            <a:endParaRPr lang="en-US"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73</a:t>
            </a:fld>
            <a:endParaRPr lang="en-US"/>
          </a:p>
        </p:txBody>
      </p:sp>
    </p:spTree>
    <p:extLst>
      <p:ext uri="{BB962C8B-B14F-4D97-AF65-F5344CB8AC3E}">
        <p14:creationId xmlns:p14="http://schemas.microsoft.com/office/powerpoint/2010/main" val="40397368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Infants born to women with IBD are at a higher risk for complications such as low birth weight, preterm birth, and NICU admission, particularly when the disease is active.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However, treatment with certain medications like biologics or immunosuppressants does not increase the risk of developmental delays or early childhood health issues.</a:t>
            </a:r>
          </a:p>
          <a:p>
            <a:endParaRPr lang="en-US"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74</a:t>
            </a:fld>
            <a:endParaRPr lang="en-US"/>
          </a:p>
        </p:txBody>
      </p:sp>
    </p:spTree>
    <p:extLst>
      <p:ext uri="{BB962C8B-B14F-4D97-AF65-F5344CB8AC3E}">
        <p14:creationId xmlns:p14="http://schemas.microsoft.com/office/powerpoint/2010/main" val="28121829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82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Increased Risk for Infants Born to Women with IBD:</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Higher likelihood of low birth weight (LBW), small for gestational age (SGA),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and preterm birth.</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These factors increase the risk of NICU admission.</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Complications are 2-3 times more likely with active disease.</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No Increased Risk for children born to mothers treated with:</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Anti-TNFs, </a:t>
            </a:r>
            <a:r>
              <a:rPr lang="en-US" b="0" dirty="0" err="1">
                <a:latin typeface="Calibri" panose="020F0502020204030204" pitchFamily="34" charset="0"/>
                <a:cs typeface="Calibri" panose="020F0502020204030204" pitchFamily="34" charset="0"/>
              </a:rPr>
              <a:t>ustekinumab</a:t>
            </a:r>
            <a:r>
              <a:rPr lang="en-US" b="0" dirty="0">
                <a:latin typeface="Calibri" panose="020F0502020204030204" pitchFamily="34" charset="0"/>
                <a:cs typeface="Calibri" panose="020F0502020204030204" pitchFamily="34" charset="0"/>
              </a:rPr>
              <a:t>, vedolizumab, or thiopurines.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No increased risk of early childhood malignancy or developmental delay.</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75</a:t>
            </a:fld>
            <a:endParaRPr lang="en-US"/>
          </a:p>
        </p:txBody>
      </p:sp>
    </p:spTree>
    <p:extLst>
      <p:ext uri="{BB962C8B-B14F-4D97-AF65-F5344CB8AC3E}">
        <p14:creationId xmlns:p14="http://schemas.microsoft.com/office/powerpoint/2010/main" val="4012618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risk of low birth weight with active maternal IBD (IBD)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risk of neonatal intensive care unit (NICU) admission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risk of small for gestational age (SGA) with active maternal IBD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risk of pre-term delivery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risk of spontaneous abortion with active disease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Increased risk of venous thromboembolism (VTE)</a:t>
            </a:r>
            <a:endParaRPr lang="en-US" dirty="0">
              <a:solidFill>
                <a:srgbClr val="211D1E"/>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1D1E"/>
              </a:solidFill>
              <a:effectLst/>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77</a:t>
            </a:fld>
            <a:endParaRPr lang="en-US" dirty="0"/>
          </a:p>
        </p:txBody>
      </p:sp>
    </p:spTree>
    <p:extLst>
      <p:ext uri="{BB962C8B-B14F-4D97-AF65-F5344CB8AC3E}">
        <p14:creationId xmlns:p14="http://schemas.microsoft.com/office/powerpoint/2010/main" val="24049386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Vaccinations play a crucial role in protecting both mothers and their infants from preventable diseases.</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Infants born to mothers with IBD, especially those exposed to biologics or immunosuppressive therapies in utero, may have altered immune responses.</a:t>
            </a:r>
          </a:p>
          <a:p>
            <a:pPr marL="171450" indent="-1714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Both inactive and live vaccines can be administered safely, but timing and specific recommendations may vary based on maternal medications and disease status.</a:t>
            </a:r>
          </a:p>
          <a:p>
            <a:pPr>
              <a:spcAft>
                <a:spcPts val="600"/>
              </a:spcAft>
            </a:pPr>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78</a:t>
            </a:fld>
            <a:endParaRPr lang="en-US"/>
          </a:p>
        </p:txBody>
      </p:sp>
    </p:spTree>
    <p:extLst>
      <p:ext uri="{BB962C8B-B14F-4D97-AF65-F5344CB8AC3E}">
        <p14:creationId xmlns:p14="http://schemas.microsoft.com/office/powerpoint/2010/main" val="3746448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0500"/>
            <a:ext cx="4467225" cy="25130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Inactive vaccines: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Children born to mothers with IBD on anti-TNFs show comparable efficacy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and safety with inactive vaccines as those without anti-TNF exposure.</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Live vaccines: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Rotavirus vaccine may be given to children exposed to anti-TNFs and other biologics in utero.</a:t>
            </a:r>
            <a:r>
              <a:rPr lang="en-US" dirty="0">
                <a:latin typeface="Calibri" panose="020F0502020204030204" pitchFamily="34" charset="0"/>
                <a:cs typeface="Calibri" panose="020F0502020204030204" pitchFamily="34" charset="0"/>
              </a:rPr>
              <a:t> </a:t>
            </a:r>
          </a:p>
          <a:p>
            <a:pPr marL="1085850" lvl="2" indent="-171450">
              <a:buFont typeface="Arial" panose="020B0604020202020204" pitchFamily="34" charset="0"/>
              <a:buChar char="•"/>
            </a:pPr>
            <a:r>
              <a:rPr lang="en-US" dirty="0">
                <a:latin typeface="Calibri" panose="020F0502020204030204" pitchFamily="34" charset="0"/>
                <a:cs typeface="Calibri" panose="020F0502020204030204" pitchFamily="34" charset="0"/>
              </a:rPr>
              <a:t>93% exposed in the 3</a:t>
            </a:r>
            <a:r>
              <a:rPr lang="en-US" baseline="30000" dirty="0">
                <a:latin typeface="Calibri" panose="020F0502020204030204" pitchFamily="34" charset="0"/>
                <a:cs typeface="Calibri" panose="020F0502020204030204" pitchFamily="34" charset="0"/>
              </a:rPr>
              <a:t>rd</a:t>
            </a:r>
            <a:r>
              <a:rPr lang="en-US" dirty="0">
                <a:latin typeface="Calibri" panose="020F0502020204030204" pitchFamily="34" charset="0"/>
                <a:cs typeface="Calibri" panose="020F0502020204030204" pitchFamily="34" charset="0"/>
              </a:rPr>
              <a:t> T.</a:t>
            </a:r>
          </a:p>
          <a:p>
            <a:pPr marL="1085850" lvl="2" indent="-171450">
              <a:buFont typeface="Arial" panose="020B0604020202020204" pitchFamily="34" charset="0"/>
              <a:buChar char="•"/>
            </a:pPr>
            <a:r>
              <a:rPr lang="en-US" dirty="0">
                <a:latin typeface="Calibri" panose="020F0502020204030204" pitchFamily="34" charset="0"/>
                <a:cs typeface="Calibri" panose="020F0502020204030204" pitchFamily="34" charset="0"/>
              </a:rPr>
              <a:t>No clinical significant abnormalities were detected in the vast</a:t>
            </a:r>
            <a:r>
              <a:rPr lang="en-US" baseline="0" dirty="0">
                <a:latin typeface="Calibri" panose="020F0502020204030204" pitchFamily="34" charset="0"/>
                <a:cs typeface="Calibri" panose="020F0502020204030204" pitchFamily="34" charset="0"/>
              </a:rPr>
              <a:t> majority </a:t>
            </a:r>
            <a:br>
              <a:rPr lang="en-US" baseline="0" dirty="0">
                <a:latin typeface="Calibri" panose="020F0502020204030204" pitchFamily="34" charset="0"/>
                <a:cs typeface="Calibri" panose="020F0502020204030204" pitchFamily="34" charset="0"/>
              </a:rPr>
            </a:br>
            <a:r>
              <a:rPr lang="en-US" baseline="0" dirty="0">
                <a:latin typeface="Calibri" panose="020F0502020204030204" pitchFamily="34" charset="0"/>
                <a:cs typeface="Calibri" panose="020F0502020204030204" pitchFamily="34" charset="0"/>
              </a:rPr>
              <a:t>of infants.</a:t>
            </a:r>
            <a:endParaRPr lang="en-US" b="0" dirty="0">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BCG vaccine should be avoided in the first 6 months for children with in utero exposure to anti-TNFs.</a:t>
            </a:r>
          </a:p>
          <a:p>
            <a:pPr marL="1085850" lvl="2" indent="-171450">
              <a:buFont typeface="Arial" panose="020B0604020202020204" pitchFamily="34" charset="0"/>
              <a:buChar char="•"/>
            </a:pPr>
            <a:r>
              <a:rPr lang="en-US" i="0" dirty="0">
                <a:effectLst/>
                <a:latin typeface="Calibri" panose="020F0502020204030204" pitchFamily="34" charset="0"/>
                <a:cs typeface="Calibri" panose="020F0502020204030204" pitchFamily="34" charset="0"/>
              </a:rPr>
              <a:t>Unlike the rotavirus vaccine, the Bacille Calmette-Guérin (BCG) vaccine </a:t>
            </a:r>
            <a:br>
              <a:rPr lang="en-US" i="0" dirty="0">
                <a:effectLst/>
                <a:latin typeface="Calibri" panose="020F0502020204030204" pitchFamily="34" charset="0"/>
                <a:cs typeface="Calibri" panose="020F0502020204030204" pitchFamily="34" charset="0"/>
              </a:rPr>
            </a:br>
            <a:r>
              <a:rPr lang="en-US" i="0" dirty="0">
                <a:effectLst/>
                <a:latin typeface="Calibri" panose="020F0502020204030204" pitchFamily="34" charset="0"/>
                <a:cs typeface="Calibri" panose="020F0502020204030204" pitchFamily="34" charset="0"/>
              </a:rPr>
              <a:t>is more vital in some parts of the world where it is given within the first month of life, as well as more dangerous to the biologic exposed infant.</a:t>
            </a:r>
          </a:p>
          <a:p>
            <a:pPr marL="1085850" lvl="2" indent="-171450">
              <a:buFont typeface="Arial" panose="020B0604020202020204" pitchFamily="34" charset="0"/>
              <a:buChar char="•"/>
            </a:pPr>
            <a:r>
              <a:rPr lang="en-US" i="0" dirty="0">
                <a:effectLst/>
                <a:latin typeface="Calibri" panose="020F0502020204030204" pitchFamily="34" charset="0"/>
                <a:cs typeface="Calibri" panose="020F0502020204030204" pitchFamily="34" charset="0"/>
              </a:rPr>
              <a:t>In high-risk countries where BCG must be given early, serum concentrations of drug can be measured prior to vaccination and consideration can be given to holding the biologic in the mother in </a:t>
            </a:r>
            <a:br>
              <a:rPr lang="en-US" i="0" dirty="0">
                <a:effectLst/>
                <a:latin typeface="Calibri" panose="020F0502020204030204" pitchFamily="34" charset="0"/>
                <a:cs typeface="Calibri" panose="020F0502020204030204" pitchFamily="34" charset="0"/>
              </a:rPr>
            </a:br>
            <a:r>
              <a:rPr lang="en-US" i="0" dirty="0">
                <a:effectLst/>
                <a:latin typeface="Calibri" panose="020F0502020204030204" pitchFamily="34" charset="0"/>
                <a:cs typeface="Calibri" panose="020F0502020204030204" pitchFamily="34" charset="0"/>
              </a:rPr>
              <a:t>mid-pregnancy to reduce transfer to the infant.</a:t>
            </a:r>
          </a:p>
          <a:p>
            <a:pPr marL="1085850" lvl="2" indent="-171450">
              <a:buFont typeface="Arial" panose="020B0604020202020204" pitchFamily="34" charset="0"/>
              <a:buChar char="•"/>
            </a:pPr>
            <a:endParaRPr lang="en-US" i="0" dirty="0">
              <a:effectLst/>
              <a:latin typeface="Calibri" panose="020F0502020204030204" pitchFamily="34" charset="0"/>
              <a:cs typeface="Calibri" panose="020F0502020204030204" pitchFamily="34" charset="0"/>
            </a:endParaRPr>
          </a:p>
          <a:p>
            <a:pPr marL="628650" lvl="1"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79</a:t>
            </a:fld>
            <a:endParaRPr lang="en-US"/>
          </a:p>
        </p:txBody>
      </p:sp>
    </p:spTree>
    <p:extLst>
      <p:ext uri="{BB962C8B-B14F-4D97-AF65-F5344CB8AC3E}">
        <p14:creationId xmlns:p14="http://schemas.microsoft.com/office/powerpoint/2010/main" val="39492149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1350" cy="2503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Inactive vaccines:</a:t>
            </a:r>
          </a:p>
          <a:p>
            <a:pPr marL="628650" lvl="1" indent="-171450">
              <a:spcAft>
                <a:spcPts val="600"/>
              </a:spcAft>
              <a:buFont typeface="Arial" panose="020B0604020202020204" pitchFamily="34" charset="0"/>
              <a:buChar char="•"/>
            </a:pPr>
            <a:r>
              <a:rPr lang="en-US" b="0" dirty="0">
                <a:latin typeface="Calibri" panose="020F0502020204030204" pitchFamily="34" charset="0"/>
                <a:cs typeface="Calibri" panose="020F0502020204030204" pitchFamily="34" charset="0"/>
              </a:rPr>
              <a:t>Should be given on schedule to all infants, regardless of in utero IBD medication exposure.</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Live vaccines:</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Can be given to infants exposed to JAK inhibitors or S1Ps in utero after one month, as these drugs clear the system within a month.</a:t>
            </a:r>
          </a:p>
          <a:p>
            <a:pPr marL="628650" lvl="1"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Contrary to the European Medicines Agency (EMA), live vaccines can be given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to infants while the mother is breastfeeding on biologics, including infliximab.</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80</a:t>
            </a:fld>
            <a:endParaRPr lang="en-US"/>
          </a:p>
        </p:txBody>
      </p:sp>
    </p:spTree>
    <p:extLst>
      <p:ext uri="{BB962C8B-B14F-4D97-AF65-F5344CB8AC3E}">
        <p14:creationId xmlns:p14="http://schemas.microsoft.com/office/powerpoint/2010/main" val="1598231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47700" y="196850"/>
            <a:ext cx="4459288" cy="2508250"/>
          </a:xfrm>
        </p:spPr>
      </p:sp>
      <p:sp>
        <p:nvSpPr>
          <p:cNvPr id="3" name="Pladsholder til noter 2"/>
          <p:cNvSpPr>
            <a:spLocks noGrp="1"/>
          </p:cNvSpPr>
          <p:nvPr>
            <p:ph type="body" idx="1"/>
          </p:nvPr>
        </p:nvSpPr>
        <p:spPr/>
        <p:txBody>
          <a:bodyPr/>
          <a:lstStyle/>
          <a:p>
            <a:pPr marL="171450" indent="-171450">
              <a:spcAft>
                <a:spcPts val="600"/>
              </a:spcAft>
              <a:buFont typeface="Arial" panose="020B0604020202020204" pitchFamily="34" charset="0"/>
              <a:buChar char="•"/>
            </a:pPr>
            <a:r>
              <a:rPr lang="en-US" dirty="0"/>
              <a:t>93% exposed in the 3</a:t>
            </a:r>
            <a:r>
              <a:rPr lang="en-US" baseline="30000" dirty="0"/>
              <a:t>rd</a:t>
            </a:r>
            <a:r>
              <a:rPr lang="en-US" dirty="0"/>
              <a:t> T.</a:t>
            </a:r>
          </a:p>
          <a:p>
            <a:pPr marL="171450" indent="-171450">
              <a:buFont typeface="Arial" panose="020B0604020202020204" pitchFamily="34" charset="0"/>
              <a:buChar char="•"/>
            </a:pPr>
            <a:r>
              <a:rPr lang="en-US" dirty="0"/>
              <a:t>No clinical significant abnormalities were detected in the vast</a:t>
            </a:r>
            <a:r>
              <a:rPr lang="en-US" baseline="0" dirty="0"/>
              <a:t> majority of infants.</a:t>
            </a:r>
            <a:br>
              <a:rPr lang="en-US" dirty="0"/>
            </a:b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DFC6A-F600-4714-B29E-2731E9CE3FAB}"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76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9</a:t>
            </a:fld>
            <a:endParaRPr lang="en-US" dirty="0"/>
          </a:p>
        </p:txBody>
      </p:sp>
    </p:spTree>
    <p:extLst>
      <p:ext uri="{BB962C8B-B14F-4D97-AF65-F5344CB8AC3E}">
        <p14:creationId xmlns:p14="http://schemas.microsoft.com/office/powerpoint/2010/main" val="13664783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Live Rotavirus Vaccination Appears Low-risk in Infants Born to Mothers with IBD </a:t>
            </a:r>
            <a:br>
              <a:rPr lang="en-US" sz="1100" dirty="0">
                <a:latin typeface="Calibri" panose="020F0502020204030204" pitchFamily="34" charset="0"/>
                <a:cs typeface="Calibri" panose="020F0502020204030204" pitchFamily="34" charset="0"/>
              </a:rPr>
            </a:br>
            <a:r>
              <a:rPr lang="en-US" sz="1100" dirty="0">
                <a:latin typeface="Calibri" panose="020F0502020204030204" pitchFamily="34" charset="0"/>
                <a:cs typeface="Calibri" panose="020F0502020204030204" pitchFamily="34" charset="0"/>
              </a:rPr>
              <a:t>on Biologics:</a:t>
            </a:r>
          </a:p>
          <a:p>
            <a:pPr marL="171450"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IBD and biologic exposure:</a:t>
            </a:r>
          </a:p>
          <a:p>
            <a:pPr marL="1085850" lvl="2" indent="-171450">
              <a:buFont typeface="Arial" panose="020B0604020202020204" pitchFamily="34" charset="0"/>
              <a:buChar char="•"/>
            </a:pPr>
            <a:r>
              <a:rPr lang="en-US" b="0" dirty="0"/>
              <a:t>52 mothers with IBD and 57 infants exposed to biologics (Infliximab, Adalimumab, Vedolizumab, Ustekinumab).</a:t>
            </a:r>
          </a:p>
          <a:p>
            <a:pPr marL="628650" lvl="1" indent="-171450">
              <a:buFont typeface="Arial" panose="020B0604020202020204" pitchFamily="34" charset="0"/>
              <a:buChar char="•"/>
            </a:pPr>
            <a:r>
              <a:rPr lang="en-US" b="0" dirty="0"/>
              <a:t>Clinical assessments:</a:t>
            </a:r>
          </a:p>
          <a:p>
            <a:pPr marL="1085850" lvl="2" indent="-171450">
              <a:buFont typeface="Arial" panose="020B0604020202020204" pitchFamily="34" charset="0"/>
              <a:buChar char="•"/>
            </a:pPr>
            <a:r>
              <a:rPr lang="en-US" b="0" dirty="0"/>
              <a:t>57 infants had normal clinical and immunological assessments at a special immunization clinic, despite infant-detectable monoclonal antibody concentrations.</a:t>
            </a:r>
          </a:p>
          <a:p>
            <a:pPr marL="628650" lvl="1" indent="-171450">
              <a:buFont typeface="Arial" panose="020B0604020202020204" pitchFamily="34" charset="0"/>
              <a:buChar char="•"/>
            </a:pPr>
            <a:r>
              <a:rPr lang="en-US" b="0" dirty="0"/>
              <a:t>Rotavirus vaccine:</a:t>
            </a:r>
          </a:p>
          <a:p>
            <a:pPr marL="1085850" lvl="2" indent="-171450">
              <a:buFont typeface="Arial" panose="020B0604020202020204" pitchFamily="34" charset="0"/>
              <a:buChar char="•"/>
            </a:pPr>
            <a:r>
              <a:rPr lang="en-US" b="0" dirty="0"/>
              <a:t>50 infants received the Rotavirus vaccine, with no adverse events observed at 7 days, 1 month, and 9 months after vaccination.</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82</a:t>
            </a:fld>
            <a:endParaRPr lang="en-US"/>
          </a:p>
        </p:txBody>
      </p:sp>
    </p:spTree>
    <p:extLst>
      <p:ext uri="{BB962C8B-B14F-4D97-AF65-F5344CB8AC3E}">
        <p14:creationId xmlns:p14="http://schemas.microsoft.com/office/powerpoint/2010/main" val="17681231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pPr>
              <a:buFont typeface="Arial" panose="020B0604020202020204" pitchFamily="34" charset="0"/>
              <a:buNone/>
            </a:pPr>
            <a:r>
              <a:rPr lang="en-US" b="0" dirty="0">
                <a:solidFill>
                  <a:schemeClr val="tx1"/>
                </a:solidFill>
              </a:rPr>
              <a:t>Lancet Study: 202 infants assessed, 191 enrolled (93% exposed into the 3rd trimester).</a:t>
            </a:r>
          </a:p>
          <a:p>
            <a:pPr>
              <a:buFont typeface="Arial" panose="020B0604020202020204" pitchFamily="34" charset="0"/>
              <a:buChar char="•"/>
            </a:pPr>
            <a:endParaRPr lang="en-US" b="0" dirty="0">
              <a:solidFill>
                <a:schemeClr val="tx1"/>
              </a:solidFill>
            </a:endParaRPr>
          </a:p>
          <a:p>
            <a:pPr>
              <a:buFont typeface="Arial" panose="020B0604020202020204" pitchFamily="34" charset="0"/>
              <a:buNone/>
            </a:pPr>
            <a:r>
              <a:rPr lang="en-US" b="0" dirty="0">
                <a:solidFill>
                  <a:schemeClr val="tx1"/>
                </a:solidFill>
              </a:rPr>
              <a:t>Biologic exposure:</a:t>
            </a:r>
          </a:p>
          <a:p>
            <a:pPr marL="742950" lvl="1" indent="-285750">
              <a:buFont typeface="Arial" panose="020B0604020202020204" pitchFamily="34" charset="0"/>
              <a:buChar char="•"/>
            </a:pPr>
            <a:r>
              <a:rPr lang="en-US" b="0" dirty="0">
                <a:solidFill>
                  <a:schemeClr val="tx1"/>
                </a:solidFill>
              </a:rPr>
              <a:t>Infliximab: 67 infants (35%)</a:t>
            </a:r>
          </a:p>
          <a:p>
            <a:pPr marL="742950" lvl="1" indent="-285750">
              <a:buFont typeface="Arial" panose="020B0604020202020204" pitchFamily="34" charset="0"/>
              <a:buChar char="•"/>
            </a:pPr>
            <a:r>
              <a:rPr lang="en-US" b="0" dirty="0">
                <a:solidFill>
                  <a:schemeClr val="tx1"/>
                </a:solidFill>
              </a:rPr>
              <a:t>Adalimumab: 49 infants (26%)</a:t>
            </a:r>
          </a:p>
          <a:p>
            <a:pPr marL="742950" lvl="1" indent="-285750">
              <a:buFont typeface="Arial" panose="020B0604020202020204" pitchFamily="34" charset="0"/>
              <a:buChar char="•"/>
            </a:pPr>
            <a:r>
              <a:rPr lang="en-US" b="0" dirty="0">
                <a:solidFill>
                  <a:schemeClr val="tx1"/>
                </a:solidFill>
              </a:rPr>
              <a:t>Ustekinumab: 18 infants (9%)</a:t>
            </a:r>
          </a:p>
          <a:p>
            <a:pPr marL="742950" lvl="1" indent="-285750">
              <a:buFont typeface="Arial" panose="020B0604020202020204" pitchFamily="34" charset="0"/>
              <a:buChar char="•"/>
            </a:pPr>
            <a:r>
              <a:rPr lang="en-US" b="0" dirty="0">
                <a:solidFill>
                  <a:schemeClr val="tx1"/>
                </a:solidFill>
              </a:rPr>
              <a:t>Vedolizumab: 17 infants (9%)</a:t>
            </a:r>
          </a:p>
          <a:p>
            <a:pPr marL="742950" lvl="1" indent="-285750">
              <a:buFont typeface="Arial" panose="020B0604020202020204" pitchFamily="34" charset="0"/>
              <a:buChar char="•"/>
            </a:pPr>
            <a:endParaRPr lang="en-US"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olidFill>
                  <a:schemeClr val="tx1"/>
                </a:solidFill>
              </a:rPr>
              <a:t>Clinical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rPr>
              <a:t>No clinically significant abnormalities in lymphocyte subsets, quantitative immunoglobulins, or mitogen responses detected.</a:t>
            </a:r>
          </a:p>
          <a:p>
            <a:pPr marL="742950" lvl="1" indent="-285750">
              <a:buFont typeface="Arial" panose="020B0604020202020204" pitchFamily="34" charset="0"/>
              <a:buChar char="•"/>
            </a:pPr>
            <a:endParaRPr lang="en-US" b="0" dirty="0">
              <a:solidFill>
                <a:schemeClr val="tx1"/>
              </a:solidFill>
            </a:endParaRPr>
          </a:p>
          <a:p>
            <a:pPr>
              <a:buFont typeface="Arial" panose="020B0604020202020204" pitchFamily="34" charset="0"/>
              <a:buNone/>
            </a:pPr>
            <a:r>
              <a:rPr lang="en-US" b="0" dirty="0">
                <a:solidFill>
                  <a:schemeClr val="tx1"/>
                </a:solidFill>
              </a:rPr>
              <a:t>Vaccination:</a:t>
            </a:r>
          </a:p>
          <a:p>
            <a:pPr marL="742950" lvl="1" indent="-285750">
              <a:buFont typeface="Arial" panose="020B0604020202020204" pitchFamily="34" charset="0"/>
              <a:buChar char="•"/>
            </a:pPr>
            <a:r>
              <a:rPr lang="en-US" b="0" dirty="0">
                <a:solidFill>
                  <a:schemeClr val="tx1"/>
                </a:solidFill>
              </a:rPr>
              <a:t>Rotavirus vaccine recommended for 98% (187/191), initiated by 168 infants (90%), with 150 (80%) completing the series.</a:t>
            </a:r>
          </a:p>
          <a:p>
            <a:pPr marL="742950" lvl="1" indent="-285750">
              <a:buFont typeface="Arial" panose="020B0604020202020204" pitchFamily="34" charset="0"/>
              <a:buChar char="•"/>
            </a:pPr>
            <a:r>
              <a:rPr lang="en-US" b="0" dirty="0">
                <a:solidFill>
                  <a:schemeClr val="tx1"/>
                </a:solidFill>
              </a:rPr>
              <a:t>No serious adverse events reported after vaccination.</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pPr/>
              <a:t>83</a:t>
            </a:fld>
            <a:endParaRPr lang="en-US" dirty="0"/>
          </a:p>
        </p:txBody>
      </p:sp>
    </p:spTree>
    <p:extLst>
      <p:ext uri="{BB962C8B-B14F-4D97-AF65-F5344CB8AC3E}">
        <p14:creationId xmlns:p14="http://schemas.microsoft.com/office/powerpoint/2010/main" val="4195957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691A-9561-3781-A1CD-371F5D287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E533-B7BF-520F-F162-5A72637DDC9E}"/>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9E1C5979-AEFE-11FB-8D16-8ACD004296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106B96-2378-232C-7613-0C8C7B239AEF}"/>
              </a:ext>
            </a:extLst>
          </p:cNvPr>
          <p:cNvSpPr>
            <a:spLocks noGrp="1"/>
          </p:cNvSpPr>
          <p:nvPr>
            <p:ph type="sldNum" sz="quarter" idx="5"/>
          </p:nvPr>
        </p:nvSpPr>
        <p:spPr/>
        <p:txBody>
          <a:bodyPr/>
          <a:lstStyle/>
          <a:p>
            <a:fld id="{C74D3433-378D-A249-B6C9-BD64307AB14E}" type="slidenum">
              <a:rPr lang="en-US" smtClean="0"/>
              <a:t>84</a:t>
            </a:fld>
            <a:endParaRPr lang="en-US"/>
          </a:p>
        </p:txBody>
      </p:sp>
    </p:spTree>
    <p:extLst>
      <p:ext uri="{BB962C8B-B14F-4D97-AF65-F5344CB8AC3E}">
        <p14:creationId xmlns:p14="http://schemas.microsoft.com/office/powerpoint/2010/main" val="726985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B820-F33E-4512-4EE0-FF141492D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08E7-0076-B60D-150E-8CD99402D133}"/>
              </a:ext>
            </a:extLst>
          </p:cNvPr>
          <p:cNvSpPr>
            <a:spLocks noGrp="1" noRot="1" noChangeAspect="1"/>
          </p:cNvSpPr>
          <p:nvPr>
            <p:ph type="sldImg"/>
          </p:nvPr>
        </p:nvSpPr>
        <p:spPr>
          <a:xfrm>
            <a:off x="647700" y="196850"/>
            <a:ext cx="4459288" cy="2508250"/>
          </a:xfrm>
        </p:spPr>
      </p:sp>
      <p:sp>
        <p:nvSpPr>
          <p:cNvPr id="3" name="Notes Placeholder 2">
            <a:extLst>
              <a:ext uri="{FF2B5EF4-FFF2-40B4-BE49-F238E27FC236}">
                <a16:creationId xmlns:a16="http://schemas.microsoft.com/office/drawing/2014/main" id="{D62FED82-AA7F-1B92-0D36-189677C1CD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6BA82E-5080-CE7F-237A-91D3F19E2D9F}"/>
              </a:ext>
            </a:extLst>
          </p:cNvPr>
          <p:cNvSpPr>
            <a:spLocks noGrp="1"/>
          </p:cNvSpPr>
          <p:nvPr>
            <p:ph type="sldNum" sz="quarter" idx="5"/>
          </p:nvPr>
        </p:nvSpPr>
        <p:spPr/>
        <p:txBody>
          <a:bodyPr/>
          <a:lstStyle/>
          <a:p>
            <a:fld id="{C74D3433-378D-A249-B6C9-BD64307AB14E}" type="slidenum">
              <a:rPr lang="en-US" smtClean="0"/>
              <a:t>85</a:t>
            </a:fld>
            <a:endParaRPr lang="en-US"/>
          </a:p>
        </p:txBody>
      </p:sp>
    </p:spTree>
    <p:extLst>
      <p:ext uri="{BB962C8B-B14F-4D97-AF65-F5344CB8AC3E}">
        <p14:creationId xmlns:p14="http://schemas.microsoft.com/office/powerpoint/2010/main" val="41271954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86</a:t>
            </a:fld>
            <a:endParaRPr lang="en-US"/>
          </a:p>
        </p:txBody>
      </p:sp>
    </p:spTree>
    <p:extLst>
      <p:ext uri="{BB962C8B-B14F-4D97-AF65-F5344CB8AC3E}">
        <p14:creationId xmlns:p14="http://schemas.microsoft.com/office/powerpoint/2010/main" val="335904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196850"/>
            <a:ext cx="4459288" cy="2509838"/>
          </a:xfrm>
        </p:spPr>
      </p:sp>
      <p:sp>
        <p:nvSpPr>
          <p:cNvPr id="3" name="Notes Placeholder 2"/>
          <p:cNvSpPr>
            <a:spLocks noGrp="1"/>
          </p:cNvSpPr>
          <p:nvPr>
            <p:ph type="body" idx="1"/>
          </p:nvPr>
        </p:nvSpPr>
        <p:spPr>
          <a:xfrm>
            <a:off x="554065" y="2843939"/>
            <a:ext cx="5486400" cy="4180668"/>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effectLst/>
                <a:latin typeface="Calibri" panose="020F0502020204030204" pitchFamily="34" charset="0"/>
                <a:cs typeface="Calibri" panose="020F0502020204030204" pitchFamily="34" charset="0"/>
              </a:rPr>
              <a:t>Multidisciplinary consults in lactation, the placenta, teratology, maternal fetal medicine and colorectal surgery participated.</a:t>
            </a:r>
          </a:p>
          <a:p>
            <a:endParaRPr lang="en-US" dirty="0"/>
          </a:p>
        </p:txBody>
      </p:sp>
      <p:sp>
        <p:nvSpPr>
          <p:cNvPr id="4" name="Slide Number Placeholder 3"/>
          <p:cNvSpPr>
            <a:spLocks noGrp="1"/>
          </p:cNvSpPr>
          <p:nvPr>
            <p:ph type="sldNum" sz="quarter" idx="5"/>
          </p:nvPr>
        </p:nvSpPr>
        <p:spPr/>
        <p:txBody>
          <a:bodyPr/>
          <a:lstStyle/>
          <a:p>
            <a:fld id="{C74D3433-378D-A249-B6C9-BD64307AB14E}" type="slidenum">
              <a:rPr lang="en-US" smtClean="0"/>
              <a:t>10</a:t>
            </a:fld>
            <a:endParaRPr lang="en-US"/>
          </a:p>
        </p:txBody>
      </p:sp>
    </p:spTree>
    <p:extLst>
      <p:ext uri="{BB962C8B-B14F-4D97-AF65-F5344CB8AC3E}">
        <p14:creationId xmlns:p14="http://schemas.microsoft.com/office/powerpoint/2010/main" val="1499570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erson holding a baby&#10;&#10;Description automatically generated">
            <a:extLst>
              <a:ext uri="{FF2B5EF4-FFF2-40B4-BE49-F238E27FC236}">
                <a16:creationId xmlns:a16="http://schemas.microsoft.com/office/drawing/2014/main" id="{325E0E78-A33F-CACC-45ED-C83799FDF776}"/>
              </a:ext>
            </a:extLst>
          </p:cNvPr>
          <p:cNvPicPr>
            <a:picLocks noChangeAspect="1"/>
          </p:cNvPicPr>
          <p:nvPr userDrawn="1"/>
        </p:nvPicPr>
        <p:blipFill>
          <a:blip r:embed="rId2"/>
          <a:srcRect t="5169" b="10456"/>
          <a:stretch/>
        </p:blipFill>
        <p:spPr>
          <a:xfrm>
            <a:off x="0" y="0"/>
            <a:ext cx="12192000" cy="6858000"/>
          </a:xfrm>
          <a:prstGeom prst="rect">
            <a:avLst/>
          </a:prstGeom>
        </p:spPr>
      </p:pic>
      <p:sp>
        <p:nvSpPr>
          <p:cNvPr id="2" name="Title 1">
            <a:extLst>
              <a:ext uri="{FF2B5EF4-FFF2-40B4-BE49-F238E27FC236}">
                <a16:creationId xmlns:a16="http://schemas.microsoft.com/office/drawing/2014/main" id="{086902B9-20CA-2EDD-C613-3440E443C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6BB2CB-D4EA-4359-4B7B-5DAD0ED32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D818F785-D632-AA82-6BC0-4FFC6A74AB16}"/>
              </a:ext>
            </a:extLst>
          </p:cNvPr>
          <p:cNvSpPr>
            <a:spLocks noGrp="1"/>
          </p:cNvSpPr>
          <p:nvPr>
            <p:ph type="ftr" sz="quarter" idx="11"/>
          </p:nvPr>
        </p:nvSpPr>
        <p:spPr>
          <a:xfrm>
            <a:off x="361336" y="6356350"/>
            <a:ext cx="5734664" cy="365125"/>
          </a:xfrm>
        </p:spPr>
        <p:txBody>
          <a:bodyPr/>
          <a:lstStyle>
            <a:lvl1pPr algn="l">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2D8C1F52-0843-A234-D559-BDD99D88146D}"/>
              </a:ext>
            </a:extLst>
          </p:cNvPr>
          <p:cNvSpPr>
            <a:spLocks noGrp="1"/>
          </p:cNvSpPr>
          <p:nvPr>
            <p:ph type="sldNum" sz="quarter" idx="12"/>
          </p:nvPr>
        </p:nvSpPr>
        <p:spPr>
          <a:xfrm>
            <a:off x="9072717" y="6356350"/>
            <a:ext cx="2743200" cy="365125"/>
          </a:xfrm>
        </p:spPr>
        <p:txBody>
          <a:bodyPr/>
          <a:lstStyle>
            <a:lvl1pPr>
              <a:defRPr>
                <a:solidFill>
                  <a:schemeClr val="tx1"/>
                </a:solidFill>
              </a:defRPr>
            </a:lvl1pPr>
          </a:lstStyle>
          <a:p>
            <a:fld id="{F7A97E85-343F-DE4C-AB4F-C00C4B6D29EF}" type="slidenum">
              <a:rPr lang="en-US" smtClean="0"/>
              <a:pPr/>
              <a:t>‹#›</a:t>
            </a:fld>
            <a:endParaRPr lang="en-US" dirty="0"/>
          </a:p>
        </p:txBody>
      </p:sp>
      <p:pic>
        <p:nvPicPr>
          <p:cNvPr id="9" name="Graphic 8">
            <a:extLst>
              <a:ext uri="{FF2B5EF4-FFF2-40B4-BE49-F238E27FC236}">
                <a16:creationId xmlns:a16="http://schemas.microsoft.com/office/drawing/2014/main" id="{594DBE66-E219-8464-207B-33E92DAD8D05}"/>
              </a:ext>
            </a:extLst>
          </p:cNvPr>
          <p:cNvPicPr>
            <a:picLocks noChangeAspect="1"/>
          </p:cNvPicPr>
          <p:nvPr userDrawn="1"/>
        </p:nvPicPr>
        <p:blipFill>
          <a:blip r:embed="rId3"/>
          <a:srcRect/>
          <a:stretch/>
        </p:blipFill>
        <p:spPr>
          <a:xfrm>
            <a:off x="7934632" y="457200"/>
            <a:ext cx="3800168" cy="984659"/>
          </a:xfrm>
          <a:prstGeom prst="rect">
            <a:avLst/>
          </a:prstGeom>
        </p:spPr>
      </p:pic>
    </p:spTree>
    <p:extLst>
      <p:ext uri="{BB962C8B-B14F-4D97-AF65-F5344CB8AC3E}">
        <p14:creationId xmlns:p14="http://schemas.microsoft.com/office/powerpoint/2010/main" val="2079278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92" userDrawn="1">
          <p15:clr>
            <a:srgbClr val="FBAE40"/>
          </p15:clr>
        </p15:guide>
        <p15:guide id="4" orient="horz" pos="288" userDrawn="1">
          <p15:clr>
            <a:srgbClr val="FBAE40"/>
          </p15:clr>
        </p15:guide>
        <p15:guide id="5" pos="288" userDrawn="1">
          <p15:clr>
            <a:srgbClr val="FBAE40"/>
          </p15:clr>
        </p15:guide>
        <p15:guide id="6"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4A5B-E4D1-5284-729D-91FCAED525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9F027-8C0B-DDD8-51F0-F64A9F83E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498E4-1257-34C7-5D08-F47DAB9FF21D}"/>
              </a:ext>
            </a:extLst>
          </p:cNvPr>
          <p:cNvSpPr>
            <a:spLocks noGrp="1"/>
          </p:cNvSpPr>
          <p:nvPr>
            <p:ph type="dt" sz="half" idx="10"/>
          </p:nvPr>
        </p:nvSpPr>
        <p:spPr>
          <a:xfrm>
            <a:off x="838200" y="6356350"/>
            <a:ext cx="2743200" cy="365125"/>
          </a:xfrm>
          <a:prstGeom prst="rect">
            <a:avLst/>
          </a:prstGeom>
        </p:spPr>
        <p:txBody>
          <a:bodyPr/>
          <a:lstStyle/>
          <a:p>
            <a:fld id="{B6CE8DD7-CD9C-BF4E-A9A8-95DC6D1C4636}" type="datetime1">
              <a:rPr lang="en-US" smtClean="0"/>
              <a:t>8/13/2025</a:t>
            </a:fld>
            <a:endParaRPr lang="en-US"/>
          </a:p>
        </p:txBody>
      </p:sp>
      <p:sp>
        <p:nvSpPr>
          <p:cNvPr id="5" name="Footer Placeholder 4">
            <a:extLst>
              <a:ext uri="{FF2B5EF4-FFF2-40B4-BE49-F238E27FC236}">
                <a16:creationId xmlns:a16="http://schemas.microsoft.com/office/drawing/2014/main" id="{A347D0AB-F680-00D7-841D-8D2691E15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84365-C32C-1CE7-572C-7142B4F3047E}"/>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194670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7082CC-02EA-5029-EBFB-59EB709149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FEFE4-73D8-5AC1-735D-D34E60F32B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E3DCA-7645-89B7-079F-CC4608563E96}"/>
              </a:ext>
            </a:extLst>
          </p:cNvPr>
          <p:cNvSpPr>
            <a:spLocks noGrp="1"/>
          </p:cNvSpPr>
          <p:nvPr>
            <p:ph type="dt" sz="half" idx="10"/>
          </p:nvPr>
        </p:nvSpPr>
        <p:spPr>
          <a:xfrm>
            <a:off x="838200" y="6356350"/>
            <a:ext cx="2743200" cy="365125"/>
          </a:xfrm>
          <a:prstGeom prst="rect">
            <a:avLst/>
          </a:prstGeom>
        </p:spPr>
        <p:txBody>
          <a:bodyPr/>
          <a:lstStyle/>
          <a:p>
            <a:fld id="{703CE56F-DFF3-DA4D-98F7-301CE45B19B7}" type="datetime1">
              <a:rPr lang="en-US" smtClean="0"/>
              <a:t>8/13/2025</a:t>
            </a:fld>
            <a:endParaRPr lang="en-US"/>
          </a:p>
        </p:txBody>
      </p:sp>
      <p:sp>
        <p:nvSpPr>
          <p:cNvPr id="5" name="Footer Placeholder 4">
            <a:extLst>
              <a:ext uri="{FF2B5EF4-FFF2-40B4-BE49-F238E27FC236}">
                <a16:creationId xmlns:a16="http://schemas.microsoft.com/office/drawing/2014/main" id="{5DA471C7-9495-5A3F-75E7-D448FBA04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8C4F1-D767-FCC2-9C74-02B05390C8D1}"/>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50792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EE73A-7779-6BEE-3DE6-A0D64E2B419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4402FE-D9C7-2F1C-9833-BC64441ECB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3C1995-EB4A-8D44-DFBB-41B81D427EF2}"/>
              </a:ext>
            </a:extLst>
          </p:cNvPr>
          <p:cNvSpPr>
            <a:spLocks noGrp="1"/>
          </p:cNvSpPr>
          <p:nvPr>
            <p:ph type="dt" sz="half" idx="10"/>
          </p:nvPr>
        </p:nvSpPr>
        <p:spPr>
          <a:xfrm>
            <a:off x="838200" y="6356350"/>
            <a:ext cx="2743200" cy="365125"/>
          </a:xfrm>
          <a:prstGeom prst="rect">
            <a:avLst/>
          </a:prstGeom>
        </p:spPr>
        <p:txBody>
          <a:bodyPr/>
          <a:lstStyle/>
          <a:p>
            <a:fld id="{9F5EC54A-41AE-9041-A278-33F9BF25181A}" type="datetime1">
              <a:rPr lang="en-US" smtClean="0"/>
              <a:t>8/13/2025</a:t>
            </a:fld>
            <a:endParaRPr lang="en-US"/>
          </a:p>
        </p:txBody>
      </p:sp>
      <p:sp>
        <p:nvSpPr>
          <p:cNvPr id="5" name="Footer Placeholder 4">
            <a:extLst>
              <a:ext uri="{FF2B5EF4-FFF2-40B4-BE49-F238E27FC236}">
                <a16:creationId xmlns:a16="http://schemas.microsoft.com/office/drawing/2014/main" id="{D0AF24EE-2E8F-7A9F-BA35-55686A166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0FD8E-CEF2-8CD5-23C6-877A297B0391}"/>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276299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9A8D6-06C6-BC1F-2866-3C4CF766E4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53D4AE-C38D-FCE5-D6DB-C5069C5D7C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31D721-C77F-B8D6-6170-5B2D518D4B89}"/>
              </a:ext>
            </a:extLst>
          </p:cNvPr>
          <p:cNvSpPr>
            <a:spLocks noGrp="1"/>
          </p:cNvSpPr>
          <p:nvPr>
            <p:ph type="dt" sz="half" idx="10"/>
          </p:nvPr>
        </p:nvSpPr>
        <p:spPr>
          <a:xfrm>
            <a:off x="838200" y="6356350"/>
            <a:ext cx="2743200" cy="365125"/>
          </a:xfrm>
          <a:prstGeom prst="rect">
            <a:avLst/>
          </a:prstGeom>
        </p:spPr>
        <p:txBody>
          <a:bodyPr/>
          <a:lstStyle/>
          <a:p>
            <a:fld id="{12339E53-2E34-5F45-8882-E6C6CEC7EFA2}" type="datetime1">
              <a:rPr lang="en-US" smtClean="0"/>
              <a:t>8/13/2025</a:t>
            </a:fld>
            <a:endParaRPr lang="en-US"/>
          </a:p>
        </p:txBody>
      </p:sp>
      <p:sp>
        <p:nvSpPr>
          <p:cNvPr id="5" name="Footer Placeholder 4">
            <a:extLst>
              <a:ext uri="{FF2B5EF4-FFF2-40B4-BE49-F238E27FC236}">
                <a16:creationId xmlns:a16="http://schemas.microsoft.com/office/drawing/2014/main" id="{A91D2D51-5C68-185A-E3A0-A21498D97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FD5A7-78EA-F213-8D4E-B803385C0BE6}"/>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192676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22BC-33E6-5808-2088-9613C230E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51094-E03D-DCC3-7FDD-8132F8E0AE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2352E6-6E76-E09A-342B-4086CFE00A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3CEBA-3818-9C82-10C1-9E5B7C2CE157}"/>
              </a:ext>
            </a:extLst>
          </p:cNvPr>
          <p:cNvSpPr>
            <a:spLocks noGrp="1"/>
          </p:cNvSpPr>
          <p:nvPr>
            <p:ph type="dt" sz="half" idx="10"/>
          </p:nvPr>
        </p:nvSpPr>
        <p:spPr>
          <a:xfrm>
            <a:off x="838200" y="6356350"/>
            <a:ext cx="2743200" cy="365125"/>
          </a:xfrm>
          <a:prstGeom prst="rect">
            <a:avLst/>
          </a:prstGeom>
        </p:spPr>
        <p:txBody>
          <a:bodyPr/>
          <a:lstStyle/>
          <a:p>
            <a:fld id="{C41D3051-7610-EF40-9CAC-EDBFB8FECFC0}" type="datetime1">
              <a:rPr lang="en-US" smtClean="0"/>
              <a:t>8/13/2025</a:t>
            </a:fld>
            <a:endParaRPr lang="en-US"/>
          </a:p>
        </p:txBody>
      </p:sp>
      <p:sp>
        <p:nvSpPr>
          <p:cNvPr id="6" name="Footer Placeholder 5">
            <a:extLst>
              <a:ext uri="{FF2B5EF4-FFF2-40B4-BE49-F238E27FC236}">
                <a16:creationId xmlns:a16="http://schemas.microsoft.com/office/drawing/2014/main" id="{65B3E056-EBF2-D417-B24B-6F189225F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463E2-34FD-6B9C-ADDF-9F055ADA03A9}"/>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015034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DEFB-E0DA-7266-C00C-4BDAAE8E59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C16F3-1205-3ABE-6F24-64F3B952A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A13EDB-7250-B2D1-BEF6-54D8D4DA1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DBAE2-4430-B508-EA1A-FF1126535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4219CF-23FB-C80B-4BA9-5CC13FD2F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B5166C-DE9B-8A1C-4085-20944FBC9A72}"/>
              </a:ext>
            </a:extLst>
          </p:cNvPr>
          <p:cNvSpPr>
            <a:spLocks noGrp="1"/>
          </p:cNvSpPr>
          <p:nvPr>
            <p:ph type="dt" sz="half" idx="10"/>
          </p:nvPr>
        </p:nvSpPr>
        <p:spPr>
          <a:xfrm>
            <a:off x="838200" y="6356350"/>
            <a:ext cx="2743200" cy="365125"/>
          </a:xfrm>
          <a:prstGeom prst="rect">
            <a:avLst/>
          </a:prstGeom>
        </p:spPr>
        <p:txBody>
          <a:bodyPr/>
          <a:lstStyle/>
          <a:p>
            <a:fld id="{2CA7974E-4606-3B4E-A816-CA4DF2146230}" type="datetime1">
              <a:rPr lang="en-US" smtClean="0"/>
              <a:t>8/13/2025</a:t>
            </a:fld>
            <a:endParaRPr lang="en-US"/>
          </a:p>
        </p:txBody>
      </p:sp>
      <p:sp>
        <p:nvSpPr>
          <p:cNvPr id="8" name="Footer Placeholder 7">
            <a:extLst>
              <a:ext uri="{FF2B5EF4-FFF2-40B4-BE49-F238E27FC236}">
                <a16:creationId xmlns:a16="http://schemas.microsoft.com/office/drawing/2014/main" id="{E06B2710-7C6E-80B5-7187-C6284DA90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60CA12-38AD-1E06-F2C3-5E0C5189C88A}"/>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78249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EBC32-2488-0027-FE20-005FF4635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2560A6-1B6F-8FFD-A22E-54F0D2634D4C}"/>
              </a:ext>
            </a:extLst>
          </p:cNvPr>
          <p:cNvSpPr>
            <a:spLocks noGrp="1"/>
          </p:cNvSpPr>
          <p:nvPr>
            <p:ph type="dt" sz="half" idx="10"/>
          </p:nvPr>
        </p:nvSpPr>
        <p:spPr>
          <a:xfrm>
            <a:off x="838200" y="6356350"/>
            <a:ext cx="2743200" cy="365125"/>
          </a:xfrm>
          <a:prstGeom prst="rect">
            <a:avLst/>
          </a:prstGeom>
        </p:spPr>
        <p:txBody>
          <a:bodyPr/>
          <a:lstStyle/>
          <a:p>
            <a:fld id="{A7EDDB48-8E59-754F-BB0C-2342E9FFDF08}" type="datetime1">
              <a:rPr lang="en-US" smtClean="0"/>
              <a:t>8/13/2025</a:t>
            </a:fld>
            <a:endParaRPr lang="en-US"/>
          </a:p>
        </p:txBody>
      </p:sp>
      <p:sp>
        <p:nvSpPr>
          <p:cNvPr id="4" name="Footer Placeholder 3">
            <a:extLst>
              <a:ext uri="{FF2B5EF4-FFF2-40B4-BE49-F238E27FC236}">
                <a16:creationId xmlns:a16="http://schemas.microsoft.com/office/drawing/2014/main" id="{F009F934-0D00-166B-CFD8-754273CF74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3B7C49-4A53-47A0-C90D-C6E5BE62BA8D}"/>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404949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63E96-4262-B10F-F871-9335EAE28AE9}"/>
              </a:ext>
            </a:extLst>
          </p:cNvPr>
          <p:cNvSpPr>
            <a:spLocks noGrp="1"/>
          </p:cNvSpPr>
          <p:nvPr>
            <p:ph type="dt" sz="half" idx="10"/>
          </p:nvPr>
        </p:nvSpPr>
        <p:spPr>
          <a:xfrm>
            <a:off x="838200" y="6356350"/>
            <a:ext cx="2743200" cy="365125"/>
          </a:xfrm>
          <a:prstGeom prst="rect">
            <a:avLst/>
          </a:prstGeom>
        </p:spPr>
        <p:txBody>
          <a:bodyPr/>
          <a:lstStyle/>
          <a:p>
            <a:fld id="{5A9BF2B8-03CE-AE4A-B858-34DCC4FB359A}" type="datetime1">
              <a:rPr lang="en-US" smtClean="0"/>
              <a:t>8/13/2025</a:t>
            </a:fld>
            <a:endParaRPr lang="en-US"/>
          </a:p>
        </p:txBody>
      </p:sp>
      <p:sp>
        <p:nvSpPr>
          <p:cNvPr id="3" name="Footer Placeholder 2">
            <a:extLst>
              <a:ext uri="{FF2B5EF4-FFF2-40B4-BE49-F238E27FC236}">
                <a16:creationId xmlns:a16="http://schemas.microsoft.com/office/drawing/2014/main" id="{FB191BE0-9643-CCB9-EA56-6B0E1F5F6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D405DC-5639-B774-A648-A6D049359ACF}"/>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3082304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EC75-1691-F8A4-F577-DF3A0ED213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790BBD-F08F-13EE-C7F7-87E177606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E0D0A-EF27-F5F4-E142-3AB1703F1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2EE9F-DA0E-C4FD-104E-F4F395F767A1}"/>
              </a:ext>
            </a:extLst>
          </p:cNvPr>
          <p:cNvSpPr>
            <a:spLocks noGrp="1"/>
          </p:cNvSpPr>
          <p:nvPr>
            <p:ph type="dt" sz="half" idx="10"/>
          </p:nvPr>
        </p:nvSpPr>
        <p:spPr>
          <a:xfrm>
            <a:off x="838200" y="6356350"/>
            <a:ext cx="2743200" cy="365125"/>
          </a:xfrm>
          <a:prstGeom prst="rect">
            <a:avLst/>
          </a:prstGeom>
        </p:spPr>
        <p:txBody>
          <a:bodyPr/>
          <a:lstStyle/>
          <a:p>
            <a:fld id="{741F59C5-8A15-604E-B772-03E7562582DB}" type="datetime1">
              <a:rPr lang="en-US" smtClean="0"/>
              <a:t>8/13/2025</a:t>
            </a:fld>
            <a:endParaRPr lang="en-US"/>
          </a:p>
        </p:txBody>
      </p:sp>
      <p:sp>
        <p:nvSpPr>
          <p:cNvPr id="6" name="Footer Placeholder 5">
            <a:extLst>
              <a:ext uri="{FF2B5EF4-FFF2-40B4-BE49-F238E27FC236}">
                <a16:creationId xmlns:a16="http://schemas.microsoft.com/office/drawing/2014/main" id="{8290929D-1F98-1DCD-6086-5F9593123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D4503C-A56B-06D6-F459-BC1DE3ADD573}"/>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223270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FC60-6390-DD92-B454-0E8EABF2D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B2BF3E-76F3-F28A-0B09-9B2B53A918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C4EA9-E434-8DD9-10D1-B78AF504E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0CF974-3DF1-92A2-BA82-4704563F4C09}"/>
              </a:ext>
            </a:extLst>
          </p:cNvPr>
          <p:cNvSpPr>
            <a:spLocks noGrp="1"/>
          </p:cNvSpPr>
          <p:nvPr>
            <p:ph type="dt" sz="half" idx="10"/>
          </p:nvPr>
        </p:nvSpPr>
        <p:spPr>
          <a:xfrm>
            <a:off x="838200" y="6356350"/>
            <a:ext cx="2743200" cy="365125"/>
          </a:xfrm>
          <a:prstGeom prst="rect">
            <a:avLst/>
          </a:prstGeom>
        </p:spPr>
        <p:txBody>
          <a:bodyPr/>
          <a:lstStyle/>
          <a:p>
            <a:fld id="{8E992CFD-088E-9947-A232-1278C57AFB47}" type="datetime1">
              <a:rPr lang="en-US" smtClean="0"/>
              <a:t>8/13/2025</a:t>
            </a:fld>
            <a:endParaRPr lang="en-US"/>
          </a:p>
        </p:txBody>
      </p:sp>
      <p:sp>
        <p:nvSpPr>
          <p:cNvPr id="6" name="Footer Placeholder 5">
            <a:extLst>
              <a:ext uri="{FF2B5EF4-FFF2-40B4-BE49-F238E27FC236}">
                <a16:creationId xmlns:a16="http://schemas.microsoft.com/office/drawing/2014/main" id="{56513830-A63B-BA3C-421C-AA7628248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957507-357F-8B21-9E45-0EFDF338CBD4}"/>
              </a:ext>
            </a:extLst>
          </p:cNvPr>
          <p:cNvSpPr>
            <a:spLocks noGrp="1"/>
          </p:cNvSpPr>
          <p:nvPr>
            <p:ph type="sldNum" sz="quarter" idx="12"/>
          </p:nvPr>
        </p:nvSpPr>
        <p:spPr/>
        <p:txBody>
          <a:bodyPr/>
          <a:lstStyle/>
          <a:p>
            <a:fld id="{F7A97E85-343F-DE4C-AB4F-C00C4B6D29EF}" type="slidenum">
              <a:rPr lang="en-US" smtClean="0"/>
              <a:t>‹#›</a:t>
            </a:fld>
            <a:endParaRPr lang="en-US"/>
          </a:p>
        </p:txBody>
      </p:sp>
    </p:spTree>
    <p:extLst>
      <p:ext uri="{BB962C8B-B14F-4D97-AF65-F5344CB8AC3E}">
        <p14:creationId xmlns:p14="http://schemas.microsoft.com/office/powerpoint/2010/main" val="219837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DC132-7709-C6A8-63F4-B4569B7A74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AB4F13-FB8E-245B-0C70-EFE6838C7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8F3CBC8-8C6C-0DB9-1C87-78162B9BC93F}"/>
              </a:ext>
            </a:extLst>
          </p:cNvPr>
          <p:cNvSpPr>
            <a:spLocks noGrp="1"/>
          </p:cNvSpPr>
          <p:nvPr>
            <p:ph type="ftr" sz="quarter" idx="3"/>
          </p:nvPr>
        </p:nvSpPr>
        <p:spPr>
          <a:xfrm>
            <a:off x="356286" y="6356350"/>
            <a:ext cx="41148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EB7F34D-87CA-8255-6252-07359AC22BE1}"/>
              </a:ext>
            </a:extLst>
          </p:cNvPr>
          <p:cNvSpPr>
            <a:spLocks noGrp="1"/>
          </p:cNvSpPr>
          <p:nvPr>
            <p:ph type="sldNum" sz="quarter" idx="4"/>
          </p:nvPr>
        </p:nvSpPr>
        <p:spPr>
          <a:xfrm>
            <a:off x="9117227"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F7A97E85-343F-DE4C-AB4F-C00C4B6D29EF}" type="slidenum">
              <a:rPr lang="en-US" smtClean="0"/>
              <a:pPr/>
              <a:t>‹#›</a:t>
            </a:fld>
            <a:endParaRPr lang="en-US"/>
          </a:p>
        </p:txBody>
      </p:sp>
      <p:pic>
        <p:nvPicPr>
          <p:cNvPr id="8" name="Graphic 8">
            <a:extLst>
              <a:ext uri="{FF2B5EF4-FFF2-40B4-BE49-F238E27FC236}">
                <a16:creationId xmlns:a16="http://schemas.microsoft.com/office/drawing/2014/main" id="{3900C718-611D-2FF7-E8A7-BB172C2AD692}"/>
              </a:ext>
            </a:extLst>
          </p:cNvPr>
          <p:cNvPicPr>
            <a:picLocks noChangeAspect="1"/>
          </p:cNvPicPr>
          <p:nvPr userDrawn="1"/>
        </p:nvPicPr>
        <p:blipFill>
          <a:blip r:embed="rId13"/>
          <a:srcRect/>
          <a:stretch/>
        </p:blipFill>
        <p:spPr>
          <a:xfrm>
            <a:off x="10032313" y="6322930"/>
            <a:ext cx="1035738" cy="268370"/>
          </a:xfrm>
          <a:prstGeom prst="rect">
            <a:avLst/>
          </a:prstGeom>
        </p:spPr>
      </p:pic>
      <p:cxnSp>
        <p:nvCxnSpPr>
          <p:cNvPr id="10" name="Straight Connector 9">
            <a:extLst>
              <a:ext uri="{FF2B5EF4-FFF2-40B4-BE49-F238E27FC236}">
                <a16:creationId xmlns:a16="http://schemas.microsoft.com/office/drawing/2014/main" id="{CA89D18C-D657-C959-D635-693D0A82C44D}"/>
              </a:ext>
            </a:extLst>
          </p:cNvPr>
          <p:cNvCxnSpPr/>
          <p:nvPr userDrawn="1"/>
        </p:nvCxnSpPr>
        <p:spPr>
          <a:xfrm>
            <a:off x="11353800" y="6350000"/>
            <a:ext cx="0" cy="241300"/>
          </a:xfrm>
          <a:prstGeom prst="line">
            <a:avLst/>
          </a:prstGeom>
          <a:ln w="63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77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88" userDrawn="1">
          <p15:clr>
            <a:srgbClr val="F26B43"/>
          </p15:clr>
        </p15:guide>
        <p15:guide id="3" pos="288" userDrawn="1">
          <p15:clr>
            <a:srgbClr val="F26B43"/>
          </p15:clr>
        </p15:guide>
        <p15:guide id="4" pos="7392" userDrawn="1">
          <p15:clr>
            <a:srgbClr val="F26B43"/>
          </p15:clr>
        </p15:guide>
        <p15:guide id="5"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notesSlide" Target="../notesSlides/notesSlide32.xml"/><Relationship Id="rId16" Type="http://schemas.openxmlformats.org/officeDocument/2006/relationships/image" Target="../media/image51.svg"/><Relationship Id="rId20" Type="http://schemas.openxmlformats.org/officeDocument/2006/relationships/image" Target="../media/image55.svg"/><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19" Type="http://schemas.openxmlformats.org/officeDocument/2006/relationships/image" Target="../media/image54.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 Id="rId22" Type="http://schemas.openxmlformats.org/officeDocument/2006/relationships/image" Target="../media/image57.svg"/></Relationships>
</file>

<file path=ppt/slides/_rels/slide3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sv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www.accessdata.fda.gov/" TargetMode="External"/><Relationship Id="rId4" Type="http://schemas.openxmlformats.org/officeDocument/2006/relationships/hyperlink" Target="http://www.ema.europa.eu/"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sv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B47D3-04C5-4DD8-A9CF-0F51BBDB3E60}"/>
              </a:ext>
            </a:extLst>
          </p:cNvPr>
          <p:cNvSpPr/>
          <p:nvPr/>
        </p:nvSpPr>
        <p:spPr>
          <a:xfrm>
            <a:off x="3850342" y="5862918"/>
            <a:ext cx="995082" cy="995082"/>
          </a:xfrm>
          <a:prstGeom prst="rect">
            <a:avLst/>
          </a:prstGeom>
          <a:solidFill>
            <a:schemeClr val="accent2">
              <a:alpha val="7491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81B813-9DE4-0734-0348-C35E4BC6FE53}"/>
              </a:ext>
            </a:extLst>
          </p:cNvPr>
          <p:cNvSpPr/>
          <p:nvPr/>
        </p:nvSpPr>
        <p:spPr>
          <a:xfrm>
            <a:off x="457200" y="2485697"/>
            <a:ext cx="4915469" cy="3915103"/>
          </a:xfrm>
          <a:prstGeom prst="rect">
            <a:avLst/>
          </a:prstGeom>
          <a:solidFill>
            <a:schemeClr val="accent1">
              <a:alpha val="903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1776946-DCD6-714B-970D-E822C571F90B}"/>
              </a:ext>
            </a:extLst>
          </p:cNvPr>
          <p:cNvSpPr>
            <a:spLocks noGrp="1"/>
          </p:cNvSpPr>
          <p:nvPr>
            <p:ph type="ctrTitle"/>
          </p:nvPr>
        </p:nvSpPr>
        <p:spPr>
          <a:xfrm>
            <a:off x="592428" y="2500404"/>
            <a:ext cx="3799268" cy="1955686"/>
          </a:xfrm>
        </p:spPr>
        <p:txBody>
          <a:bodyPr anchor="ctr">
            <a:normAutofit/>
          </a:bodyPr>
          <a:lstStyle/>
          <a:p>
            <a:pPr algn="l"/>
            <a:r>
              <a:rPr lang="en-US" sz="3000" dirty="0">
                <a:solidFill>
                  <a:schemeClr val="bg1"/>
                </a:solidFill>
                <a:latin typeface="Calibri" panose="020F0502020204030204" pitchFamily="34" charset="0"/>
                <a:cs typeface="Calibri" panose="020F0502020204030204" pitchFamily="34" charset="0"/>
              </a:rPr>
              <a:t>Global Consensus </a:t>
            </a:r>
            <a:br>
              <a:rPr lang="en-US" sz="3000" dirty="0">
                <a:solidFill>
                  <a:schemeClr val="bg1"/>
                </a:solidFill>
                <a:latin typeface="Calibri" panose="020F0502020204030204" pitchFamily="34" charset="0"/>
                <a:cs typeface="Calibri" panose="020F0502020204030204" pitchFamily="34" charset="0"/>
              </a:rPr>
            </a:br>
            <a:r>
              <a:rPr lang="en-US" sz="3000" dirty="0">
                <a:solidFill>
                  <a:schemeClr val="bg1"/>
                </a:solidFill>
                <a:latin typeface="Calibri" panose="020F0502020204030204" pitchFamily="34" charset="0"/>
                <a:cs typeface="Calibri" panose="020F0502020204030204" pitchFamily="34" charset="0"/>
              </a:rPr>
              <a:t>for the Management </a:t>
            </a:r>
            <a:br>
              <a:rPr lang="en-US" sz="3000" dirty="0">
                <a:solidFill>
                  <a:schemeClr val="bg1"/>
                </a:solidFill>
                <a:latin typeface="Calibri" panose="020F0502020204030204" pitchFamily="34" charset="0"/>
                <a:cs typeface="Calibri" panose="020F0502020204030204" pitchFamily="34" charset="0"/>
              </a:rPr>
            </a:br>
            <a:r>
              <a:rPr lang="en-US" sz="3000" dirty="0">
                <a:solidFill>
                  <a:schemeClr val="bg1"/>
                </a:solidFill>
                <a:latin typeface="Calibri" panose="020F0502020204030204" pitchFamily="34" charset="0"/>
                <a:cs typeface="Calibri" panose="020F0502020204030204" pitchFamily="34" charset="0"/>
              </a:rPr>
              <a:t>of IBD in Pregnancy</a:t>
            </a:r>
          </a:p>
        </p:txBody>
      </p:sp>
      <p:sp>
        <p:nvSpPr>
          <p:cNvPr id="6" name="Text Placeholder 5">
            <a:extLst>
              <a:ext uri="{FF2B5EF4-FFF2-40B4-BE49-F238E27FC236}">
                <a16:creationId xmlns:a16="http://schemas.microsoft.com/office/drawing/2014/main" id="{B2025417-FFF6-B948-A556-346E1D2A7058}"/>
              </a:ext>
            </a:extLst>
          </p:cNvPr>
          <p:cNvSpPr>
            <a:spLocks noGrp="1"/>
          </p:cNvSpPr>
          <p:nvPr>
            <p:ph type="subTitle" idx="1"/>
          </p:nvPr>
        </p:nvSpPr>
        <p:spPr>
          <a:xfrm>
            <a:off x="457200" y="4115416"/>
            <a:ext cx="4915469" cy="2300091"/>
          </a:xfrm>
        </p:spPr>
        <p:txBody>
          <a:bodyPr anchor="ctr">
            <a:noAutofit/>
          </a:bodyPr>
          <a:lstStyle/>
          <a:p>
            <a:pPr algn="l">
              <a:spcBef>
                <a:spcPts val="0"/>
              </a:spcBef>
              <a:spcAft>
                <a:spcPts val="900"/>
              </a:spcAft>
            </a:pPr>
            <a:r>
              <a:rPr lang="en-US" sz="1100" b="1" dirty="0">
                <a:solidFill>
                  <a:schemeClr val="bg1"/>
                </a:solidFill>
                <a:latin typeface="Calibri" panose="020F0502020204030204" pitchFamily="34" charset="0"/>
                <a:cs typeface="Calibri" panose="020F0502020204030204" pitchFamily="34" charset="0"/>
              </a:rPr>
              <a:t>Uma Mahadevan MD</a:t>
            </a:r>
            <a:r>
              <a:rPr lang="en-US" sz="1100" dirty="0">
                <a:solidFill>
                  <a:schemeClr val="bg1"/>
                </a:solidFill>
                <a:latin typeface="Calibri" panose="020F0502020204030204" pitchFamily="34" charset="0"/>
                <a:cs typeface="Calibri" panose="020F0502020204030204" pitchFamily="34" charset="0"/>
              </a:rPr>
              <a:t>		</a:t>
            </a:r>
            <a:r>
              <a:rPr lang="en-US" sz="1100" b="1" dirty="0">
                <a:solidFill>
                  <a:schemeClr val="bg1"/>
                </a:solidFill>
                <a:latin typeface="Calibri" panose="020F0502020204030204" pitchFamily="34" charset="0"/>
                <a:cs typeface="Calibri" panose="020F0502020204030204" pitchFamily="34" charset="0"/>
              </a:rPr>
              <a:t>Millie Long MD MPH</a:t>
            </a:r>
          </a:p>
          <a:p>
            <a:pPr algn="l">
              <a:spcBef>
                <a:spcPts val="0"/>
              </a:spcBef>
              <a:spcAft>
                <a:spcPts val="900"/>
              </a:spcAft>
            </a:pPr>
            <a:r>
              <a:rPr lang="en-US" sz="1100" dirty="0">
                <a:solidFill>
                  <a:schemeClr val="bg1"/>
                </a:solidFill>
                <a:latin typeface="Calibri" panose="020F0502020204030204" pitchFamily="34" charset="0"/>
                <a:cs typeface="Calibri" panose="020F0502020204030204" pitchFamily="34" charset="0"/>
              </a:rPr>
              <a:t>Lynne and Marc Benioff Professor 	Professor of Medicine</a:t>
            </a:r>
            <a:br>
              <a:rPr lang="en-US" sz="1100" dirty="0">
                <a:solidFill>
                  <a:schemeClr val="bg1"/>
                </a:solidFill>
                <a:latin typeface="Calibri" panose="020F0502020204030204" pitchFamily="34" charset="0"/>
                <a:cs typeface="Calibri" panose="020F0502020204030204" pitchFamily="34" charset="0"/>
              </a:rPr>
            </a:br>
            <a:r>
              <a:rPr lang="en-US" sz="1100" dirty="0">
                <a:solidFill>
                  <a:schemeClr val="bg1"/>
                </a:solidFill>
                <a:latin typeface="Calibri" panose="020F0502020204030204" pitchFamily="34" charset="0"/>
                <a:cs typeface="Calibri" panose="020F0502020204030204" pitchFamily="34" charset="0"/>
              </a:rPr>
              <a:t>of Gastroenterology</a:t>
            </a:r>
          </a:p>
          <a:p>
            <a:pPr algn="l">
              <a:spcBef>
                <a:spcPts val="0"/>
              </a:spcBef>
              <a:spcAft>
                <a:spcPts val="900"/>
              </a:spcAft>
            </a:pPr>
            <a:r>
              <a:rPr lang="en-US" sz="1100" dirty="0">
                <a:solidFill>
                  <a:schemeClr val="bg1"/>
                </a:solidFill>
                <a:latin typeface="Calibri" panose="020F0502020204030204" pitchFamily="34" charset="0"/>
                <a:cs typeface="Calibri" panose="020F0502020204030204" pitchFamily="34" charset="0"/>
              </a:rPr>
              <a:t>Director, Colitis and Crohn's Disease Center	Chief, Division of Gastroenterology			and Hepatology</a:t>
            </a:r>
          </a:p>
          <a:p>
            <a:pPr algn="l">
              <a:spcBef>
                <a:spcPts val="0"/>
              </a:spcBef>
              <a:spcAft>
                <a:spcPts val="900"/>
              </a:spcAft>
            </a:pPr>
            <a:r>
              <a:rPr lang="en-US" sz="1100" dirty="0">
                <a:solidFill>
                  <a:schemeClr val="bg1"/>
                </a:solidFill>
                <a:latin typeface="Calibri" panose="020F0502020204030204" pitchFamily="34" charset="0"/>
                <a:cs typeface="Calibri" panose="020F0502020204030204" pitchFamily="34" charset="0"/>
              </a:rPr>
              <a:t>University of California, San Francisco	University of North Carolina, 				Chapel Hill</a:t>
            </a:r>
          </a:p>
        </p:txBody>
      </p:sp>
      <p:sp>
        <p:nvSpPr>
          <p:cNvPr id="2" name="TextBox 1">
            <a:extLst>
              <a:ext uri="{FF2B5EF4-FFF2-40B4-BE49-F238E27FC236}">
                <a16:creationId xmlns:a16="http://schemas.microsoft.com/office/drawing/2014/main" id="{EEAA0678-2860-3494-BD20-E5B04AA297C6}"/>
              </a:ext>
            </a:extLst>
          </p:cNvPr>
          <p:cNvSpPr txBox="1"/>
          <p:nvPr/>
        </p:nvSpPr>
        <p:spPr>
          <a:xfrm>
            <a:off x="8716488" y="6108412"/>
            <a:ext cx="3101959" cy="584775"/>
          </a:xfrm>
          <a:prstGeom prst="rect">
            <a:avLst/>
          </a:prstGeom>
          <a:noFill/>
        </p:spPr>
        <p:txBody>
          <a:bodyPr wrap="square" rtlCol="0">
            <a:spAutoFit/>
          </a:bodyPr>
          <a:lstStyle/>
          <a:p>
            <a:pPr algn="r"/>
            <a:r>
              <a:rPr lang="en-US" sz="1600" dirty="0">
                <a:solidFill>
                  <a:srgbClr val="000000"/>
                </a:solidFill>
                <a:effectLst/>
                <a:latin typeface="Calibri" panose="020F0502020204030204" pitchFamily="34" charset="0"/>
                <a:cs typeface="Calibri" panose="020F0502020204030204" pitchFamily="34" charset="0"/>
              </a:rPr>
              <a:t>Funded </a:t>
            </a:r>
            <a:r>
              <a:rPr lang="en-US" sz="1600">
                <a:solidFill>
                  <a:srgbClr val="000000"/>
                </a:solidFill>
                <a:effectLst/>
                <a:latin typeface="Calibri" panose="020F0502020204030204" pitchFamily="34" charset="0"/>
                <a:cs typeface="Calibri" panose="020F0502020204030204" pitchFamily="34" charset="0"/>
              </a:rPr>
              <a:t>by The </a:t>
            </a:r>
            <a:r>
              <a:rPr lang="en-US" sz="1600" dirty="0">
                <a:solidFill>
                  <a:srgbClr val="000000"/>
                </a:solidFill>
                <a:effectLst/>
                <a:latin typeface="Calibri" panose="020F0502020204030204" pitchFamily="34" charset="0"/>
                <a:cs typeface="Calibri" panose="020F0502020204030204" pitchFamily="34" charset="0"/>
              </a:rPr>
              <a:t>Leona M. and </a:t>
            </a:r>
            <a:br>
              <a:rPr lang="en-US" sz="1600" dirty="0">
                <a:solidFill>
                  <a:srgbClr val="000000"/>
                </a:solidFill>
                <a:effectLst/>
                <a:latin typeface="Calibri" panose="020F0502020204030204" pitchFamily="34" charset="0"/>
                <a:cs typeface="Calibri" panose="020F0502020204030204" pitchFamily="34" charset="0"/>
              </a:rPr>
            </a:br>
            <a:r>
              <a:rPr lang="en-US" sz="1600" dirty="0">
                <a:solidFill>
                  <a:srgbClr val="000000"/>
                </a:solidFill>
                <a:effectLst/>
                <a:latin typeface="Calibri" panose="020F0502020204030204" pitchFamily="34" charset="0"/>
                <a:cs typeface="Calibri" panose="020F0502020204030204" pitchFamily="34" charset="0"/>
              </a:rPr>
              <a:t>Harry B. Helmsley Charitable Trust</a:t>
            </a:r>
          </a:p>
        </p:txBody>
      </p:sp>
    </p:spTree>
    <p:extLst>
      <p:ext uri="{BB962C8B-B14F-4D97-AF65-F5344CB8AC3E}">
        <p14:creationId xmlns:p14="http://schemas.microsoft.com/office/powerpoint/2010/main" val="354629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31BC-8517-95F6-571F-6EC109B359A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11EFFC5B-47E3-D700-1430-183183F0F221}"/>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C93F2F-90E1-E8EA-8497-5B7AFF3DF419}"/>
              </a:ext>
            </a:extLst>
          </p:cNvPr>
          <p:cNvSpPr txBox="1"/>
          <p:nvPr/>
        </p:nvSpPr>
        <p:spPr>
          <a:xfrm>
            <a:off x="0" y="789074"/>
            <a:ext cx="12192000" cy="1015663"/>
          </a:xfrm>
          <a:prstGeom prst="rect">
            <a:avLst/>
          </a:prstGeom>
          <a:noFill/>
        </p:spPr>
        <p:txBody>
          <a:bodyPr wrap="square" rtlCol="0">
            <a:spAutoFit/>
          </a:bodyPr>
          <a:lstStyle/>
          <a:p>
            <a:pPr algn="ctr"/>
            <a:r>
              <a:rPr lang="en-US" sz="6000" b="1" dirty="0">
                <a:solidFill>
                  <a:schemeClr val="bg1">
                    <a:lumMod val="85000"/>
                  </a:schemeClr>
                </a:solidFill>
                <a:latin typeface="Calibri" panose="020F0502020204030204" pitchFamily="34" charset="0"/>
                <a:cs typeface="Calibri" panose="020F0502020204030204" pitchFamily="34" charset="0"/>
              </a:rPr>
              <a:t>Multidisciplinary Consultants</a:t>
            </a:r>
          </a:p>
        </p:txBody>
      </p:sp>
      <p:pic>
        <p:nvPicPr>
          <p:cNvPr id="6" name="Picture 5" descr="A group of people with their names&#10;&#10;Description automatically generated">
            <a:extLst>
              <a:ext uri="{FF2B5EF4-FFF2-40B4-BE49-F238E27FC236}">
                <a16:creationId xmlns:a16="http://schemas.microsoft.com/office/drawing/2014/main" id="{E3909E50-F049-8B97-F32C-C686A1D1AD31}"/>
              </a:ext>
            </a:extLst>
          </p:cNvPr>
          <p:cNvPicPr>
            <a:picLocks/>
          </p:cNvPicPr>
          <p:nvPr/>
        </p:nvPicPr>
        <p:blipFill>
          <a:blip r:embed="rId3"/>
          <a:srcRect l="4019" t="38004" r="88668" b="52058"/>
          <a:stretch/>
        </p:blipFill>
        <p:spPr>
          <a:xfrm>
            <a:off x="5200898" y="2269880"/>
            <a:ext cx="179934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8" name="Picture 7" descr="A group of people with their names&#10;&#10;Description automatically generated">
            <a:extLst>
              <a:ext uri="{FF2B5EF4-FFF2-40B4-BE49-F238E27FC236}">
                <a16:creationId xmlns:a16="http://schemas.microsoft.com/office/drawing/2014/main" id="{16003AD3-538E-915F-1C2B-658C3653556C}"/>
              </a:ext>
            </a:extLst>
          </p:cNvPr>
          <p:cNvPicPr>
            <a:picLocks/>
          </p:cNvPicPr>
          <p:nvPr/>
        </p:nvPicPr>
        <p:blipFill>
          <a:blip r:embed="rId3"/>
          <a:srcRect l="4248" t="14317" r="88677" b="75813"/>
          <a:stretch/>
        </p:blipFill>
        <p:spPr>
          <a:xfrm>
            <a:off x="1028700" y="2269880"/>
            <a:ext cx="180391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4" name="Picture 3" descr="A group of people with their names&#10;&#10;Description automatically generated">
            <a:extLst>
              <a:ext uri="{FF2B5EF4-FFF2-40B4-BE49-F238E27FC236}">
                <a16:creationId xmlns:a16="http://schemas.microsoft.com/office/drawing/2014/main" id="{6AC812AD-5D78-2CD5-2A0A-8881C5848DF9}"/>
              </a:ext>
            </a:extLst>
          </p:cNvPr>
          <p:cNvPicPr>
            <a:picLocks/>
          </p:cNvPicPr>
          <p:nvPr/>
        </p:nvPicPr>
        <p:blipFill>
          <a:blip r:embed="rId3"/>
          <a:srcRect l="27547" t="14530" r="65319" b="75918"/>
          <a:stretch/>
        </p:blipFill>
        <p:spPr>
          <a:xfrm>
            <a:off x="3114799" y="2269880"/>
            <a:ext cx="180391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5" name="Picture 4" descr="A group of people with their names&#10;&#10;Description automatically generated">
            <a:extLst>
              <a:ext uri="{FF2B5EF4-FFF2-40B4-BE49-F238E27FC236}">
                <a16:creationId xmlns:a16="http://schemas.microsoft.com/office/drawing/2014/main" id="{9BB1C208-015F-33DE-66BF-594014318282}"/>
              </a:ext>
            </a:extLst>
          </p:cNvPr>
          <p:cNvPicPr>
            <a:picLocks/>
          </p:cNvPicPr>
          <p:nvPr/>
        </p:nvPicPr>
        <p:blipFill>
          <a:blip r:embed="rId3"/>
          <a:srcRect l="27538" t="36790" r="65149" b="53272"/>
          <a:stretch/>
        </p:blipFill>
        <p:spPr>
          <a:xfrm>
            <a:off x="7282427" y="2269880"/>
            <a:ext cx="1799343" cy="1797032"/>
          </a:xfrm>
          <a:prstGeom prst="ellipse">
            <a:avLst/>
          </a:prstGeom>
          <a:ln w="38100">
            <a:solidFill>
              <a:schemeClr val="bg1"/>
            </a:solidFill>
          </a:ln>
          <a:effectLst>
            <a:outerShdw blurRad="76200" dist="76200" dir="2700000" algn="tl" rotWithShape="0">
              <a:prstClr val="black">
                <a:alpha val="20000"/>
              </a:prstClr>
            </a:outerShdw>
          </a:effectLst>
        </p:spPr>
      </p:pic>
      <p:pic>
        <p:nvPicPr>
          <p:cNvPr id="7" name="Picture 6" descr="A group of people with their names&#10;&#10;Description automatically generated">
            <a:extLst>
              <a:ext uri="{FF2B5EF4-FFF2-40B4-BE49-F238E27FC236}">
                <a16:creationId xmlns:a16="http://schemas.microsoft.com/office/drawing/2014/main" id="{671B6B1C-496C-BC50-1D7C-B9236926C570}"/>
              </a:ext>
            </a:extLst>
          </p:cNvPr>
          <p:cNvPicPr>
            <a:picLocks/>
          </p:cNvPicPr>
          <p:nvPr/>
        </p:nvPicPr>
        <p:blipFill>
          <a:blip r:embed="rId3"/>
          <a:srcRect l="4153" t="62613" r="88608" b="27550"/>
          <a:stretch/>
        </p:blipFill>
        <p:spPr>
          <a:xfrm>
            <a:off x="9363957" y="2269880"/>
            <a:ext cx="1799343" cy="1797032"/>
          </a:xfrm>
          <a:prstGeom prst="ellipse">
            <a:avLst/>
          </a:prstGeom>
          <a:ln w="38100">
            <a:solidFill>
              <a:schemeClr val="bg1"/>
            </a:solidFill>
          </a:ln>
          <a:effectLst>
            <a:outerShdw blurRad="76200" dist="76200" dir="2700000" algn="tl" rotWithShape="0">
              <a:prstClr val="black">
                <a:alpha val="20000"/>
              </a:prstClr>
            </a:outerShdw>
          </a:effectLst>
        </p:spPr>
      </p:pic>
      <p:sp>
        <p:nvSpPr>
          <p:cNvPr id="18" name="Slide Number Placeholder 17">
            <a:extLst>
              <a:ext uri="{FF2B5EF4-FFF2-40B4-BE49-F238E27FC236}">
                <a16:creationId xmlns:a16="http://schemas.microsoft.com/office/drawing/2014/main" id="{C69F934C-6884-34AD-4E07-3B3BFBEE01D9}"/>
              </a:ext>
            </a:extLst>
          </p:cNvPr>
          <p:cNvSpPr>
            <a:spLocks noGrp="1"/>
          </p:cNvSpPr>
          <p:nvPr>
            <p:ph type="sldNum" sz="quarter" idx="12"/>
          </p:nvPr>
        </p:nvSpPr>
        <p:spPr/>
        <p:txBody>
          <a:bodyPr/>
          <a:lstStyle/>
          <a:p>
            <a:fld id="{F7A97E85-343F-DE4C-AB4F-C00C4B6D29EF}" type="slidenum">
              <a:rPr lang="en-US" smtClean="0"/>
              <a:t>10</a:t>
            </a:fld>
            <a:endParaRPr lang="en-US"/>
          </a:p>
        </p:txBody>
      </p:sp>
      <p:sp>
        <p:nvSpPr>
          <p:cNvPr id="2" name="TextBox 1">
            <a:extLst>
              <a:ext uri="{FF2B5EF4-FFF2-40B4-BE49-F238E27FC236}">
                <a16:creationId xmlns:a16="http://schemas.microsoft.com/office/drawing/2014/main" id="{BF8B809C-B8C9-BC5F-3E3C-1B84FE2F1C6B}"/>
              </a:ext>
            </a:extLst>
          </p:cNvPr>
          <p:cNvSpPr txBox="1"/>
          <p:nvPr/>
        </p:nvSpPr>
        <p:spPr>
          <a:xfrm>
            <a:off x="433982" y="4368225"/>
            <a:ext cx="2993347" cy="523220"/>
          </a:xfrm>
          <a:prstGeom prst="rect">
            <a:avLst/>
          </a:prstGeom>
          <a:noFill/>
          <a:ln w="19050">
            <a:noFill/>
          </a:ln>
        </p:spPr>
        <p:txBody>
          <a:bodyPr wrap="square" rtlCol="0" anchor="ctr">
            <a:spAutoFit/>
          </a:bodyPr>
          <a:lstStyle/>
          <a:p>
            <a:pPr algn="ctr"/>
            <a:r>
              <a:rPr lang="en-US" sz="1400" dirty="0">
                <a:solidFill>
                  <a:srgbClr val="000000"/>
                </a:solidFill>
                <a:effectLst/>
                <a:latin typeface="Helvetica" pitchFamily="2" charset="0"/>
              </a:rPr>
              <a:t>Phil Anderson PharmD </a:t>
            </a:r>
          </a:p>
          <a:p>
            <a:pPr algn="ctr"/>
            <a:r>
              <a:rPr lang="en-US" sz="1400" dirty="0">
                <a:solidFill>
                  <a:srgbClr val="000000"/>
                </a:solidFill>
                <a:effectLst/>
                <a:latin typeface="Helvetica" pitchFamily="2" charset="0"/>
              </a:rPr>
              <a:t>(Lactation)</a:t>
            </a:r>
          </a:p>
        </p:txBody>
      </p:sp>
      <p:sp>
        <p:nvSpPr>
          <p:cNvPr id="10" name="TextBox 9">
            <a:extLst>
              <a:ext uri="{FF2B5EF4-FFF2-40B4-BE49-F238E27FC236}">
                <a16:creationId xmlns:a16="http://schemas.microsoft.com/office/drawing/2014/main" id="{01500636-B34C-AF39-83DD-B354E92E0DEC}"/>
              </a:ext>
            </a:extLst>
          </p:cNvPr>
          <p:cNvSpPr txBox="1"/>
          <p:nvPr/>
        </p:nvSpPr>
        <p:spPr>
          <a:xfrm>
            <a:off x="2995027" y="4368225"/>
            <a:ext cx="2010945" cy="738664"/>
          </a:xfrm>
          <a:prstGeom prst="rect">
            <a:avLst/>
          </a:prstGeom>
          <a:noFill/>
          <a:ln>
            <a:noFill/>
          </a:ln>
        </p:spPr>
        <p:txBody>
          <a:bodyPr wrap="square" rtlCol="0">
            <a:spAutoFit/>
          </a:bodyPr>
          <a:lstStyle/>
          <a:p>
            <a:pPr algn="ctr"/>
            <a:r>
              <a:rPr lang="en-US" sz="1400" dirty="0">
                <a:solidFill>
                  <a:srgbClr val="000000"/>
                </a:solidFill>
                <a:effectLst/>
                <a:latin typeface="Helvetica" pitchFamily="2" charset="0"/>
              </a:rPr>
              <a:t>Susan Fisher PhD (</a:t>
            </a:r>
            <a:r>
              <a:rPr lang="en-US" sz="1400" dirty="0" err="1">
                <a:solidFill>
                  <a:srgbClr val="000000"/>
                </a:solidFill>
                <a:effectLst/>
                <a:latin typeface="Helvetica" pitchFamily="2" charset="0"/>
              </a:rPr>
              <a:t>Placentology</a:t>
            </a:r>
            <a:r>
              <a:rPr lang="en-US" sz="1400" dirty="0">
                <a:solidFill>
                  <a:srgbClr val="000000"/>
                </a:solidFill>
                <a:effectLst/>
                <a:latin typeface="Helvetica" pitchFamily="2" charset="0"/>
              </a:rPr>
              <a:t>)</a:t>
            </a:r>
          </a:p>
          <a:p>
            <a:endParaRPr lang="en-US" sz="1400" dirty="0"/>
          </a:p>
        </p:txBody>
      </p:sp>
      <p:sp>
        <p:nvSpPr>
          <p:cNvPr id="11" name="TextBox 10">
            <a:extLst>
              <a:ext uri="{FF2B5EF4-FFF2-40B4-BE49-F238E27FC236}">
                <a16:creationId xmlns:a16="http://schemas.microsoft.com/office/drawing/2014/main" id="{0212883F-21A3-E21D-E4C7-A915292B3D06}"/>
              </a:ext>
            </a:extLst>
          </p:cNvPr>
          <p:cNvSpPr txBox="1"/>
          <p:nvPr/>
        </p:nvSpPr>
        <p:spPr>
          <a:xfrm>
            <a:off x="4882575" y="4368225"/>
            <a:ext cx="2426850" cy="738664"/>
          </a:xfrm>
          <a:prstGeom prst="rect">
            <a:avLst/>
          </a:prstGeom>
          <a:noFill/>
          <a:ln>
            <a:noFill/>
          </a:ln>
        </p:spPr>
        <p:txBody>
          <a:bodyPr wrap="square" rtlCol="0">
            <a:spAutoFit/>
          </a:bodyPr>
          <a:lstStyle/>
          <a:p>
            <a:pPr algn="ctr"/>
            <a:r>
              <a:rPr lang="en-US" sz="1400" dirty="0">
                <a:solidFill>
                  <a:srgbClr val="000000"/>
                </a:solidFill>
                <a:effectLst/>
                <a:latin typeface="Helvetica" pitchFamily="2" charset="0"/>
              </a:rPr>
              <a:t>Tina Chambers PhD</a:t>
            </a:r>
          </a:p>
          <a:p>
            <a:pPr algn="ctr"/>
            <a:r>
              <a:rPr lang="en-US" sz="1400" dirty="0">
                <a:solidFill>
                  <a:srgbClr val="000000"/>
                </a:solidFill>
                <a:effectLst/>
                <a:latin typeface="Helvetica" pitchFamily="2" charset="0"/>
              </a:rPr>
              <a:t>(Teratology)</a:t>
            </a:r>
          </a:p>
          <a:p>
            <a:endParaRPr lang="en-US" sz="1400" dirty="0"/>
          </a:p>
        </p:txBody>
      </p:sp>
      <p:sp>
        <p:nvSpPr>
          <p:cNvPr id="12" name="TextBox 11">
            <a:extLst>
              <a:ext uri="{FF2B5EF4-FFF2-40B4-BE49-F238E27FC236}">
                <a16:creationId xmlns:a16="http://schemas.microsoft.com/office/drawing/2014/main" id="{A47BE5CF-8214-FFBE-3AAF-54224F33A7CD}"/>
              </a:ext>
            </a:extLst>
          </p:cNvPr>
          <p:cNvSpPr txBox="1"/>
          <p:nvPr/>
        </p:nvSpPr>
        <p:spPr>
          <a:xfrm>
            <a:off x="7186027" y="4368225"/>
            <a:ext cx="2010945" cy="1169551"/>
          </a:xfrm>
          <a:prstGeom prst="rect">
            <a:avLst/>
          </a:prstGeom>
          <a:noFill/>
          <a:ln>
            <a:noFill/>
          </a:ln>
        </p:spPr>
        <p:txBody>
          <a:bodyPr wrap="square" rtlCol="0">
            <a:spAutoFit/>
          </a:bodyPr>
          <a:lstStyle/>
          <a:p>
            <a:pPr algn="ctr"/>
            <a:r>
              <a:rPr lang="en-US" sz="1400" dirty="0">
                <a:solidFill>
                  <a:srgbClr val="000000"/>
                </a:solidFill>
                <a:effectLst/>
                <a:latin typeface="Helvetica" pitchFamily="2" charset="0"/>
              </a:rPr>
              <a:t> Chris Robinson MD </a:t>
            </a:r>
          </a:p>
          <a:p>
            <a:pPr algn="ctr"/>
            <a:r>
              <a:rPr lang="en-US" sz="1400" dirty="0">
                <a:solidFill>
                  <a:srgbClr val="000000"/>
                </a:solidFill>
                <a:effectLst/>
                <a:latin typeface="Helvetica" pitchFamily="2" charset="0"/>
              </a:rPr>
              <a:t>(Maternal Fetal Medicine)</a:t>
            </a:r>
          </a:p>
          <a:p>
            <a:pPr algn="ctr"/>
            <a:endParaRPr lang="en-US" sz="1400" dirty="0">
              <a:solidFill>
                <a:srgbClr val="000000"/>
              </a:solidFill>
              <a:effectLst/>
              <a:latin typeface="Helvetica" pitchFamily="2" charset="0"/>
            </a:endParaRPr>
          </a:p>
          <a:p>
            <a:endParaRPr lang="en-US" sz="1400" dirty="0"/>
          </a:p>
        </p:txBody>
      </p:sp>
      <p:sp>
        <p:nvSpPr>
          <p:cNvPr id="13" name="TextBox 12">
            <a:extLst>
              <a:ext uri="{FF2B5EF4-FFF2-40B4-BE49-F238E27FC236}">
                <a16:creationId xmlns:a16="http://schemas.microsoft.com/office/drawing/2014/main" id="{F4107DF9-A6B7-11D3-F459-449BEC9ECA95}"/>
              </a:ext>
            </a:extLst>
          </p:cNvPr>
          <p:cNvSpPr txBox="1"/>
          <p:nvPr/>
        </p:nvSpPr>
        <p:spPr>
          <a:xfrm>
            <a:off x="9258155" y="4368225"/>
            <a:ext cx="2010945" cy="738664"/>
          </a:xfrm>
          <a:prstGeom prst="rect">
            <a:avLst/>
          </a:prstGeom>
          <a:noFill/>
          <a:ln>
            <a:noFill/>
          </a:ln>
        </p:spPr>
        <p:txBody>
          <a:bodyPr wrap="square" rtlCol="0">
            <a:spAutoFit/>
          </a:bodyPr>
          <a:lstStyle/>
          <a:p>
            <a:pPr algn="ctr"/>
            <a:r>
              <a:rPr lang="en-US" sz="1400" dirty="0">
                <a:solidFill>
                  <a:srgbClr val="000000"/>
                </a:solidFill>
                <a:effectLst/>
                <a:latin typeface="Helvetica" pitchFamily="2" charset="0"/>
              </a:rPr>
              <a:t>Emily Finlayson MD (colorectal surgery)</a:t>
            </a:r>
          </a:p>
          <a:p>
            <a:endParaRPr lang="en-US" sz="1400" dirty="0"/>
          </a:p>
        </p:txBody>
      </p:sp>
    </p:spTree>
    <p:extLst>
      <p:ext uri="{BB962C8B-B14F-4D97-AF65-F5344CB8AC3E}">
        <p14:creationId xmlns:p14="http://schemas.microsoft.com/office/powerpoint/2010/main" val="1338046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48C3E-F21F-7FF0-7C9C-9B051FCBA14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7F2D303-C604-C25B-8E8D-D657FD4248A9}"/>
              </a:ext>
            </a:extLst>
          </p:cNvPr>
          <p:cNvSpPr/>
          <p:nvPr/>
        </p:nvSpPr>
        <p:spPr>
          <a:xfrm>
            <a:off x="0" y="0"/>
            <a:ext cx="12192000" cy="621658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people with their names&#10;&#10;Description automatically generated">
            <a:extLst>
              <a:ext uri="{FF2B5EF4-FFF2-40B4-BE49-F238E27FC236}">
                <a16:creationId xmlns:a16="http://schemas.microsoft.com/office/drawing/2014/main" id="{84F7E128-071D-07DE-BDF5-73C5222F8566}"/>
              </a:ext>
            </a:extLst>
          </p:cNvPr>
          <p:cNvPicPr>
            <a:picLocks/>
          </p:cNvPicPr>
          <p:nvPr/>
        </p:nvPicPr>
        <p:blipFill>
          <a:blip r:embed="rId3"/>
          <a:srcRect l="54186" t="85191" r="38501" b="5049"/>
          <a:stretch/>
        </p:blipFill>
        <p:spPr>
          <a:xfrm>
            <a:off x="7568970" y="3795037"/>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pic>
        <p:nvPicPr>
          <p:cNvPr id="19" name="Picture 18" descr="A group of people with their names&#10;&#10;Description automatically generated">
            <a:extLst>
              <a:ext uri="{FF2B5EF4-FFF2-40B4-BE49-F238E27FC236}">
                <a16:creationId xmlns:a16="http://schemas.microsoft.com/office/drawing/2014/main" id="{40ABD96B-FD2E-2942-6D08-C0A7CF372D11}"/>
              </a:ext>
            </a:extLst>
          </p:cNvPr>
          <p:cNvPicPr>
            <a:picLocks/>
          </p:cNvPicPr>
          <p:nvPr/>
        </p:nvPicPr>
        <p:blipFill>
          <a:blip r:embed="rId3"/>
          <a:srcRect l="54103" t="62969" r="38781" b="27533"/>
          <a:stretch/>
        </p:blipFill>
        <p:spPr>
          <a:xfrm>
            <a:off x="2878605" y="3795037"/>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pic>
        <p:nvPicPr>
          <p:cNvPr id="20" name="Picture 19" descr="A group of people with their names&#10;&#10;Description automatically generated">
            <a:extLst>
              <a:ext uri="{FF2B5EF4-FFF2-40B4-BE49-F238E27FC236}">
                <a16:creationId xmlns:a16="http://schemas.microsoft.com/office/drawing/2014/main" id="{6FEBE5C9-8ABE-136A-84FB-B3F0C046105D}"/>
              </a:ext>
            </a:extLst>
          </p:cNvPr>
          <p:cNvPicPr>
            <a:picLocks/>
          </p:cNvPicPr>
          <p:nvPr/>
        </p:nvPicPr>
        <p:blipFill>
          <a:blip r:embed="rId3"/>
          <a:srcRect l="76304" t="62648" r="16521" b="27776"/>
          <a:stretch/>
        </p:blipFill>
        <p:spPr>
          <a:xfrm>
            <a:off x="5223787" y="3795037"/>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sp>
        <p:nvSpPr>
          <p:cNvPr id="12" name="TextBox 11">
            <a:extLst>
              <a:ext uri="{FF2B5EF4-FFF2-40B4-BE49-F238E27FC236}">
                <a16:creationId xmlns:a16="http://schemas.microsoft.com/office/drawing/2014/main" id="{008DAA8A-E795-F830-CBE8-8995AB361F2D}"/>
              </a:ext>
            </a:extLst>
          </p:cNvPr>
          <p:cNvSpPr txBox="1"/>
          <p:nvPr/>
        </p:nvSpPr>
        <p:spPr>
          <a:xfrm>
            <a:off x="0" y="329184"/>
            <a:ext cx="12192000" cy="1015663"/>
          </a:xfrm>
          <a:prstGeom prst="rect">
            <a:avLst/>
          </a:prstGeom>
          <a:noFill/>
        </p:spPr>
        <p:txBody>
          <a:bodyPr wrap="square" rtlCol="0">
            <a:spAutoFit/>
          </a:bodyPr>
          <a:lstStyle/>
          <a:p>
            <a:pPr algn="ctr"/>
            <a:r>
              <a:rPr lang="en-US" sz="6000" b="1" dirty="0">
                <a:solidFill>
                  <a:schemeClr val="bg1">
                    <a:lumMod val="85000"/>
                  </a:schemeClr>
                </a:solidFill>
                <a:latin typeface="Calibri" panose="020F0502020204030204" pitchFamily="34" charset="0"/>
                <a:cs typeface="Calibri" panose="020F0502020204030204" pitchFamily="34" charset="0"/>
              </a:rPr>
              <a:t>Global Patient Ambassadors</a:t>
            </a:r>
          </a:p>
        </p:txBody>
      </p:sp>
      <p:sp>
        <p:nvSpPr>
          <p:cNvPr id="23" name="Slide Number Placeholder 22">
            <a:extLst>
              <a:ext uri="{FF2B5EF4-FFF2-40B4-BE49-F238E27FC236}">
                <a16:creationId xmlns:a16="http://schemas.microsoft.com/office/drawing/2014/main" id="{0FCC42E4-8A51-F151-7213-F3E28318AD5D}"/>
              </a:ext>
            </a:extLst>
          </p:cNvPr>
          <p:cNvSpPr>
            <a:spLocks noGrp="1"/>
          </p:cNvSpPr>
          <p:nvPr>
            <p:ph type="sldNum" sz="quarter" idx="12"/>
          </p:nvPr>
        </p:nvSpPr>
        <p:spPr/>
        <p:txBody>
          <a:bodyPr/>
          <a:lstStyle/>
          <a:p>
            <a:fld id="{F7A97E85-343F-DE4C-AB4F-C00C4B6D29EF}" type="slidenum">
              <a:rPr lang="en-US" smtClean="0"/>
              <a:t>11</a:t>
            </a:fld>
            <a:endParaRPr lang="en-US"/>
          </a:p>
        </p:txBody>
      </p:sp>
      <p:grpSp>
        <p:nvGrpSpPr>
          <p:cNvPr id="3" name="Group 2">
            <a:extLst>
              <a:ext uri="{FF2B5EF4-FFF2-40B4-BE49-F238E27FC236}">
                <a16:creationId xmlns:a16="http://schemas.microsoft.com/office/drawing/2014/main" id="{9A5D28E8-438C-C6DD-C23F-9BCFDD5FC7A6}"/>
              </a:ext>
            </a:extLst>
          </p:cNvPr>
          <p:cNvGrpSpPr/>
          <p:nvPr/>
        </p:nvGrpSpPr>
        <p:grpSpPr>
          <a:xfrm>
            <a:off x="1702976" y="1390291"/>
            <a:ext cx="1744426" cy="2338128"/>
            <a:chOff x="1702976" y="1390291"/>
            <a:chExt cx="1744426" cy="2338128"/>
          </a:xfrm>
        </p:grpSpPr>
        <p:pic>
          <p:nvPicPr>
            <p:cNvPr id="15" name="Picture 14" descr="A group of people with their names&#10;&#10;Description automatically generated">
              <a:extLst>
                <a:ext uri="{FF2B5EF4-FFF2-40B4-BE49-F238E27FC236}">
                  <a16:creationId xmlns:a16="http://schemas.microsoft.com/office/drawing/2014/main" id="{E89B93C7-DD3B-B494-7497-F922ECE7950D}"/>
                </a:ext>
              </a:extLst>
            </p:cNvPr>
            <p:cNvPicPr>
              <a:picLocks/>
            </p:cNvPicPr>
            <p:nvPr/>
          </p:nvPicPr>
          <p:blipFill>
            <a:blip r:embed="rId3"/>
            <a:srcRect l="54099" t="13413" r="38588" b="76787"/>
            <a:stretch/>
          </p:blipFill>
          <p:spPr>
            <a:xfrm>
              <a:off x="1702976" y="1390291"/>
              <a:ext cx="1744426" cy="1748947"/>
            </a:xfrm>
            <a:prstGeom prst="ellipse">
              <a:avLst/>
            </a:prstGeom>
            <a:ln w="38100">
              <a:solidFill>
                <a:schemeClr val="bg1"/>
              </a:solidFill>
            </a:ln>
            <a:effectLst>
              <a:outerShdw blurRad="76200" dist="76200" dir="2700000" algn="tl" rotWithShape="0">
                <a:prstClr val="black">
                  <a:alpha val="20000"/>
                </a:prstClr>
              </a:outerShdw>
            </a:effectLst>
          </p:spPr>
        </p:pic>
        <p:sp>
          <p:nvSpPr>
            <p:cNvPr id="2" name="TextBox 1">
              <a:extLst>
                <a:ext uri="{FF2B5EF4-FFF2-40B4-BE49-F238E27FC236}">
                  <a16:creationId xmlns:a16="http://schemas.microsoft.com/office/drawing/2014/main" id="{6428EF9B-037D-42B3-FDCC-446EEBFD1CB1}"/>
                </a:ext>
              </a:extLst>
            </p:cNvPr>
            <p:cNvSpPr txBox="1"/>
            <p:nvPr/>
          </p:nvSpPr>
          <p:spPr>
            <a:xfrm>
              <a:off x="1702976" y="3209068"/>
              <a:ext cx="1744426" cy="519351"/>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Taiwan</a:t>
              </a:r>
            </a:p>
          </p:txBody>
        </p:sp>
      </p:grpSp>
      <p:grpSp>
        <p:nvGrpSpPr>
          <p:cNvPr id="4" name="Group 3">
            <a:extLst>
              <a:ext uri="{FF2B5EF4-FFF2-40B4-BE49-F238E27FC236}">
                <a16:creationId xmlns:a16="http://schemas.microsoft.com/office/drawing/2014/main" id="{1711D5A1-412F-5A81-9A49-D77D0CE6A0AD}"/>
              </a:ext>
            </a:extLst>
          </p:cNvPr>
          <p:cNvGrpSpPr/>
          <p:nvPr/>
        </p:nvGrpSpPr>
        <p:grpSpPr>
          <a:xfrm>
            <a:off x="4053302" y="1390290"/>
            <a:ext cx="1744426" cy="2261332"/>
            <a:chOff x="4071291" y="1390290"/>
            <a:chExt cx="1744426" cy="2261332"/>
          </a:xfrm>
        </p:grpSpPr>
        <p:pic>
          <p:nvPicPr>
            <p:cNvPr id="16" name="Picture 15" descr="A group of people with their names&#10;&#10;Description automatically generated">
              <a:extLst>
                <a:ext uri="{FF2B5EF4-FFF2-40B4-BE49-F238E27FC236}">
                  <a16:creationId xmlns:a16="http://schemas.microsoft.com/office/drawing/2014/main" id="{9DCF71E9-9F09-8878-AEF6-7E1572C4ED8E}"/>
                </a:ext>
              </a:extLst>
            </p:cNvPr>
            <p:cNvPicPr>
              <a:picLocks/>
            </p:cNvPicPr>
            <p:nvPr/>
          </p:nvPicPr>
          <p:blipFill>
            <a:blip r:embed="rId3"/>
            <a:srcRect l="76125" t="12430" r="16562" b="77770"/>
            <a:stretch/>
          </p:blipFill>
          <p:spPr>
            <a:xfrm>
              <a:off x="4071291" y="1390290"/>
              <a:ext cx="1744426" cy="1748947"/>
            </a:xfrm>
            <a:prstGeom prst="ellipse">
              <a:avLst/>
            </a:prstGeom>
            <a:ln w="38100">
              <a:solidFill>
                <a:schemeClr val="bg1"/>
              </a:solidFill>
            </a:ln>
            <a:effectLst>
              <a:outerShdw blurRad="76200" dist="76200" dir="2700000" algn="tl" rotWithShape="0">
                <a:prstClr val="black">
                  <a:alpha val="20000"/>
                </a:prstClr>
              </a:outerShdw>
            </a:effectLst>
          </p:spPr>
        </p:pic>
        <p:sp>
          <p:nvSpPr>
            <p:cNvPr id="10" name="TextBox 9">
              <a:extLst>
                <a:ext uri="{FF2B5EF4-FFF2-40B4-BE49-F238E27FC236}">
                  <a16:creationId xmlns:a16="http://schemas.microsoft.com/office/drawing/2014/main" id="{563F11D8-BE47-A5DF-83DE-63C677A13A46}"/>
                </a:ext>
              </a:extLst>
            </p:cNvPr>
            <p:cNvSpPr txBox="1"/>
            <p:nvPr/>
          </p:nvSpPr>
          <p:spPr>
            <a:xfrm>
              <a:off x="4071291" y="3285862"/>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Denmark</a:t>
              </a:r>
            </a:p>
          </p:txBody>
        </p:sp>
      </p:grpSp>
      <p:grpSp>
        <p:nvGrpSpPr>
          <p:cNvPr id="5" name="Group 4">
            <a:extLst>
              <a:ext uri="{FF2B5EF4-FFF2-40B4-BE49-F238E27FC236}">
                <a16:creationId xmlns:a16="http://schemas.microsoft.com/office/drawing/2014/main" id="{E27A7545-1055-7E31-173F-E0BE0FC6D21F}"/>
              </a:ext>
            </a:extLst>
          </p:cNvPr>
          <p:cNvGrpSpPr/>
          <p:nvPr/>
        </p:nvGrpSpPr>
        <p:grpSpPr>
          <a:xfrm>
            <a:off x="6403628" y="1390291"/>
            <a:ext cx="1744426" cy="2261330"/>
            <a:chOff x="6428009" y="1390291"/>
            <a:chExt cx="1744426" cy="2261330"/>
          </a:xfrm>
        </p:grpSpPr>
        <p:pic>
          <p:nvPicPr>
            <p:cNvPr id="17" name="Picture 16" descr="A group of people with their names&#10;&#10;Description automatically generated">
              <a:extLst>
                <a:ext uri="{FF2B5EF4-FFF2-40B4-BE49-F238E27FC236}">
                  <a16:creationId xmlns:a16="http://schemas.microsoft.com/office/drawing/2014/main" id="{1981DB8A-7679-6FC9-D6AC-46856F28F50A}"/>
                </a:ext>
              </a:extLst>
            </p:cNvPr>
            <p:cNvPicPr>
              <a:picLocks/>
            </p:cNvPicPr>
            <p:nvPr/>
          </p:nvPicPr>
          <p:blipFill>
            <a:blip r:embed="rId3"/>
            <a:srcRect l="54220" t="37387" r="38467" b="52849"/>
            <a:stretch/>
          </p:blipFill>
          <p:spPr>
            <a:xfrm>
              <a:off x="6428009" y="1390291"/>
              <a:ext cx="1744426" cy="1742684"/>
            </a:xfrm>
            <a:prstGeom prst="ellipse">
              <a:avLst/>
            </a:prstGeom>
            <a:ln w="38100">
              <a:solidFill>
                <a:schemeClr val="bg1"/>
              </a:solidFill>
            </a:ln>
            <a:effectLst>
              <a:outerShdw blurRad="76200" dist="76200" dir="2700000" algn="tl" rotWithShape="0">
                <a:prstClr val="black">
                  <a:alpha val="20000"/>
                </a:prstClr>
              </a:outerShdw>
            </a:effectLst>
          </p:spPr>
        </p:pic>
        <p:sp>
          <p:nvSpPr>
            <p:cNvPr id="13" name="TextBox 12">
              <a:extLst>
                <a:ext uri="{FF2B5EF4-FFF2-40B4-BE49-F238E27FC236}">
                  <a16:creationId xmlns:a16="http://schemas.microsoft.com/office/drawing/2014/main" id="{CBD2AC68-7F3C-6480-7B1B-1BD37D42F63B}"/>
                </a:ext>
              </a:extLst>
            </p:cNvPr>
            <p:cNvSpPr txBox="1"/>
            <p:nvPr/>
          </p:nvSpPr>
          <p:spPr>
            <a:xfrm>
              <a:off x="6428009" y="3285861"/>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Canada</a:t>
              </a:r>
            </a:p>
          </p:txBody>
        </p:sp>
      </p:grpSp>
      <p:grpSp>
        <p:nvGrpSpPr>
          <p:cNvPr id="6" name="Group 5">
            <a:extLst>
              <a:ext uri="{FF2B5EF4-FFF2-40B4-BE49-F238E27FC236}">
                <a16:creationId xmlns:a16="http://schemas.microsoft.com/office/drawing/2014/main" id="{9E85DAC3-A102-87AC-6AE0-64732CB50C57}"/>
              </a:ext>
            </a:extLst>
          </p:cNvPr>
          <p:cNvGrpSpPr/>
          <p:nvPr/>
        </p:nvGrpSpPr>
        <p:grpSpPr>
          <a:xfrm>
            <a:off x="8753955" y="1390291"/>
            <a:ext cx="1744426" cy="2261330"/>
            <a:chOff x="8753955" y="1390291"/>
            <a:chExt cx="1744426" cy="2261330"/>
          </a:xfrm>
        </p:grpSpPr>
        <p:pic>
          <p:nvPicPr>
            <p:cNvPr id="21" name="Picture 20" descr="A group of people with their names&#10;&#10;Description automatically generated">
              <a:extLst>
                <a:ext uri="{FF2B5EF4-FFF2-40B4-BE49-F238E27FC236}">
                  <a16:creationId xmlns:a16="http://schemas.microsoft.com/office/drawing/2014/main" id="{179B9826-1748-B3D9-0E25-F377942EA71A}"/>
                </a:ext>
              </a:extLst>
            </p:cNvPr>
            <p:cNvPicPr>
              <a:picLocks/>
            </p:cNvPicPr>
            <p:nvPr/>
          </p:nvPicPr>
          <p:blipFill>
            <a:blip r:embed="rId3"/>
            <a:srcRect l="76125" t="37405" r="16562" b="52835"/>
            <a:stretch/>
          </p:blipFill>
          <p:spPr>
            <a:xfrm>
              <a:off x="8753955" y="1390291"/>
              <a:ext cx="1744426" cy="1741932"/>
            </a:xfrm>
            <a:prstGeom prst="ellipse">
              <a:avLst/>
            </a:prstGeom>
            <a:ln w="38100">
              <a:solidFill>
                <a:schemeClr val="bg1"/>
              </a:solidFill>
            </a:ln>
            <a:effectLst>
              <a:outerShdw blurRad="76200" dist="76200" dir="2700000" algn="tl" rotWithShape="0">
                <a:prstClr val="black">
                  <a:alpha val="20000"/>
                </a:prstClr>
              </a:outerShdw>
            </a:effectLst>
          </p:spPr>
        </p:pic>
        <p:sp>
          <p:nvSpPr>
            <p:cNvPr id="14" name="TextBox 13">
              <a:extLst>
                <a:ext uri="{FF2B5EF4-FFF2-40B4-BE49-F238E27FC236}">
                  <a16:creationId xmlns:a16="http://schemas.microsoft.com/office/drawing/2014/main" id="{1A94BD42-154F-37D5-516E-EAE9C4871DEA}"/>
                </a:ext>
              </a:extLst>
            </p:cNvPr>
            <p:cNvSpPr txBox="1"/>
            <p:nvPr/>
          </p:nvSpPr>
          <p:spPr>
            <a:xfrm>
              <a:off x="8753955" y="3285861"/>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Chile</a:t>
              </a:r>
            </a:p>
          </p:txBody>
        </p:sp>
      </p:grpSp>
      <p:sp>
        <p:nvSpPr>
          <p:cNvPr id="22" name="TextBox 21">
            <a:extLst>
              <a:ext uri="{FF2B5EF4-FFF2-40B4-BE49-F238E27FC236}">
                <a16:creationId xmlns:a16="http://schemas.microsoft.com/office/drawing/2014/main" id="{BD18C600-4107-D874-B69F-B47A2C904EEF}"/>
              </a:ext>
            </a:extLst>
          </p:cNvPr>
          <p:cNvSpPr txBox="1"/>
          <p:nvPr/>
        </p:nvSpPr>
        <p:spPr>
          <a:xfrm>
            <a:off x="2878605" y="5700505"/>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Australia</a:t>
            </a:r>
          </a:p>
        </p:txBody>
      </p:sp>
      <p:sp>
        <p:nvSpPr>
          <p:cNvPr id="24" name="TextBox 23">
            <a:extLst>
              <a:ext uri="{FF2B5EF4-FFF2-40B4-BE49-F238E27FC236}">
                <a16:creationId xmlns:a16="http://schemas.microsoft.com/office/drawing/2014/main" id="{FFD71AB6-DFDD-147D-1C23-A49822C2C80C}"/>
              </a:ext>
            </a:extLst>
          </p:cNvPr>
          <p:cNvSpPr txBox="1"/>
          <p:nvPr/>
        </p:nvSpPr>
        <p:spPr>
          <a:xfrm>
            <a:off x="5223787" y="5700506"/>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Kenya</a:t>
            </a:r>
          </a:p>
        </p:txBody>
      </p:sp>
      <p:sp>
        <p:nvSpPr>
          <p:cNvPr id="25" name="TextBox 24">
            <a:extLst>
              <a:ext uri="{FF2B5EF4-FFF2-40B4-BE49-F238E27FC236}">
                <a16:creationId xmlns:a16="http://schemas.microsoft.com/office/drawing/2014/main" id="{4DE7A194-305F-0AAD-7E34-8236F16E05AB}"/>
              </a:ext>
            </a:extLst>
          </p:cNvPr>
          <p:cNvSpPr txBox="1"/>
          <p:nvPr/>
        </p:nvSpPr>
        <p:spPr>
          <a:xfrm>
            <a:off x="7568970" y="5703366"/>
            <a:ext cx="1744426" cy="365760"/>
          </a:xfrm>
          <a:prstGeom prst="roundRect">
            <a:avLst>
              <a:gd name="adj" fmla="val 50000"/>
            </a:avLst>
          </a:prstGeom>
          <a:noFill/>
          <a:ln w="19050">
            <a:solidFill>
              <a:schemeClr val="accent4"/>
            </a:solidFill>
          </a:ln>
        </p:spPr>
        <p:txBody>
          <a:bodyPr wrap="square" rtlCol="0" anchor="ctr">
            <a:spAutoFit/>
          </a:bodyPr>
          <a:lstStyle/>
          <a:p>
            <a:pPr algn="ctr"/>
            <a:r>
              <a:rPr lang="en-US" dirty="0">
                <a:latin typeface="Calibri" panose="020F0502020204030204" pitchFamily="34" charset="0"/>
                <a:cs typeface="Calibri" panose="020F0502020204030204" pitchFamily="34" charset="0"/>
              </a:rPr>
              <a:t>USA</a:t>
            </a:r>
          </a:p>
        </p:txBody>
      </p:sp>
    </p:spTree>
    <p:extLst>
      <p:ext uri="{BB962C8B-B14F-4D97-AF65-F5344CB8AC3E}">
        <p14:creationId xmlns:p14="http://schemas.microsoft.com/office/powerpoint/2010/main" val="837386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A0977D-4668-5430-6C2D-26A16185B209}"/>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F7D17D-2BA1-23DC-0229-61250E689FC4}"/>
              </a:ext>
            </a:extLst>
          </p:cNvPr>
          <p:cNvSpPr>
            <a:spLocks noGrp="1"/>
          </p:cNvSpPr>
          <p:nvPr>
            <p:ph type="title"/>
          </p:nvPr>
        </p:nvSpPr>
        <p:spPr>
          <a:xfrm>
            <a:off x="350340" y="795867"/>
            <a:ext cx="3407229" cy="1325563"/>
          </a:xfrm>
        </p:spPr>
        <p:txBody>
          <a:bodyPr anchor="t"/>
          <a:lstStyle/>
          <a:p>
            <a:r>
              <a:rPr lang="en-US" dirty="0">
                <a:latin typeface="Calibri" panose="020F0502020204030204" pitchFamily="34" charset="0"/>
                <a:cs typeface="Calibri" panose="020F0502020204030204" pitchFamily="34" charset="0"/>
              </a:rPr>
              <a:t>GRADE</a:t>
            </a:r>
          </a:p>
        </p:txBody>
      </p:sp>
      <p:sp>
        <p:nvSpPr>
          <p:cNvPr id="3" name="Content Placeholder 2">
            <a:extLst>
              <a:ext uri="{FF2B5EF4-FFF2-40B4-BE49-F238E27FC236}">
                <a16:creationId xmlns:a16="http://schemas.microsoft.com/office/drawing/2014/main" id="{348D5F55-623A-032A-D800-BC1E75FE707B}"/>
              </a:ext>
            </a:extLst>
          </p:cNvPr>
          <p:cNvSpPr>
            <a:spLocks noGrp="1"/>
          </p:cNvSpPr>
          <p:nvPr>
            <p:ph idx="1"/>
          </p:nvPr>
        </p:nvSpPr>
        <p:spPr>
          <a:xfrm>
            <a:off x="408271" y="1849490"/>
            <a:ext cx="5687729" cy="3497061"/>
          </a:xfrm>
        </p:spPr>
        <p:txBody>
          <a:bodyPr>
            <a:normAutofit/>
          </a:bodyPr>
          <a:lstStyle/>
          <a:p>
            <a:pPr marL="0" indent="0">
              <a:spcBef>
                <a:spcPts val="0"/>
              </a:spcBef>
              <a:spcAft>
                <a:spcPts val="2400"/>
              </a:spcAft>
              <a:buNone/>
            </a:pPr>
            <a:r>
              <a:rPr lang="en-US" sz="2000" dirty="0">
                <a:latin typeface="Calibri" panose="020F0502020204030204" pitchFamily="34" charset="0"/>
                <a:cs typeface="Calibri" panose="020F0502020204030204" pitchFamily="34" charset="0"/>
              </a:rPr>
              <a:t>Universal grading for evidence: </a:t>
            </a:r>
            <a:r>
              <a:rPr lang="en-US" sz="2000" b="1" dirty="0">
                <a:latin typeface="Calibri" panose="020F0502020204030204" pitchFamily="34" charset="0"/>
                <a:cs typeface="Calibri" panose="020F0502020204030204" pitchFamily="34" charset="0"/>
              </a:rPr>
              <a:t>High, Moderate, </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Low, Very Low</a:t>
            </a:r>
            <a:endParaRPr lang="en-US" sz="2000" dirty="0">
              <a:latin typeface="Calibri" panose="020F0502020204030204" pitchFamily="34" charset="0"/>
              <a:cs typeface="Calibri" panose="020F0502020204030204" pitchFamily="34" charset="0"/>
            </a:endParaRPr>
          </a:p>
          <a:p>
            <a:pPr marL="0" indent="0">
              <a:spcBef>
                <a:spcPts val="0"/>
              </a:spcBef>
              <a:spcAft>
                <a:spcPts val="2400"/>
              </a:spcAft>
              <a:buNone/>
            </a:pPr>
            <a:r>
              <a:rPr lang="en-US" sz="2000" dirty="0">
                <a:latin typeface="Calibri" panose="020F0502020204030204" pitchFamily="34" charset="0"/>
                <a:cs typeface="Calibri" panose="020F0502020204030204" pitchFamily="34" charset="0"/>
              </a:rPr>
              <a:t>Recommendations rated: </a:t>
            </a:r>
            <a:r>
              <a:rPr lang="en-US" sz="2000" b="1" dirty="0">
                <a:latin typeface="Calibri" panose="020F0502020204030204" pitchFamily="34" charset="0"/>
                <a:cs typeface="Calibri" panose="020F0502020204030204" pitchFamily="34" charset="0"/>
              </a:rPr>
              <a:t>Strong</a:t>
            </a:r>
            <a:r>
              <a:rPr lang="en-US" sz="2000" dirty="0">
                <a:latin typeface="Calibri" panose="020F0502020204030204" pitchFamily="34" charset="0"/>
                <a:cs typeface="Calibri" panose="020F0502020204030204" pitchFamily="34" charset="0"/>
              </a:rPr>
              <a:t> (benefits &gt; risks)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or </a:t>
            </a:r>
            <a:r>
              <a:rPr lang="en-US" sz="2000" b="1" dirty="0">
                <a:latin typeface="Calibri" panose="020F0502020204030204" pitchFamily="34" charset="0"/>
                <a:cs typeface="Calibri" panose="020F0502020204030204" pitchFamily="34" charset="0"/>
              </a:rPr>
              <a:t>Conditional</a:t>
            </a:r>
            <a:r>
              <a:rPr lang="en-US" sz="2000" dirty="0">
                <a:latin typeface="Calibri" panose="020F0502020204030204" pitchFamily="34" charset="0"/>
                <a:cs typeface="Calibri" panose="020F0502020204030204" pitchFamily="34" charset="0"/>
              </a:rPr>
              <a:t> (uncertainty)</a:t>
            </a:r>
          </a:p>
          <a:p>
            <a:pPr marL="0" indent="0">
              <a:lnSpc>
                <a:spcPct val="100000"/>
              </a:lnSpc>
              <a:spcBef>
                <a:spcPts val="0"/>
              </a:spcBef>
              <a:spcAft>
                <a:spcPts val="2400"/>
              </a:spcAft>
              <a:buNone/>
            </a:pPr>
            <a:r>
              <a:rPr lang="en-US" sz="2000" dirty="0">
                <a:latin typeface="Calibri" panose="020F0502020204030204" pitchFamily="34" charset="0"/>
                <a:cs typeface="Calibri" panose="020F0502020204030204" pitchFamily="34" charset="0"/>
              </a:rPr>
              <a:t>Implications: A strong recommendation means most patients would prefer the suggested action, and clinicians should generally offer it</a:t>
            </a:r>
          </a:p>
        </p:txBody>
      </p:sp>
      <p:cxnSp>
        <p:nvCxnSpPr>
          <p:cNvPr id="8" name="Straight Connector 7">
            <a:extLst>
              <a:ext uri="{FF2B5EF4-FFF2-40B4-BE49-F238E27FC236}">
                <a16:creationId xmlns:a16="http://schemas.microsoft.com/office/drawing/2014/main" id="{FC08E428-1CE4-BD07-7A95-296690A46FC3}"/>
              </a:ext>
            </a:extLst>
          </p:cNvPr>
          <p:cNvCxnSpPr/>
          <p:nvPr/>
        </p:nvCxnSpPr>
        <p:spPr>
          <a:xfrm>
            <a:off x="457200" y="2563336"/>
            <a:ext cx="5638800" cy="0"/>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1078126E-8FCE-EC7E-F1EC-562E7F4CBFBA}"/>
              </a:ext>
            </a:extLst>
          </p:cNvPr>
          <p:cNvCxnSpPr/>
          <p:nvPr/>
        </p:nvCxnSpPr>
        <p:spPr>
          <a:xfrm>
            <a:off x="457200" y="3443869"/>
            <a:ext cx="5638800" cy="0"/>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5F6403A1-05C1-4D6B-5249-28BDBB802F6A}"/>
              </a:ext>
            </a:extLst>
          </p:cNvPr>
          <p:cNvSpPr/>
          <p:nvPr/>
        </p:nvSpPr>
        <p:spPr>
          <a:xfrm>
            <a:off x="6553200" y="1845733"/>
            <a:ext cx="5181600" cy="9144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134DAA-956B-37D0-6E00-EABD9CF4948A}"/>
              </a:ext>
            </a:extLst>
          </p:cNvPr>
          <p:cNvSpPr/>
          <p:nvPr/>
        </p:nvSpPr>
        <p:spPr>
          <a:xfrm>
            <a:off x="6553200" y="2743200"/>
            <a:ext cx="5181600" cy="9144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4C6D051-9D27-00BF-67B0-4208FE88CE0E}"/>
              </a:ext>
            </a:extLst>
          </p:cNvPr>
          <p:cNvSpPr/>
          <p:nvPr/>
        </p:nvSpPr>
        <p:spPr>
          <a:xfrm>
            <a:off x="6553200" y="3657600"/>
            <a:ext cx="51816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0ADC75-E883-7C1B-043D-FE66A0BCEF93}"/>
              </a:ext>
            </a:extLst>
          </p:cNvPr>
          <p:cNvSpPr/>
          <p:nvPr/>
        </p:nvSpPr>
        <p:spPr>
          <a:xfrm>
            <a:off x="6553200" y="4538133"/>
            <a:ext cx="5181600" cy="9144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4328172B-4DAD-6515-C297-BB052A83A719}"/>
              </a:ext>
            </a:extLst>
          </p:cNvPr>
          <p:cNvSpPr txBox="1">
            <a:spLocks/>
          </p:cNvSpPr>
          <p:nvPr/>
        </p:nvSpPr>
        <p:spPr>
          <a:xfrm>
            <a:off x="6724405" y="210330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tx2"/>
                </a:solidFill>
                <a:latin typeface="Calibri" panose="020F0502020204030204" pitchFamily="34" charset="0"/>
                <a:cs typeface="Calibri" panose="020F0502020204030204" pitchFamily="34" charset="0"/>
              </a:rPr>
              <a:t>High</a:t>
            </a:r>
            <a:endParaRPr lang="en-US" sz="2000" dirty="0">
              <a:solidFill>
                <a:schemeClr val="tx2"/>
              </a:solidFill>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2D481B47-1CB3-7935-0408-621765F61024}"/>
              </a:ext>
            </a:extLst>
          </p:cNvPr>
          <p:cNvSpPr txBox="1">
            <a:spLocks/>
          </p:cNvSpPr>
          <p:nvPr/>
        </p:nvSpPr>
        <p:spPr>
          <a:xfrm>
            <a:off x="6724405" y="3029743"/>
            <a:ext cx="1200395" cy="3992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tx2"/>
                </a:solidFill>
                <a:latin typeface="Calibri" panose="020F0502020204030204" pitchFamily="34" charset="0"/>
                <a:cs typeface="Calibri" panose="020F0502020204030204" pitchFamily="34" charset="0"/>
              </a:rPr>
              <a:t>Moderate</a:t>
            </a:r>
            <a:endParaRPr lang="en-US" sz="2000" dirty="0">
              <a:solidFill>
                <a:schemeClr val="tx2"/>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ACFC729C-9295-C25F-EF17-14156A65CD31}"/>
              </a:ext>
            </a:extLst>
          </p:cNvPr>
          <p:cNvSpPr txBox="1">
            <a:spLocks/>
          </p:cNvSpPr>
          <p:nvPr/>
        </p:nvSpPr>
        <p:spPr>
          <a:xfrm>
            <a:off x="6724405" y="3944143"/>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bg1"/>
                </a:solidFill>
                <a:latin typeface="Calibri" panose="020F0502020204030204" pitchFamily="34" charset="0"/>
                <a:cs typeface="Calibri" panose="020F0502020204030204" pitchFamily="34" charset="0"/>
              </a:rPr>
              <a:t>Low</a:t>
            </a:r>
            <a:endParaRPr lang="en-US" sz="2000" dirty="0">
              <a:solidFill>
                <a:schemeClr val="bg1"/>
              </a:solidFill>
              <a:latin typeface="Calibri" panose="020F0502020204030204" pitchFamily="34" charset="0"/>
              <a:cs typeface="Calibri" panose="020F0502020204030204" pitchFamily="34" charset="0"/>
            </a:endParaRPr>
          </a:p>
        </p:txBody>
      </p:sp>
      <p:sp>
        <p:nvSpPr>
          <p:cNvPr id="18" name="Content Placeholder 2">
            <a:extLst>
              <a:ext uri="{FF2B5EF4-FFF2-40B4-BE49-F238E27FC236}">
                <a16:creationId xmlns:a16="http://schemas.microsoft.com/office/drawing/2014/main" id="{E66401FB-6FAA-B5BC-19CC-03971237962F}"/>
              </a:ext>
            </a:extLst>
          </p:cNvPr>
          <p:cNvSpPr txBox="1">
            <a:spLocks/>
          </p:cNvSpPr>
          <p:nvPr/>
        </p:nvSpPr>
        <p:spPr>
          <a:xfrm>
            <a:off x="6724405" y="4841609"/>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2000" b="1" dirty="0">
                <a:solidFill>
                  <a:schemeClr val="bg1"/>
                </a:solidFill>
                <a:latin typeface="Calibri" panose="020F0502020204030204" pitchFamily="34" charset="0"/>
                <a:cs typeface="Calibri" panose="020F0502020204030204" pitchFamily="34" charset="0"/>
              </a:rPr>
              <a:t>Very low</a:t>
            </a:r>
            <a:endParaRPr lang="en-US" sz="2000" dirty="0">
              <a:solidFill>
                <a:schemeClr val="bg1"/>
              </a:solidFill>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9162CE6A-5B88-985C-96EC-621079550373}"/>
              </a:ext>
            </a:extLst>
          </p:cNvPr>
          <p:cNvGrpSpPr/>
          <p:nvPr/>
        </p:nvGrpSpPr>
        <p:grpSpPr>
          <a:xfrm>
            <a:off x="8602133" y="2074333"/>
            <a:ext cx="2319866" cy="457200"/>
            <a:chOff x="8077200" y="2074333"/>
            <a:chExt cx="2319866" cy="457200"/>
          </a:xfrm>
        </p:grpSpPr>
        <p:sp>
          <p:nvSpPr>
            <p:cNvPr id="19" name="Oval 18">
              <a:extLst>
                <a:ext uri="{FF2B5EF4-FFF2-40B4-BE49-F238E27FC236}">
                  <a16:creationId xmlns:a16="http://schemas.microsoft.com/office/drawing/2014/main" id="{38890326-D234-CD2C-1578-F3CF48ACC0B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4A5B4C0-963F-62DC-2BA5-E3F67E19D0D6}"/>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8E35859-B756-A352-4762-CD267EF6B3FF}"/>
                </a:ext>
              </a:extLst>
            </p:cNvPr>
            <p:cNvSpPr/>
            <p:nvPr/>
          </p:nvSpPr>
          <p:spPr>
            <a:xfrm>
              <a:off x="9330267"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292695A-D2E5-5AE7-D04A-BA5FB15F1B3B}"/>
                </a:ext>
              </a:extLst>
            </p:cNvPr>
            <p:cNvSpPr/>
            <p:nvPr/>
          </p:nvSpPr>
          <p:spPr>
            <a:xfrm>
              <a:off x="99398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86C0C0-55C1-29CD-8212-9C2613B50F69}"/>
              </a:ext>
            </a:extLst>
          </p:cNvPr>
          <p:cNvGrpSpPr/>
          <p:nvPr/>
        </p:nvGrpSpPr>
        <p:grpSpPr>
          <a:xfrm>
            <a:off x="8602133" y="2971800"/>
            <a:ext cx="2319866" cy="457200"/>
            <a:chOff x="8077200" y="2074333"/>
            <a:chExt cx="2319866" cy="457200"/>
          </a:xfrm>
        </p:grpSpPr>
        <p:sp>
          <p:nvSpPr>
            <p:cNvPr id="26" name="Oval 25">
              <a:extLst>
                <a:ext uri="{FF2B5EF4-FFF2-40B4-BE49-F238E27FC236}">
                  <a16:creationId xmlns:a16="http://schemas.microsoft.com/office/drawing/2014/main" id="{5969BEB5-133B-9199-B2A2-4B0FF17D5C7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774DFD9-DA26-896D-D247-6CBC67126D84}"/>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0283A0C-0F59-9AA5-F2F5-B3039F50DB33}"/>
                </a:ext>
              </a:extLst>
            </p:cNvPr>
            <p:cNvSpPr/>
            <p:nvPr/>
          </p:nvSpPr>
          <p:spPr>
            <a:xfrm>
              <a:off x="9330267"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FBBD632-C85F-F5CE-0DE0-6A1CC880580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63EE00C-C98A-7245-3F53-30CC98543382}"/>
              </a:ext>
            </a:extLst>
          </p:cNvPr>
          <p:cNvGrpSpPr/>
          <p:nvPr/>
        </p:nvGrpSpPr>
        <p:grpSpPr>
          <a:xfrm>
            <a:off x="8602133" y="3903133"/>
            <a:ext cx="2319866" cy="457200"/>
            <a:chOff x="8077200" y="2074333"/>
            <a:chExt cx="2319866" cy="457200"/>
          </a:xfrm>
        </p:grpSpPr>
        <p:sp>
          <p:nvSpPr>
            <p:cNvPr id="31" name="Oval 30">
              <a:extLst>
                <a:ext uri="{FF2B5EF4-FFF2-40B4-BE49-F238E27FC236}">
                  <a16:creationId xmlns:a16="http://schemas.microsoft.com/office/drawing/2014/main" id="{4F835C12-E297-6CAB-938B-6F116FC0C24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68BD9D-280E-4B0D-3FC5-4F4347E85726}"/>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4A358B3-B902-0952-30A8-14D54C7CD7E9}"/>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90D410E-C9B2-EA1F-426A-BE1EB93AE5FC}"/>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09B8921-E6A3-C789-45A4-B17C93BD8DE5}"/>
              </a:ext>
            </a:extLst>
          </p:cNvPr>
          <p:cNvGrpSpPr/>
          <p:nvPr/>
        </p:nvGrpSpPr>
        <p:grpSpPr>
          <a:xfrm>
            <a:off x="8602133" y="4766733"/>
            <a:ext cx="2319866" cy="457200"/>
            <a:chOff x="8077200" y="2074333"/>
            <a:chExt cx="2319866" cy="457200"/>
          </a:xfrm>
        </p:grpSpPr>
        <p:sp>
          <p:nvSpPr>
            <p:cNvPr id="36" name="Oval 35">
              <a:extLst>
                <a:ext uri="{FF2B5EF4-FFF2-40B4-BE49-F238E27FC236}">
                  <a16:creationId xmlns:a16="http://schemas.microsoft.com/office/drawing/2014/main" id="{58130EBB-7297-CDC0-4A17-2690E9DBCF09}"/>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A1F75EE-A1D1-0BDC-1C73-3509972EEC73}"/>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BDB45F-53D4-452E-D143-526CDF0EF026}"/>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8D50389-6933-7C22-C823-C83DC5AF1EE0}"/>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a16="http://schemas.microsoft.com/office/drawing/2014/main" id="{4D39FE21-4B0F-7C6A-BA49-6C4DECB0B8BC}"/>
              </a:ext>
            </a:extLst>
          </p:cNvPr>
          <p:cNvSpPr>
            <a:spLocks noGrp="1"/>
          </p:cNvSpPr>
          <p:nvPr>
            <p:ph type="sldNum" sz="quarter" idx="12"/>
          </p:nvPr>
        </p:nvSpPr>
        <p:spPr/>
        <p:txBody>
          <a:bodyPr/>
          <a:lstStyle/>
          <a:p>
            <a:fld id="{F7A97E85-343F-DE4C-AB4F-C00C4B6D29EF}" type="slidenum">
              <a:rPr lang="en-US" smtClean="0"/>
              <a:t>12</a:t>
            </a:fld>
            <a:endParaRPr lang="en-US"/>
          </a:p>
        </p:txBody>
      </p:sp>
      <p:sp>
        <p:nvSpPr>
          <p:cNvPr id="5" name="TextBox 4">
            <a:extLst>
              <a:ext uri="{FF2B5EF4-FFF2-40B4-BE49-F238E27FC236}">
                <a16:creationId xmlns:a16="http://schemas.microsoft.com/office/drawing/2014/main" id="{7623D019-0CDE-3087-AF94-85952883FA65}"/>
              </a:ext>
            </a:extLst>
          </p:cNvPr>
          <p:cNvSpPr txBox="1"/>
          <p:nvPr/>
        </p:nvSpPr>
        <p:spPr>
          <a:xfrm>
            <a:off x="364232" y="6334522"/>
            <a:ext cx="6096000" cy="338554"/>
          </a:xfrm>
          <a:prstGeom prst="rect">
            <a:avLst/>
          </a:prstGeom>
          <a:noFill/>
        </p:spPr>
        <p:txBody>
          <a:bodyPr wrap="square" rtlCol="0">
            <a:spAutoFit/>
          </a:bodyPr>
          <a:lstStyle/>
          <a:p>
            <a:r>
              <a:rPr lang="en-US" sz="800" dirty="0">
                <a:effectLst/>
                <a:latin typeface="Calibri" panose="020F0502020204030204" pitchFamily="34" charset="0"/>
                <a:cs typeface="Calibri" panose="020F0502020204030204" pitchFamily="34" charset="0"/>
              </a:rPr>
              <a:t>Guyatt G, </a:t>
            </a:r>
            <a:r>
              <a:rPr lang="en-US" sz="800" dirty="0" err="1">
                <a:effectLst/>
                <a:latin typeface="Calibri" panose="020F0502020204030204" pitchFamily="34" charset="0"/>
                <a:cs typeface="Calibri" panose="020F0502020204030204" pitchFamily="34" charset="0"/>
              </a:rPr>
              <a:t>Oxman</a:t>
            </a:r>
            <a:r>
              <a:rPr lang="en-US" sz="800" dirty="0">
                <a:effectLst/>
                <a:latin typeface="Calibri" panose="020F0502020204030204" pitchFamily="34" charset="0"/>
                <a:cs typeface="Calibri" panose="020F0502020204030204" pitchFamily="34" charset="0"/>
              </a:rPr>
              <a:t> AD, </a:t>
            </a:r>
            <a:r>
              <a:rPr lang="en-US" sz="800" dirty="0" err="1">
                <a:effectLst/>
                <a:latin typeface="Calibri" panose="020F0502020204030204" pitchFamily="34" charset="0"/>
                <a:cs typeface="Calibri" panose="020F0502020204030204" pitchFamily="34" charset="0"/>
              </a:rPr>
              <a:t>Akl</a:t>
            </a:r>
            <a:r>
              <a:rPr lang="en-US" sz="800" dirty="0">
                <a:effectLst/>
                <a:latin typeface="Calibri" panose="020F0502020204030204" pitchFamily="34" charset="0"/>
                <a:cs typeface="Calibri" panose="020F0502020204030204" pitchFamily="34" charset="0"/>
              </a:rPr>
              <a:t> EA, et al. GRADE guidelines: 1. Introduction-GRADE evidence profiles and summary of findings tables. J Clin</a:t>
            </a:r>
            <a:r>
              <a:rPr lang="en-US" sz="800" dirty="0">
                <a:latin typeface="Calibri" panose="020F0502020204030204" pitchFamily="34" charset="0"/>
                <a:cs typeface="Calibri" panose="020F0502020204030204" pitchFamily="34" charset="0"/>
              </a:rPr>
              <a:t> </a:t>
            </a:r>
            <a:r>
              <a:rPr lang="en-US" sz="800" dirty="0">
                <a:effectLst/>
                <a:latin typeface="Calibri" panose="020F0502020204030204" pitchFamily="34" charset="0"/>
                <a:cs typeface="Calibri" panose="020F0502020204030204" pitchFamily="34" charset="0"/>
              </a:rPr>
              <a:t>Epidemiol. Apr 2011;64(4):383-94. doi:10.1016/j.jclinepi.2010.04.026</a:t>
            </a:r>
          </a:p>
        </p:txBody>
      </p:sp>
    </p:spTree>
    <p:extLst>
      <p:ext uri="{BB962C8B-B14F-4D97-AF65-F5344CB8AC3E}">
        <p14:creationId xmlns:p14="http://schemas.microsoft.com/office/powerpoint/2010/main" val="1706184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4B864F-D3BF-8FD1-318D-588D714E2D04}"/>
              </a:ext>
            </a:extLst>
          </p:cNvPr>
          <p:cNvSpPr/>
          <p:nvPr/>
        </p:nvSpPr>
        <p:spPr>
          <a:xfrm>
            <a:off x="0" y="6056"/>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DF2E939-3D35-106A-1B55-5DC12F70886A}"/>
              </a:ext>
            </a:extLst>
          </p:cNvPr>
          <p:cNvSpPr>
            <a:spLocks noGrp="1"/>
          </p:cNvSpPr>
          <p:nvPr>
            <p:ph type="title"/>
          </p:nvPr>
        </p:nvSpPr>
        <p:spPr>
          <a:xfrm>
            <a:off x="320523" y="795868"/>
            <a:ext cx="11244944" cy="745066"/>
          </a:xfrm>
        </p:spPr>
        <p:txBody>
          <a:bodyPr anchor="t"/>
          <a:lstStyle/>
          <a:p>
            <a:r>
              <a:rPr lang="en-US" dirty="0">
                <a:latin typeface="Calibri" panose="020F0502020204030204" pitchFamily="34" charset="0"/>
                <a:cs typeface="Calibri" panose="020F0502020204030204" pitchFamily="34" charset="0"/>
              </a:rPr>
              <a:t>RAND Consensus Panel</a:t>
            </a:r>
          </a:p>
        </p:txBody>
      </p:sp>
      <p:sp>
        <p:nvSpPr>
          <p:cNvPr id="5" name="Content Placeholder 2">
            <a:extLst>
              <a:ext uri="{FF2B5EF4-FFF2-40B4-BE49-F238E27FC236}">
                <a16:creationId xmlns:a16="http://schemas.microsoft.com/office/drawing/2014/main" id="{97A2849D-64FB-C5B7-E9D5-85151B408CDB}"/>
              </a:ext>
            </a:extLst>
          </p:cNvPr>
          <p:cNvSpPr txBox="1">
            <a:spLocks/>
          </p:cNvSpPr>
          <p:nvPr/>
        </p:nvSpPr>
        <p:spPr>
          <a:xfrm>
            <a:off x="355600" y="3429000"/>
            <a:ext cx="3657600" cy="1189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Applied when </a:t>
            </a:r>
            <a:r>
              <a:rPr lang="en-US" sz="3200" b="1" dirty="0">
                <a:solidFill>
                  <a:schemeClr val="tx2">
                    <a:lumMod val="50000"/>
                    <a:lumOff val="50000"/>
                  </a:schemeClr>
                </a:solidFill>
                <a:latin typeface="Calibri" panose="020F0502020204030204" pitchFamily="34" charset="0"/>
                <a:cs typeface="Calibri" panose="020F0502020204030204" pitchFamily="34" charset="0"/>
              </a:rPr>
              <a:t>GRADE data </a:t>
            </a:r>
            <a:r>
              <a:rPr lang="en-US" sz="2000" dirty="0">
                <a:latin typeface="Calibri" panose="020F0502020204030204" pitchFamily="34" charset="0"/>
                <a:cs typeface="Calibri" panose="020F0502020204030204" pitchFamily="34" charset="0"/>
              </a:rPr>
              <a:t>are unavailable</a:t>
            </a:r>
          </a:p>
        </p:txBody>
      </p:sp>
      <p:sp>
        <p:nvSpPr>
          <p:cNvPr id="12" name="TextBox 11">
            <a:extLst>
              <a:ext uri="{FF2B5EF4-FFF2-40B4-BE49-F238E27FC236}">
                <a16:creationId xmlns:a16="http://schemas.microsoft.com/office/drawing/2014/main" id="{BCA977DC-4E32-3CD9-4461-2C7AC536D3E9}"/>
              </a:ext>
            </a:extLst>
          </p:cNvPr>
          <p:cNvSpPr txBox="1"/>
          <p:nvPr/>
        </p:nvSpPr>
        <p:spPr>
          <a:xfrm>
            <a:off x="8032817" y="4461765"/>
            <a:ext cx="3358676" cy="1200329"/>
          </a:xfrm>
          <a:prstGeom prst="rect">
            <a:avLst/>
          </a:prstGeom>
          <a:noFill/>
        </p:spPr>
        <p:txBody>
          <a:bodyPr wrap="none" rtlCol="0">
            <a:spAutoFit/>
          </a:bodyPr>
          <a:lstStyle/>
          <a:p>
            <a:r>
              <a:rPr lang="en-US" b="1" dirty="0">
                <a:solidFill>
                  <a:schemeClr val="accent2"/>
                </a:solidFill>
              </a:rPr>
              <a:t>RAND Disagreement Index (DI)</a:t>
            </a:r>
          </a:p>
          <a:p>
            <a:r>
              <a:rPr lang="en-US" dirty="0"/>
              <a:t>&lt;1.0 = general agreement</a:t>
            </a:r>
          </a:p>
          <a:p>
            <a:r>
              <a:rPr lang="en-US" u="sng" dirty="0"/>
              <a:t>&gt;</a:t>
            </a:r>
            <a:r>
              <a:rPr lang="en-US" dirty="0"/>
              <a:t>1.0 = extreme variation</a:t>
            </a:r>
          </a:p>
          <a:p>
            <a:endParaRPr lang="en-US" dirty="0"/>
          </a:p>
        </p:txBody>
      </p:sp>
      <p:sp>
        <p:nvSpPr>
          <p:cNvPr id="7" name="Content Placeholder 2">
            <a:extLst>
              <a:ext uri="{FF2B5EF4-FFF2-40B4-BE49-F238E27FC236}">
                <a16:creationId xmlns:a16="http://schemas.microsoft.com/office/drawing/2014/main" id="{BCA221A1-23ED-7402-0A00-71F59B336A0B}"/>
              </a:ext>
            </a:extLst>
          </p:cNvPr>
          <p:cNvSpPr txBox="1">
            <a:spLocks/>
          </p:cNvSpPr>
          <p:nvPr/>
        </p:nvSpPr>
        <p:spPr>
          <a:xfrm>
            <a:off x="4267200" y="3429000"/>
            <a:ext cx="3657600" cy="11890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Combines </a:t>
            </a:r>
            <a:r>
              <a:rPr lang="en-US" sz="3200" b="1" dirty="0">
                <a:solidFill>
                  <a:schemeClr val="tx2">
                    <a:lumMod val="50000"/>
                    <a:lumOff val="50000"/>
                  </a:schemeClr>
                </a:solidFill>
                <a:latin typeface="Calibri" panose="020F0502020204030204" pitchFamily="34" charset="0"/>
                <a:cs typeface="Calibri" panose="020F0502020204030204" pitchFamily="34" charset="0"/>
              </a:rPr>
              <a:t>evidence </a:t>
            </a:r>
            <a:br>
              <a:rPr lang="en-US" sz="3200" b="1" dirty="0">
                <a:solidFill>
                  <a:schemeClr val="tx2">
                    <a:lumMod val="50000"/>
                    <a:lumOff val="50000"/>
                  </a:schemeClr>
                </a:solidFill>
                <a:latin typeface="Calibri" panose="020F0502020204030204" pitchFamily="34" charset="0"/>
                <a:cs typeface="Calibri" panose="020F0502020204030204" pitchFamily="34" charset="0"/>
              </a:rPr>
            </a:br>
            <a:r>
              <a:rPr lang="en-US" sz="3200" b="1" dirty="0">
                <a:solidFill>
                  <a:schemeClr val="tx2">
                    <a:lumMod val="50000"/>
                    <a:lumOff val="50000"/>
                  </a:schemeClr>
                </a:solidFill>
                <a:latin typeface="Calibri" panose="020F0502020204030204" pitchFamily="34" charset="0"/>
                <a:cs typeface="Calibri" panose="020F0502020204030204" pitchFamily="34" charset="0"/>
              </a:rPr>
              <a:t>+ expert opinion</a:t>
            </a:r>
            <a:endParaRPr lang="en-US" sz="3200" dirty="0">
              <a:solidFill>
                <a:schemeClr val="tx2">
                  <a:lumMod val="50000"/>
                  <a:lumOff val="50000"/>
                </a:schemeClr>
              </a:solidFill>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62259ACA-406C-9141-D9E9-4CE230E93064}"/>
              </a:ext>
            </a:extLst>
          </p:cNvPr>
          <p:cNvGrpSpPr/>
          <p:nvPr/>
        </p:nvGrpSpPr>
        <p:grpSpPr>
          <a:xfrm>
            <a:off x="4004733" y="2278857"/>
            <a:ext cx="3877733" cy="3058688"/>
            <a:chOff x="4004733" y="2278856"/>
            <a:chExt cx="3877733" cy="3529277"/>
          </a:xfrm>
        </p:grpSpPr>
        <p:cxnSp>
          <p:nvCxnSpPr>
            <p:cNvPr id="9" name="Straight Connector 8">
              <a:extLst>
                <a:ext uri="{FF2B5EF4-FFF2-40B4-BE49-F238E27FC236}">
                  <a16:creationId xmlns:a16="http://schemas.microsoft.com/office/drawing/2014/main" id="{056779C1-9462-2544-EE49-7D13393C7B82}"/>
                </a:ext>
              </a:extLst>
            </p:cNvPr>
            <p:cNvCxnSpPr>
              <a:cxnSpLocks/>
            </p:cNvCxnSpPr>
            <p:nvPr/>
          </p:nvCxnSpPr>
          <p:spPr>
            <a:xfrm>
              <a:off x="4004733" y="2278856"/>
              <a:ext cx="0" cy="3529277"/>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2674DC8-A9A2-4B3E-74A7-0756EEBA3DA6}"/>
                </a:ext>
              </a:extLst>
            </p:cNvPr>
            <p:cNvCxnSpPr>
              <a:cxnSpLocks/>
            </p:cNvCxnSpPr>
            <p:nvPr/>
          </p:nvCxnSpPr>
          <p:spPr>
            <a:xfrm>
              <a:off x="7882466" y="2278856"/>
              <a:ext cx="0" cy="3529277"/>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grpSp>
      <p:sp>
        <p:nvSpPr>
          <p:cNvPr id="16" name="Oval 15">
            <a:extLst>
              <a:ext uri="{FF2B5EF4-FFF2-40B4-BE49-F238E27FC236}">
                <a16:creationId xmlns:a16="http://schemas.microsoft.com/office/drawing/2014/main" id="{69E8D925-DB89-F933-78D5-65BE4CA7090D}"/>
              </a:ext>
            </a:extLst>
          </p:cNvPr>
          <p:cNvSpPr>
            <a:spLocks noChangeAspect="1"/>
          </p:cNvSpPr>
          <p:nvPr/>
        </p:nvSpPr>
        <p:spPr>
          <a:xfrm>
            <a:off x="1727200" y="2286000"/>
            <a:ext cx="914400" cy="914400"/>
          </a:xfrm>
          <a:prstGeom prst="ellipse">
            <a:avLst/>
          </a:prstGeom>
          <a:solidFill>
            <a:schemeClr val="bg1"/>
          </a:solidFill>
          <a:ln w="25400">
            <a:solidFill>
              <a:schemeClr val="tx2"/>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r chart with solid fill">
            <a:extLst>
              <a:ext uri="{FF2B5EF4-FFF2-40B4-BE49-F238E27FC236}">
                <a16:creationId xmlns:a16="http://schemas.microsoft.com/office/drawing/2014/main" id="{C8B072E8-CF14-8BF9-AE04-1F978A878D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5734" y="2396066"/>
            <a:ext cx="677333" cy="677333"/>
          </a:xfrm>
          <a:prstGeom prst="rect">
            <a:avLst/>
          </a:prstGeom>
        </p:spPr>
      </p:pic>
      <p:grpSp>
        <p:nvGrpSpPr>
          <p:cNvPr id="24" name="Group 23">
            <a:extLst>
              <a:ext uri="{FF2B5EF4-FFF2-40B4-BE49-F238E27FC236}">
                <a16:creationId xmlns:a16="http://schemas.microsoft.com/office/drawing/2014/main" id="{4CE18B68-1D39-98B8-7492-E44B7EC93B8C}"/>
              </a:ext>
            </a:extLst>
          </p:cNvPr>
          <p:cNvGrpSpPr/>
          <p:nvPr/>
        </p:nvGrpSpPr>
        <p:grpSpPr>
          <a:xfrm>
            <a:off x="5638800" y="2286000"/>
            <a:ext cx="914400" cy="914400"/>
            <a:chOff x="5638800" y="2286000"/>
            <a:chExt cx="914400" cy="914400"/>
          </a:xfrm>
        </p:grpSpPr>
        <p:sp>
          <p:nvSpPr>
            <p:cNvPr id="17" name="Oval 16">
              <a:extLst>
                <a:ext uri="{FF2B5EF4-FFF2-40B4-BE49-F238E27FC236}">
                  <a16:creationId xmlns:a16="http://schemas.microsoft.com/office/drawing/2014/main" id="{DB5784E3-A1D8-2DD6-8D95-8AD2196DAE18}"/>
                </a:ext>
              </a:extLst>
            </p:cNvPr>
            <p:cNvSpPr>
              <a:spLocks noChangeAspect="1"/>
            </p:cNvSpPr>
            <p:nvPr/>
          </p:nvSpPr>
          <p:spPr>
            <a:xfrm>
              <a:off x="5638800" y="2286000"/>
              <a:ext cx="914400" cy="914400"/>
            </a:xfrm>
            <a:prstGeom prst="ellipse">
              <a:avLst/>
            </a:prstGeom>
            <a:solidFill>
              <a:schemeClr val="bg1"/>
            </a:solidFill>
            <a:ln w="25400">
              <a:solidFill>
                <a:schemeClr val="tx2"/>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agnifying glass with solid fill">
              <a:extLst>
                <a:ext uri="{FF2B5EF4-FFF2-40B4-BE49-F238E27FC236}">
                  <a16:creationId xmlns:a16="http://schemas.microsoft.com/office/drawing/2014/main" id="{18608EDC-F752-6442-99D1-125B521A6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7938" y="2382325"/>
              <a:ext cx="678934" cy="678934"/>
            </a:xfrm>
            <a:prstGeom prst="rect">
              <a:avLst/>
            </a:prstGeom>
          </p:spPr>
        </p:pic>
        <p:pic>
          <p:nvPicPr>
            <p:cNvPr id="23" name="Graphic 22" descr="Checkmark with solid fill">
              <a:extLst>
                <a:ext uri="{FF2B5EF4-FFF2-40B4-BE49-F238E27FC236}">
                  <a16:creationId xmlns:a16="http://schemas.microsoft.com/office/drawing/2014/main" id="{14551A92-0543-C133-8DA0-1C50589380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39286" y="2549424"/>
              <a:ext cx="228281" cy="228281"/>
            </a:xfrm>
            <a:prstGeom prst="rect">
              <a:avLst/>
            </a:prstGeom>
          </p:spPr>
        </p:pic>
      </p:grpSp>
      <p:cxnSp>
        <p:nvCxnSpPr>
          <p:cNvPr id="25" name="Straight Connector 24">
            <a:extLst>
              <a:ext uri="{FF2B5EF4-FFF2-40B4-BE49-F238E27FC236}">
                <a16:creationId xmlns:a16="http://schemas.microsoft.com/office/drawing/2014/main" id="{4CDA87E9-270F-D506-3E04-5FFAEBF00C82}"/>
              </a:ext>
            </a:extLst>
          </p:cNvPr>
          <p:cNvCxnSpPr>
            <a:cxnSpLocks/>
          </p:cNvCxnSpPr>
          <p:nvPr/>
        </p:nvCxnSpPr>
        <p:spPr>
          <a:xfrm flipH="1">
            <a:off x="7903882" y="4043494"/>
            <a:ext cx="3830918" cy="0"/>
          </a:xfrm>
          <a:prstGeom prst="line">
            <a:avLst/>
          </a:prstGeom>
          <a:ln w="254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61EA607-FC9B-9727-C0B3-4B077FE99F7B}"/>
              </a:ext>
            </a:extLst>
          </p:cNvPr>
          <p:cNvSpPr txBox="1"/>
          <p:nvPr/>
        </p:nvSpPr>
        <p:spPr>
          <a:xfrm>
            <a:off x="8323698" y="3639312"/>
            <a:ext cx="3422732" cy="369332"/>
          </a:xfrm>
          <a:prstGeom prst="rect">
            <a:avLst/>
          </a:prstGeom>
          <a:noFill/>
        </p:spPr>
        <p:txBody>
          <a:bodyPr wrap="none" rtlCol="0">
            <a:spAutoFit/>
          </a:bodyPr>
          <a:lstStyle/>
          <a:p>
            <a:r>
              <a:rPr lang="en-US" b="1" spc="600" dirty="0">
                <a:latin typeface="Calibri" panose="020F0502020204030204" pitchFamily="34" charset="0"/>
                <a:cs typeface="Calibri" panose="020F0502020204030204" pitchFamily="34" charset="0"/>
              </a:rPr>
              <a:t>0 </a:t>
            </a:r>
            <a:r>
              <a:rPr lang="en-US" b="1" spc="600" dirty="0">
                <a:solidFill>
                  <a:schemeClr val="accent5"/>
                </a:solidFill>
                <a:latin typeface="Calibri" panose="020F0502020204030204" pitchFamily="34" charset="0"/>
                <a:cs typeface="Calibri" panose="020F0502020204030204" pitchFamily="34" charset="0"/>
              </a:rPr>
              <a:t>1 2 3 </a:t>
            </a:r>
            <a:r>
              <a:rPr lang="en-US" b="1" spc="600" dirty="0">
                <a:solidFill>
                  <a:schemeClr val="accent1"/>
                </a:solidFill>
                <a:latin typeface="Calibri" panose="020F0502020204030204" pitchFamily="34" charset="0"/>
                <a:cs typeface="Calibri" panose="020F0502020204030204" pitchFamily="34" charset="0"/>
              </a:rPr>
              <a:t>4 5 6 </a:t>
            </a:r>
            <a:r>
              <a:rPr lang="en-US" b="1" spc="600" dirty="0">
                <a:solidFill>
                  <a:schemeClr val="accent2"/>
                </a:solidFill>
                <a:latin typeface="Calibri" panose="020F0502020204030204" pitchFamily="34" charset="0"/>
                <a:cs typeface="Calibri" panose="020F0502020204030204" pitchFamily="34" charset="0"/>
              </a:rPr>
              <a:t>7 8 9 </a:t>
            </a:r>
          </a:p>
        </p:txBody>
      </p:sp>
      <p:sp>
        <p:nvSpPr>
          <p:cNvPr id="38" name="TextBox 37">
            <a:extLst>
              <a:ext uri="{FF2B5EF4-FFF2-40B4-BE49-F238E27FC236}">
                <a16:creationId xmlns:a16="http://schemas.microsoft.com/office/drawing/2014/main" id="{C3E34975-3F30-3F53-2C23-E96DC49CB2A5}"/>
              </a:ext>
            </a:extLst>
          </p:cNvPr>
          <p:cNvSpPr txBox="1"/>
          <p:nvPr/>
        </p:nvSpPr>
        <p:spPr>
          <a:xfrm>
            <a:off x="9615801" y="2462692"/>
            <a:ext cx="882999" cy="307777"/>
          </a:xfrm>
          <a:prstGeom prst="rect">
            <a:avLst/>
          </a:prstGeom>
          <a:noFill/>
        </p:spPr>
        <p:txBody>
          <a:bodyPr wrap="none" rtlCol="0">
            <a:spAutoFit/>
          </a:bodyPr>
          <a:lstStyle/>
          <a:p>
            <a:r>
              <a:rPr lang="en-US" sz="1400" dirty="0">
                <a:solidFill>
                  <a:schemeClr val="accent1"/>
                </a:solidFill>
                <a:latin typeface="Calibri" panose="020F0502020204030204" pitchFamily="34" charset="0"/>
                <a:cs typeface="Calibri" panose="020F0502020204030204" pitchFamily="34" charset="0"/>
              </a:rPr>
              <a:t>uncertain</a:t>
            </a:r>
          </a:p>
        </p:txBody>
      </p:sp>
      <p:sp>
        <p:nvSpPr>
          <p:cNvPr id="40" name="TextBox 39">
            <a:extLst>
              <a:ext uri="{FF2B5EF4-FFF2-40B4-BE49-F238E27FC236}">
                <a16:creationId xmlns:a16="http://schemas.microsoft.com/office/drawing/2014/main" id="{FBC5AC86-5E65-B50B-20D7-E9343C080328}"/>
              </a:ext>
            </a:extLst>
          </p:cNvPr>
          <p:cNvSpPr txBox="1"/>
          <p:nvPr/>
        </p:nvSpPr>
        <p:spPr>
          <a:xfrm>
            <a:off x="10511913" y="2116923"/>
            <a:ext cx="1047018" cy="307777"/>
          </a:xfrm>
          <a:prstGeom prst="rect">
            <a:avLst/>
          </a:prstGeom>
          <a:noFill/>
        </p:spPr>
        <p:txBody>
          <a:bodyPr wrap="none" rtlCol="0">
            <a:spAutoFit/>
          </a:bodyPr>
          <a:lstStyle/>
          <a:p>
            <a:r>
              <a:rPr lang="en-US" sz="1400" dirty="0">
                <a:solidFill>
                  <a:schemeClr val="accent2"/>
                </a:solidFill>
                <a:latin typeface="Calibri" panose="020F0502020204030204" pitchFamily="34" charset="0"/>
                <a:cs typeface="Calibri" panose="020F0502020204030204" pitchFamily="34" charset="0"/>
              </a:rPr>
              <a:t>appropriate</a:t>
            </a:r>
          </a:p>
        </p:txBody>
      </p:sp>
      <p:sp>
        <p:nvSpPr>
          <p:cNvPr id="42" name="Slide Number Placeholder 41">
            <a:extLst>
              <a:ext uri="{FF2B5EF4-FFF2-40B4-BE49-F238E27FC236}">
                <a16:creationId xmlns:a16="http://schemas.microsoft.com/office/drawing/2014/main" id="{523FDA3E-1A8F-A88B-D044-181A3941CB7A}"/>
              </a:ext>
            </a:extLst>
          </p:cNvPr>
          <p:cNvSpPr>
            <a:spLocks noGrp="1"/>
          </p:cNvSpPr>
          <p:nvPr>
            <p:ph type="sldNum" sz="quarter" idx="12"/>
          </p:nvPr>
        </p:nvSpPr>
        <p:spPr/>
        <p:txBody>
          <a:bodyPr/>
          <a:lstStyle/>
          <a:p>
            <a:fld id="{F7A97E85-343F-DE4C-AB4F-C00C4B6D29EF}" type="slidenum">
              <a:rPr lang="en-US" smtClean="0"/>
              <a:t>13</a:t>
            </a:fld>
            <a:endParaRPr lang="en-US"/>
          </a:p>
        </p:txBody>
      </p:sp>
      <p:sp>
        <p:nvSpPr>
          <p:cNvPr id="2" name="TextBox 1">
            <a:extLst>
              <a:ext uri="{FF2B5EF4-FFF2-40B4-BE49-F238E27FC236}">
                <a16:creationId xmlns:a16="http://schemas.microsoft.com/office/drawing/2014/main" id="{762D2F0C-F50F-8435-F231-9FB6C9BB6068}"/>
              </a:ext>
            </a:extLst>
          </p:cNvPr>
          <p:cNvSpPr txBox="1"/>
          <p:nvPr/>
        </p:nvSpPr>
        <p:spPr>
          <a:xfrm>
            <a:off x="373518" y="6340185"/>
            <a:ext cx="8355644" cy="338554"/>
          </a:xfrm>
          <a:prstGeom prst="rect">
            <a:avLst/>
          </a:prstGeom>
          <a:noFill/>
        </p:spPr>
        <p:txBody>
          <a:bodyPr wrap="square" rtlCol="0">
            <a:spAutoFit/>
          </a:bodyPr>
          <a:lstStyle/>
          <a:p>
            <a:r>
              <a:rPr lang="en-US" sz="800" i="1" dirty="0" err="1">
                <a:solidFill>
                  <a:srgbClr val="222222"/>
                </a:solidFill>
                <a:effectLst/>
                <a:latin typeface="Calibri" panose="020F0502020204030204" pitchFamily="34" charset="0"/>
                <a:cs typeface="Calibri" panose="020F0502020204030204" pitchFamily="34" charset="0"/>
              </a:rPr>
              <a:t>FItch</a:t>
            </a:r>
            <a:r>
              <a:rPr lang="en-US" sz="800" i="1" dirty="0">
                <a:solidFill>
                  <a:srgbClr val="222222"/>
                </a:solidFill>
                <a:effectLst/>
                <a:latin typeface="Calibri" panose="020F0502020204030204" pitchFamily="34" charset="0"/>
                <a:cs typeface="Calibri" panose="020F0502020204030204" pitchFamily="34" charset="0"/>
              </a:rPr>
              <a:t> K BS, Aguilar MD, Bernard B, </a:t>
            </a:r>
            <a:r>
              <a:rPr lang="en-US" sz="800" i="1" dirty="0" err="1">
                <a:solidFill>
                  <a:srgbClr val="222222"/>
                </a:solidFill>
                <a:effectLst/>
                <a:latin typeface="Calibri" panose="020F0502020204030204" pitchFamily="34" charset="0"/>
                <a:cs typeface="Calibri" panose="020F0502020204030204" pitchFamily="34" charset="0"/>
              </a:rPr>
              <a:t>LaCalle</a:t>
            </a:r>
            <a:r>
              <a:rPr lang="en-US" sz="800" i="1" dirty="0">
                <a:solidFill>
                  <a:srgbClr val="222222"/>
                </a:solidFill>
                <a:effectLst/>
                <a:latin typeface="Calibri" panose="020F0502020204030204" pitchFamily="34" charset="0"/>
                <a:cs typeface="Calibri" panose="020F0502020204030204" pitchFamily="34" charset="0"/>
              </a:rPr>
              <a:t> JR, Lazaro P, van het Loo M, McDonnell J, Vader JP, Kahan JP. The RAND/UCLA</a:t>
            </a:r>
            <a:br>
              <a:rPr lang="en-US" sz="800" i="1" dirty="0">
                <a:latin typeface="Calibri" panose="020F0502020204030204" pitchFamily="34" charset="0"/>
                <a:cs typeface="Calibri" panose="020F0502020204030204" pitchFamily="34" charset="0"/>
              </a:rPr>
            </a:br>
            <a:r>
              <a:rPr lang="en-US" sz="800" i="1" dirty="0">
                <a:solidFill>
                  <a:srgbClr val="222222"/>
                </a:solidFill>
                <a:effectLst/>
                <a:latin typeface="Calibri" panose="020F0502020204030204" pitchFamily="34" charset="0"/>
                <a:cs typeface="Calibri" panose="020F0502020204030204" pitchFamily="34" charset="0"/>
              </a:rPr>
              <a:t>Appropriateness Method User’s Manual. RAND; 2001</a:t>
            </a:r>
            <a:endParaRPr lang="en-US" sz="8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625E0A0-67BA-92C0-D243-9364D65596AF}"/>
              </a:ext>
            </a:extLst>
          </p:cNvPr>
          <p:cNvSpPr txBox="1"/>
          <p:nvPr/>
        </p:nvSpPr>
        <p:spPr>
          <a:xfrm>
            <a:off x="8518321" y="3023244"/>
            <a:ext cx="1183273" cy="307777"/>
          </a:xfrm>
          <a:prstGeom prst="rect">
            <a:avLst/>
          </a:prstGeom>
          <a:noFill/>
        </p:spPr>
        <p:txBody>
          <a:bodyPr wrap="none" rtlCol="0">
            <a:spAutoFit/>
          </a:bodyPr>
          <a:lstStyle/>
          <a:p>
            <a:r>
              <a:rPr lang="en-US" sz="1400" dirty="0">
                <a:solidFill>
                  <a:schemeClr val="accent5"/>
                </a:solidFill>
                <a:latin typeface="Calibri" panose="020F0502020204030204" pitchFamily="34" charset="0"/>
                <a:cs typeface="Calibri" panose="020F0502020204030204" pitchFamily="34" charset="0"/>
              </a:rPr>
              <a:t>inappropriate</a:t>
            </a:r>
          </a:p>
        </p:txBody>
      </p:sp>
      <p:grpSp>
        <p:nvGrpSpPr>
          <p:cNvPr id="18" name="Group 17">
            <a:extLst>
              <a:ext uri="{FF2B5EF4-FFF2-40B4-BE49-F238E27FC236}">
                <a16:creationId xmlns:a16="http://schemas.microsoft.com/office/drawing/2014/main" id="{CBFFE199-735B-C67A-F0D4-CEAB3B41E607}"/>
              </a:ext>
            </a:extLst>
          </p:cNvPr>
          <p:cNvGrpSpPr/>
          <p:nvPr/>
        </p:nvGrpSpPr>
        <p:grpSpPr>
          <a:xfrm>
            <a:off x="8757465" y="3328416"/>
            <a:ext cx="701040" cy="329184"/>
            <a:chOff x="8757465" y="2261616"/>
            <a:chExt cx="701040" cy="1395984"/>
          </a:xfrm>
        </p:grpSpPr>
        <p:cxnSp>
          <p:nvCxnSpPr>
            <p:cNvPr id="27" name="Straight Connector 26">
              <a:extLst>
                <a:ext uri="{FF2B5EF4-FFF2-40B4-BE49-F238E27FC236}">
                  <a16:creationId xmlns:a16="http://schemas.microsoft.com/office/drawing/2014/main" id="{7EC73FED-46EF-BBE7-A3FA-81F9DA700D69}"/>
                </a:ext>
              </a:extLst>
            </p:cNvPr>
            <p:cNvCxnSpPr>
              <a:cxnSpLocks/>
            </p:cNvCxnSpPr>
            <p:nvPr/>
          </p:nvCxnSpPr>
          <p:spPr>
            <a:xfrm>
              <a:off x="8757465" y="2267710"/>
              <a:ext cx="0" cy="1389890"/>
            </a:xfrm>
            <a:prstGeom prst="line">
              <a:avLst/>
            </a:prstGeom>
            <a:ln w="19050">
              <a:solidFill>
                <a:schemeClr val="accent5"/>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404751F-1B6B-B810-80AF-DC0AF77547BD}"/>
                </a:ext>
              </a:extLst>
            </p:cNvPr>
            <p:cNvCxnSpPr>
              <a:cxnSpLocks/>
            </p:cNvCxnSpPr>
            <p:nvPr/>
          </p:nvCxnSpPr>
          <p:spPr>
            <a:xfrm>
              <a:off x="9458505" y="2261616"/>
              <a:ext cx="0" cy="1389888"/>
            </a:xfrm>
            <a:prstGeom prst="line">
              <a:avLst/>
            </a:prstGeom>
            <a:ln w="19050">
              <a:solidFill>
                <a:schemeClr val="accent5"/>
              </a:solidFill>
              <a:prstDash val="solid"/>
            </a:ln>
          </p:spPr>
          <p:style>
            <a:lnRef idx="2">
              <a:schemeClr val="accent1"/>
            </a:lnRef>
            <a:fillRef idx="0">
              <a:schemeClr val="accent1"/>
            </a:fillRef>
            <a:effectRef idx="1">
              <a:schemeClr val="accent1"/>
            </a:effectRef>
            <a:fontRef idx="minor">
              <a:schemeClr val="tx1"/>
            </a:fontRef>
          </p:style>
        </p:cxnSp>
      </p:grpSp>
      <p:cxnSp>
        <p:nvCxnSpPr>
          <p:cNvPr id="20" name="Straight Connector 19">
            <a:extLst>
              <a:ext uri="{FF2B5EF4-FFF2-40B4-BE49-F238E27FC236}">
                <a16:creationId xmlns:a16="http://schemas.microsoft.com/office/drawing/2014/main" id="{E827E46D-DA76-532E-DDF5-DFAD8B870865}"/>
              </a:ext>
            </a:extLst>
          </p:cNvPr>
          <p:cNvCxnSpPr>
            <a:cxnSpLocks/>
          </p:cNvCxnSpPr>
          <p:nvPr/>
        </p:nvCxnSpPr>
        <p:spPr>
          <a:xfrm flipH="1" flipV="1">
            <a:off x="8758184" y="3335272"/>
            <a:ext cx="702808" cy="2"/>
          </a:xfrm>
          <a:prstGeom prst="line">
            <a:avLst/>
          </a:prstGeom>
          <a:ln w="19050">
            <a:solidFill>
              <a:schemeClr val="tx1"/>
            </a:solidFill>
            <a:prstDash val="solid"/>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65AF3911-70EB-45A7-9593-828C3C4A9EA2}"/>
              </a:ext>
            </a:extLst>
          </p:cNvPr>
          <p:cNvGrpSpPr/>
          <p:nvPr/>
        </p:nvGrpSpPr>
        <p:grpSpPr>
          <a:xfrm>
            <a:off x="9702345" y="2767584"/>
            <a:ext cx="701040" cy="883920"/>
            <a:chOff x="8757465" y="2261616"/>
            <a:chExt cx="701040" cy="1395984"/>
          </a:xfrm>
        </p:grpSpPr>
        <p:cxnSp>
          <p:nvCxnSpPr>
            <p:cNvPr id="29" name="Straight Connector 28">
              <a:extLst>
                <a:ext uri="{FF2B5EF4-FFF2-40B4-BE49-F238E27FC236}">
                  <a16:creationId xmlns:a16="http://schemas.microsoft.com/office/drawing/2014/main" id="{515A8C3A-EDF5-E8BC-402F-F20372E6EA4B}"/>
                </a:ext>
              </a:extLst>
            </p:cNvPr>
            <p:cNvCxnSpPr>
              <a:cxnSpLocks/>
            </p:cNvCxnSpPr>
            <p:nvPr/>
          </p:nvCxnSpPr>
          <p:spPr>
            <a:xfrm>
              <a:off x="8757465" y="2267710"/>
              <a:ext cx="0" cy="1389890"/>
            </a:xfrm>
            <a:prstGeom prst="line">
              <a:avLst/>
            </a:prstGeom>
            <a:ln w="19050">
              <a:solidFill>
                <a:schemeClr val="accent1"/>
              </a:solidFill>
              <a:prstDash val="solid"/>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29A909D6-C78A-3411-8A21-1CA3E4EF26FE}"/>
                </a:ext>
              </a:extLst>
            </p:cNvPr>
            <p:cNvCxnSpPr>
              <a:cxnSpLocks/>
            </p:cNvCxnSpPr>
            <p:nvPr/>
          </p:nvCxnSpPr>
          <p:spPr>
            <a:xfrm>
              <a:off x="9458505" y="2261616"/>
              <a:ext cx="0" cy="1389888"/>
            </a:xfrm>
            <a:prstGeom prst="line">
              <a:avLst/>
            </a:prstGeom>
            <a:ln w="19050">
              <a:solidFill>
                <a:schemeClr val="accent1"/>
              </a:solidFill>
              <a:prstDash val="solid"/>
            </a:ln>
          </p:spPr>
          <p:style>
            <a:lnRef idx="2">
              <a:schemeClr val="accent1"/>
            </a:lnRef>
            <a:fillRef idx="0">
              <a:schemeClr val="accent1"/>
            </a:fillRef>
            <a:effectRef idx="1">
              <a:schemeClr val="accent1"/>
            </a:effectRef>
            <a:fontRef idx="minor">
              <a:schemeClr val="tx1"/>
            </a:fontRef>
          </p:style>
        </p:cxnSp>
      </p:grpSp>
      <p:cxnSp>
        <p:nvCxnSpPr>
          <p:cNvPr id="31" name="Straight Connector 30">
            <a:extLst>
              <a:ext uri="{FF2B5EF4-FFF2-40B4-BE49-F238E27FC236}">
                <a16:creationId xmlns:a16="http://schemas.microsoft.com/office/drawing/2014/main" id="{58462C1E-8793-2E5E-7356-CFF482B24D97}"/>
              </a:ext>
            </a:extLst>
          </p:cNvPr>
          <p:cNvCxnSpPr>
            <a:cxnSpLocks/>
          </p:cNvCxnSpPr>
          <p:nvPr/>
        </p:nvCxnSpPr>
        <p:spPr>
          <a:xfrm flipH="1" flipV="1">
            <a:off x="9703064" y="2774400"/>
            <a:ext cx="702808" cy="2"/>
          </a:xfrm>
          <a:prstGeom prst="line">
            <a:avLst/>
          </a:prstGeom>
          <a:ln w="19050">
            <a:solidFill>
              <a:schemeClr val="accent1"/>
            </a:solidFill>
            <a:prstDash val="solid"/>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1FB9B4F2-19E2-5684-01C7-FB8D055E2462}"/>
              </a:ext>
            </a:extLst>
          </p:cNvPr>
          <p:cNvGrpSpPr/>
          <p:nvPr/>
        </p:nvGrpSpPr>
        <p:grpSpPr>
          <a:xfrm>
            <a:off x="10671609" y="2413855"/>
            <a:ext cx="701040" cy="1243584"/>
            <a:chOff x="8757465" y="2261616"/>
            <a:chExt cx="701040" cy="1395984"/>
          </a:xfrm>
        </p:grpSpPr>
        <p:cxnSp>
          <p:nvCxnSpPr>
            <p:cNvPr id="39" name="Straight Connector 38">
              <a:extLst>
                <a:ext uri="{FF2B5EF4-FFF2-40B4-BE49-F238E27FC236}">
                  <a16:creationId xmlns:a16="http://schemas.microsoft.com/office/drawing/2014/main" id="{10764868-F08F-9E65-54DF-56F3FE91A48E}"/>
                </a:ext>
              </a:extLst>
            </p:cNvPr>
            <p:cNvCxnSpPr>
              <a:cxnSpLocks/>
            </p:cNvCxnSpPr>
            <p:nvPr/>
          </p:nvCxnSpPr>
          <p:spPr>
            <a:xfrm>
              <a:off x="8757465" y="2267710"/>
              <a:ext cx="0" cy="1389890"/>
            </a:xfrm>
            <a:prstGeom prst="line">
              <a:avLst/>
            </a:prstGeom>
            <a:ln w="19050">
              <a:solidFill>
                <a:schemeClr val="accent2"/>
              </a:solidFill>
              <a:prstDash val="solid"/>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64FD1BC-77E4-CE46-61D6-6086AA71A61E}"/>
                </a:ext>
              </a:extLst>
            </p:cNvPr>
            <p:cNvCxnSpPr>
              <a:cxnSpLocks/>
            </p:cNvCxnSpPr>
            <p:nvPr/>
          </p:nvCxnSpPr>
          <p:spPr>
            <a:xfrm>
              <a:off x="9458505" y="2261616"/>
              <a:ext cx="0" cy="1389888"/>
            </a:xfrm>
            <a:prstGeom prst="line">
              <a:avLst/>
            </a:prstGeom>
            <a:ln w="19050">
              <a:solidFill>
                <a:schemeClr val="accent2"/>
              </a:solidFill>
              <a:prstDash val="solid"/>
            </a:ln>
          </p:spPr>
          <p:style>
            <a:lnRef idx="2">
              <a:schemeClr val="accent1"/>
            </a:lnRef>
            <a:fillRef idx="0">
              <a:schemeClr val="accent1"/>
            </a:fillRef>
            <a:effectRef idx="1">
              <a:schemeClr val="accent1"/>
            </a:effectRef>
            <a:fontRef idx="minor">
              <a:schemeClr val="tx1"/>
            </a:fontRef>
          </p:style>
        </p:cxnSp>
      </p:grpSp>
      <p:cxnSp>
        <p:nvCxnSpPr>
          <p:cNvPr id="44" name="Straight Connector 43">
            <a:extLst>
              <a:ext uri="{FF2B5EF4-FFF2-40B4-BE49-F238E27FC236}">
                <a16:creationId xmlns:a16="http://schemas.microsoft.com/office/drawing/2014/main" id="{B304F013-F57B-7910-EEBD-454EF3D3AC61}"/>
              </a:ext>
            </a:extLst>
          </p:cNvPr>
          <p:cNvCxnSpPr>
            <a:cxnSpLocks/>
          </p:cNvCxnSpPr>
          <p:nvPr/>
        </p:nvCxnSpPr>
        <p:spPr>
          <a:xfrm flipH="1" flipV="1">
            <a:off x="10672328" y="2426767"/>
            <a:ext cx="702808" cy="2"/>
          </a:xfrm>
          <a:prstGeom prst="line">
            <a:avLst/>
          </a:prstGeom>
          <a:ln w="19050">
            <a:solidFill>
              <a:schemeClr val="accent2"/>
            </a:solidFill>
            <a:prstDash val="solid"/>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4775DE6-02E6-1A89-1FB3-9F7C02B80720}"/>
              </a:ext>
            </a:extLst>
          </p:cNvPr>
          <p:cNvCxnSpPr>
            <a:cxnSpLocks/>
          </p:cNvCxnSpPr>
          <p:nvPr/>
        </p:nvCxnSpPr>
        <p:spPr>
          <a:xfrm flipH="1">
            <a:off x="8407545" y="3649484"/>
            <a:ext cx="3089511" cy="0"/>
          </a:xfrm>
          <a:prstGeom prst="line">
            <a:avLst/>
          </a:prstGeom>
          <a:ln w="19050">
            <a:solidFill>
              <a:schemeClr val="tx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0491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ABB06D-58FF-B3FC-4C70-61D9F29B131C}"/>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FE51F1D3-F448-28C5-CD7A-5EC2E2477517}"/>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3" name="Content Placeholder 2">
            <a:extLst>
              <a:ext uri="{FF2B5EF4-FFF2-40B4-BE49-F238E27FC236}">
                <a16:creationId xmlns:a16="http://schemas.microsoft.com/office/drawing/2014/main" id="{F7818B3A-41F2-B8CF-0484-5573428D9EA5}"/>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5" name="Slide Number Placeholder 4">
            <a:extLst>
              <a:ext uri="{FF2B5EF4-FFF2-40B4-BE49-F238E27FC236}">
                <a16:creationId xmlns:a16="http://schemas.microsoft.com/office/drawing/2014/main" id="{BA60642F-6750-2521-4BFA-3A9F2423036E}"/>
              </a:ext>
            </a:extLst>
          </p:cNvPr>
          <p:cNvSpPr>
            <a:spLocks noGrp="1"/>
          </p:cNvSpPr>
          <p:nvPr>
            <p:ph type="sldNum" sz="quarter" idx="12"/>
          </p:nvPr>
        </p:nvSpPr>
        <p:spPr/>
        <p:txBody>
          <a:bodyPr/>
          <a:lstStyle/>
          <a:p>
            <a:fld id="{F7A97E85-343F-DE4C-AB4F-C00C4B6D29EF}" type="slidenum">
              <a:rPr lang="en-US" smtClean="0"/>
              <a:t>14</a:t>
            </a:fld>
            <a:endParaRPr lang="en-US"/>
          </a:p>
        </p:txBody>
      </p:sp>
      <p:sp>
        <p:nvSpPr>
          <p:cNvPr id="7" name="Oval 6">
            <a:extLst>
              <a:ext uri="{FF2B5EF4-FFF2-40B4-BE49-F238E27FC236}">
                <a16:creationId xmlns:a16="http://schemas.microsoft.com/office/drawing/2014/main" id="{A38B5DDD-0271-A949-1D0C-7FB33DBA1764}"/>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61188DC-C50C-2A22-95C0-BF9EF739987B}"/>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6965AF-1F8F-9350-675B-6EE3DFA134BB}"/>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A53C7F4-741F-77D6-21EF-EA6977A33F7D}"/>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630FB56-644C-70B1-0A1D-ECDBB6A72498}"/>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FA2E635A-83A8-30A8-1306-BFB8F9D0414C}"/>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3" name="Content Placeholder 2">
            <a:extLst>
              <a:ext uri="{FF2B5EF4-FFF2-40B4-BE49-F238E27FC236}">
                <a16:creationId xmlns:a16="http://schemas.microsoft.com/office/drawing/2014/main" id="{5BAD38BE-3020-CF4D-A36E-7757A2BBFB00}"/>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4" name="Content Placeholder 2">
            <a:extLst>
              <a:ext uri="{FF2B5EF4-FFF2-40B4-BE49-F238E27FC236}">
                <a16:creationId xmlns:a16="http://schemas.microsoft.com/office/drawing/2014/main" id="{EB8B3E5C-904B-9B1A-24EE-862EC26EA117}"/>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15" name="Content Placeholder 2">
            <a:extLst>
              <a:ext uri="{FF2B5EF4-FFF2-40B4-BE49-F238E27FC236}">
                <a16:creationId xmlns:a16="http://schemas.microsoft.com/office/drawing/2014/main" id="{12580603-376B-649A-D6F6-5AA633A49D90}"/>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a:solidFill>
                  <a:schemeClr val="tx2"/>
                </a:solidFill>
                <a:latin typeface="Calibri" panose="020F0502020204030204" pitchFamily="34" charset="0"/>
                <a:cs typeface="Times New Roman" panose="02020603050405020304" pitchFamily="18" charset="0"/>
              </a:rPr>
              <a:t>Management </a:t>
            </a:r>
            <a:br>
              <a:rPr lang="en-US" sz="1600">
                <a:solidFill>
                  <a:schemeClr val="tx2"/>
                </a:solidFill>
                <a:latin typeface="Calibri" panose="020F0502020204030204" pitchFamily="34" charset="0"/>
                <a:cs typeface="Times New Roman" panose="02020603050405020304" pitchFamily="18" charset="0"/>
              </a:rPr>
            </a:br>
            <a:r>
              <a:rPr lang="en-US" sz="1600">
                <a:solidFill>
                  <a:schemeClr val="tx2"/>
                </a:solidFill>
                <a:latin typeface="Calibri" panose="020F0502020204030204" pitchFamily="34" charset="0"/>
                <a:cs typeface="Times New Roman" panose="02020603050405020304" pitchFamily="18" charset="0"/>
              </a:rPr>
              <a:t>of </a:t>
            </a:r>
            <a:r>
              <a:rPr lang="en-US" sz="1600" dirty="0">
                <a:solidFill>
                  <a:schemeClr val="tx2"/>
                </a:solidFill>
                <a:latin typeface="Calibri" panose="020F0502020204030204" pitchFamily="34" charset="0"/>
                <a:cs typeface="Times New Roman" panose="02020603050405020304" pitchFamily="18" charset="0"/>
              </a:rPr>
              <a:t>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16" name="Content Placeholder 2">
            <a:extLst>
              <a:ext uri="{FF2B5EF4-FFF2-40B4-BE49-F238E27FC236}">
                <a16:creationId xmlns:a16="http://schemas.microsoft.com/office/drawing/2014/main" id="{DC988DCE-3F4F-4937-A488-5BCC040EAD35}"/>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17" name="Oval 16">
            <a:extLst>
              <a:ext uri="{FF2B5EF4-FFF2-40B4-BE49-F238E27FC236}">
                <a16:creationId xmlns:a16="http://schemas.microsoft.com/office/drawing/2014/main" id="{70401763-D683-92CC-C562-1DC7CBA8CD41}"/>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FF28306-9380-6B90-8C46-044E29CE6A90}"/>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918BBF-2800-C28C-14EF-9899A07F5EAE}"/>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FEA251A-5196-14E4-5368-83953BD7F4B0}"/>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86CF8C-3F8D-E4C1-CCED-1D64D3EE1557}"/>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a:extLst>
              <a:ext uri="{FF2B5EF4-FFF2-40B4-BE49-F238E27FC236}">
                <a16:creationId xmlns:a16="http://schemas.microsoft.com/office/drawing/2014/main" id="{AC105AC4-2050-1A0D-E78C-1797CA722F16}"/>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3" name="Content Placeholder 2">
            <a:extLst>
              <a:ext uri="{FF2B5EF4-FFF2-40B4-BE49-F238E27FC236}">
                <a16:creationId xmlns:a16="http://schemas.microsoft.com/office/drawing/2014/main" id="{6B07BE8E-3AF2-058B-2EAB-DE70A501C94D}"/>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4" name="Content Placeholder 2">
            <a:extLst>
              <a:ext uri="{FF2B5EF4-FFF2-40B4-BE49-F238E27FC236}">
                <a16:creationId xmlns:a16="http://schemas.microsoft.com/office/drawing/2014/main" id="{BA77087A-C638-1DE9-2B6E-96719C9B3996}"/>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25" name="Content Placeholder 2">
            <a:extLst>
              <a:ext uri="{FF2B5EF4-FFF2-40B4-BE49-F238E27FC236}">
                <a16:creationId xmlns:a16="http://schemas.microsoft.com/office/drawing/2014/main" id="{D581C2D8-9799-36B9-DEFD-5E1387D57789}"/>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27" name="Picture 26" descr="A set of icons on a black background&#10;&#10;Description automatically generated">
            <a:extLst>
              <a:ext uri="{FF2B5EF4-FFF2-40B4-BE49-F238E27FC236}">
                <a16:creationId xmlns:a16="http://schemas.microsoft.com/office/drawing/2014/main" id="{A5335B2F-CF2F-F9ED-5480-61959FEA191D}"/>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28" name="Picture 27" descr="A set of icons on a black background&#10;&#10;Description automatically generated">
            <a:extLst>
              <a:ext uri="{FF2B5EF4-FFF2-40B4-BE49-F238E27FC236}">
                <a16:creationId xmlns:a16="http://schemas.microsoft.com/office/drawing/2014/main" id="{5A914C1D-CC29-1012-D5D1-4B68A37B0FEC}"/>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29" name="Picture 28" descr="A set of icons on a black background&#10;&#10;Description automatically generated">
            <a:extLst>
              <a:ext uri="{FF2B5EF4-FFF2-40B4-BE49-F238E27FC236}">
                <a16:creationId xmlns:a16="http://schemas.microsoft.com/office/drawing/2014/main" id="{78BD9F6E-607F-1DA3-585A-ECBB18A303D8}"/>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0" name="Picture 29" descr="A set of icons on a black background&#10;&#10;Description automatically generated">
            <a:extLst>
              <a:ext uri="{FF2B5EF4-FFF2-40B4-BE49-F238E27FC236}">
                <a16:creationId xmlns:a16="http://schemas.microsoft.com/office/drawing/2014/main" id="{C59D0A15-E97A-2577-D105-5B678054D27F}"/>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1" name="Picture 30" descr="A set of icons on a black background&#10;&#10;Description automatically generated">
            <a:extLst>
              <a:ext uri="{FF2B5EF4-FFF2-40B4-BE49-F238E27FC236}">
                <a16:creationId xmlns:a16="http://schemas.microsoft.com/office/drawing/2014/main" id="{A014B94E-1F81-C553-DF2C-556FAFFE14F8}"/>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3" name="Graphic 32" descr="Warning outline">
            <a:extLst>
              <a:ext uri="{FF2B5EF4-FFF2-40B4-BE49-F238E27FC236}">
                <a16:creationId xmlns:a16="http://schemas.microsoft.com/office/drawing/2014/main" id="{56360D9D-62FF-7F0E-59E8-8A5D29A177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5" name="Graphic 34" descr="Medicine outline">
            <a:extLst>
              <a:ext uri="{FF2B5EF4-FFF2-40B4-BE49-F238E27FC236}">
                <a16:creationId xmlns:a16="http://schemas.microsoft.com/office/drawing/2014/main" id="{D0C79E9F-FF94-7386-7BA0-E8E051B576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A72A24D0-D05D-DECE-80AB-9BD4CCCD9ABF}"/>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40" name="Graphic 39" descr="Chat outline">
            <a:extLst>
              <a:ext uri="{FF2B5EF4-FFF2-40B4-BE49-F238E27FC236}">
                <a16:creationId xmlns:a16="http://schemas.microsoft.com/office/drawing/2014/main" id="{568128CB-C5C7-BF85-0E2C-364F871983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2" name="Picture 41" descr="A hand holding a heart&#10;&#10;Description automatically generated">
            <a:extLst>
              <a:ext uri="{FF2B5EF4-FFF2-40B4-BE49-F238E27FC236}">
                <a16:creationId xmlns:a16="http://schemas.microsoft.com/office/drawing/2014/main" id="{84FC1D1F-39EE-D577-946E-E79F5DDBCC8F}"/>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1669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80E45F-A2C1-A77B-10E8-C711A6E39B47}"/>
              </a:ext>
            </a:extLst>
          </p:cNvPr>
          <p:cNvSpPr>
            <a:spLocks noGrp="1"/>
          </p:cNvSpPr>
          <p:nvPr>
            <p:ph type="sldNum" sz="quarter" idx="12"/>
          </p:nvPr>
        </p:nvSpPr>
        <p:spPr/>
        <p:txBody>
          <a:bodyPr/>
          <a:lstStyle/>
          <a:p>
            <a:fld id="{C1BBCEF6-2ADA-364E-98F1-750B8367BB0E}" type="slidenum">
              <a:rPr lang="en-US" smtClean="0"/>
              <a:pPr/>
              <a:t>15</a:t>
            </a:fld>
            <a:endParaRPr lang="en-US"/>
          </a:p>
        </p:txBody>
      </p:sp>
      <p:sp>
        <p:nvSpPr>
          <p:cNvPr id="9" name="Rectangle 8">
            <a:extLst>
              <a:ext uri="{FF2B5EF4-FFF2-40B4-BE49-F238E27FC236}">
                <a16:creationId xmlns:a16="http://schemas.microsoft.com/office/drawing/2014/main" id="{2E7E56A2-B53F-1938-7B7A-C59DFB243F3E}"/>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F3152BB-0A93-95AC-EB0A-B76842C3555E}"/>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C9EB9B16-1169-5B6E-AEB4-E95C5750737C}"/>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accent2">
                    <a:lumMod val="75000"/>
                  </a:schemeClr>
                </a:solidFill>
                <a:latin typeface="Calibri" panose="020F0502020204030204" pitchFamily="34" charset="0"/>
                <a:cs typeface="Times New Roman" panose="02020603050405020304" pitchFamily="18" charset="0"/>
              </a:rPr>
              <a:t>Maternal factors impacting pregnancy</a:t>
            </a:r>
            <a:endParaRPr lang="en-US" sz="1600" dirty="0">
              <a:solidFill>
                <a:schemeClr val="accent2">
                  <a:lumMod val="75000"/>
                </a:schemeClr>
              </a:solidFill>
            </a:endParaRPr>
          </a:p>
        </p:txBody>
      </p:sp>
      <p:sp>
        <p:nvSpPr>
          <p:cNvPr id="12" name="Oval 11">
            <a:extLst>
              <a:ext uri="{FF2B5EF4-FFF2-40B4-BE49-F238E27FC236}">
                <a16:creationId xmlns:a16="http://schemas.microsoft.com/office/drawing/2014/main" id="{4100C716-E3C1-6272-EDDF-C98C28112DEE}"/>
              </a:ext>
            </a:extLst>
          </p:cNvPr>
          <p:cNvSpPr/>
          <p:nvPr/>
        </p:nvSpPr>
        <p:spPr>
          <a:xfrm>
            <a:off x="15240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2DF71BD-B937-9A4E-F489-F89BB97E53F4}"/>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D64EDB6-63DE-1B99-8A1F-16229494AFC8}"/>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020A800-5777-F3E2-545F-CE52D2D4F154}"/>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E45379A-5F8D-EA85-87CD-0CE03817F911}"/>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09F4487B-4087-634C-B2B6-C05EB0777152}"/>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92C76D98-AD1F-F39E-4FFD-A0AF436EB2A1}"/>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7700A807-CE31-E080-7C26-611BE29058A5}"/>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E2123DD6-FF57-74C8-D5FF-A7228FC43126}"/>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F4B18E1D-F9AB-C93E-C288-1A3C586634F1}"/>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5E10D86F-61F6-3A6E-076E-F3A02627DE3F}"/>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3033B03-F73D-23F1-A476-249B79530B24}"/>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71D4D5E-4C3F-8588-9E32-5DF3CD012F45}"/>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64597F5-58F3-947D-DAB0-620D5AE8B9BB}"/>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231A73-BBDC-5CE3-91F3-BD8E34687331}"/>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0ADD8ADC-1BA5-BCA8-D434-A7239CC66C4F}"/>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80D3CD09-E015-2B6B-45D9-CA27DB19FEBC}"/>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7AAEE501-E447-3B79-44FA-7D1B26A96F5D}"/>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FCF2191A-0B96-CEC2-217B-69E1441DCCB7}"/>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0FAA3A43-529E-8D3D-685F-BC4873584ADB}"/>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42D6F377-956B-B228-A5C5-97686AE8E5EF}"/>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804FAE26-C020-A115-5BDD-59813BE4CDE9}"/>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9529A1AB-F0EF-EED4-14DC-576F3FE294E0}"/>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98F5066F-4949-E37E-6546-8F100F20FA56}"/>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CA39A110-7352-D6C3-88F4-E297EC3B1E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E3BD7F94-867A-5ED3-676F-67D4F5E300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C7A99574-CB3F-D6D3-FEC4-B919C4F4F563}"/>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BB8099D5-3DC6-6752-5697-0F8E5D5E84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83322C9E-DA7E-5AF6-40E9-3F5B445B5BDC}"/>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2331436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white and grey triangle pattern&#10;&#10;Description automatically generated">
            <a:extLst>
              <a:ext uri="{FF2B5EF4-FFF2-40B4-BE49-F238E27FC236}">
                <a16:creationId xmlns:a16="http://schemas.microsoft.com/office/drawing/2014/main" id="{994BF0DE-B9BB-5632-AF4E-C1D45234BA13}"/>
              </a:ext>
            </a:extLst>
          </p:cNvPr>
          <p:cNvPicPr>
            <a:picLocks noChangeAspect="1"/>
          </p:cNvPicPr>
          <p:nvPr/>
        </p:nvPicPr>
        <p:blipFill>
          <a:blip r:embed="rId3">
            <a:alphaModFix/>
          </a:blip>
          <a:srcRect t="54168" b="1116"/>
          <a:stretch/>
        </p:blipFill>
        <p:spPr>
          <a:xfrm>
            <a:off x="0" y="3700129"/>
            <a:ext cx="7878726" cy="2360429"/>
          </a:xfrm>
          <a:prstGeom prst="rect">
            <a:avLst/>
          </a:prstGeom>
        </p:spPr>
      </p:pic>
      <p:sp>
        <p:nvSpPr>
          <p:cNvPr id="22" name="Rectangle 21">
            <a:extLst>
              <a:ext uri="{FF2B5EF4-FFF2-40B4-BE49-F238E27FC236}">
                <a16:creationId xmlns:a16="http://schemas.microsoft.com/office/drawing/2014/main" id="{DA37DB74-E4EF-C246-B0CE-73D6CB894EF2}"/>
              </a:ext>
            </a:extLst>
          </p:cNvPr>
          <p:cNvSpPr/>
          <p:nvPr/>
        </p:nvSpPr>
        <p:spPr>
          <a:xfrm>
            <a:off x="0" y="3691468"/>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 name="Picture 6" descr="A group of people standing in front of a sign&#10;&#10;Description automatically generated">
            <a:extLst>
              <a:ext uri="{FF2B5EF4-FFF2-40B4-BE49-F238E27FC236}">
                <a16:creationId xmlns:a16="http://schemas.microsoft.com/office/drawing/2014/main" id="{FC5F38EA-CF5C-AC2D-5DC5-E196BDCE74D0}"/>
              </a:ext>
            </a:extLst>
          </p:cNvPr>
          <p:cNvPicPr>
            <a:picLocks noChangeAspect="1"/>
          </p:cNvPicPr>
          <p:nvPr/>
        </p:nvPicPr>
        <p:blipFill rotWithShape="1">
          <a:blip r:embed="rId4">
            <a:alphaModFix/>
            <a:grayscl/>
          </a:blip>
          <a:srcRect t="33150" b="15046"/>
          <a:stretch/>
        </p:blipFill>
        <p:spPr>
          <a:xfrm>
            <a:off x="0" y="-1"/>
            <a:ext cx="12192000" cy="37106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bg1"/>
          </a:solidFill>
        </p:spPr>
      </p:pic>
      <p:sp>
        <p:nvSpPr>
          <p:cNvPr id="37" name="Rectangle 36">
            <a:extLst>
              <a:ext uri="{FF2B5EF4-FFF2-40B4-BE49-F238E27FC236}">
                <a16:creationId xmlns:a16="http://schemas.microsoft.com/office/drawing/2014/main" id="{E09021F6-70C4-A81C-F159-2F7BC74F2648}"/>
              </a:ext>
            </a:extLst>
          </p:cNvPr>
          <p:cNvSpPr/>
          <p:nvPr/>
        </p:nvSpPr>
        <p:spPr>
          <a:xfrm>
            <a:off x="7889358" y="4876800"/>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36E1E29-CF6F-A76B-84D3-EEC1AAD231F1}"/>
              </a:ext>
            </a:extLst>
          </p:cNvPr>
          <p:cNvSpPr txBox="1"/>
          <p:nvPr/>
        </p:nvSpPr>
        <p:spPr>
          <a:xfrm>
            <a:off x="363942" y="3970599"/>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1:</a:t>
            </a:r>
            <a:endParaRPr lang="en-US"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68FA73F-28AD-9862-7AC8-20647C9E6740}"/>
              </a:ext>
            </a:extLst>
          </p:cNvPr>
          <p:cNvSpPr>
            <a:spLocks noGrp="1"/>
          </p:cNvSpPr>
          <p:nvPr>
            <p:ph type="sldNum" sz="quarter" idx="12"/>
          </p:nvPr>
        </p:nvSpPr>
        <p:spPr/>
        <p:txBody>
          <a:bodyPr/>
          <a:lstStyle/>
          <a:p>
            <a:fld id="{C1BBCEF6-2ADA-364E-98F1-750B8367BB0E}" type="slidenum">
              <a:rPr lang="en-US" smtClean="0">
                <a:latin typeface="Calibri" panose="020F0502020204030204" pitchFamily="34" charset="0"/>
                <a:cs typeface="Calibri" panose="020F0502020204030204" pitchFamily="34" charset="0"/>
              </a:rPr>
              <a:t>16</a:t>
            </a:fld>
            <a:endParaRPr lang="en-US">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72CD4601-C8BD-684C-DDE7-73F298B47DEC}"/>
              </a:ext>
            </a:extLst>
          </p:cNvPr>
          <p:cNvSpPr/>
          <p:nvPr/>
        </p:nvSpPr>
        <p:spPr>
          <a:xfrm>
            <a:off x="7889358" y="3691468"/>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A8CA26C-BAF9-6F0C-8851-F477985C4F26}"/>
              </a:ext>
            </a:extLst>
          </p:cNvPr>
          <p:cNvSpPr txBox="1">
            <a:spLocks/>
          </p:cNvSpPr>
          <p:nvPr/>
        </p:nvSpPr>
        <p:spPr>
          <a:xfrm>
            <a:off x="8053475" y="43043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897E6800-1101-0535-2A3E-8FA89E0FEBAA}"/>
              </a:ext>
            </a:extLst>
          </p:cNvPr>
          <p:cNvGrpSpPr>
            <a:grpSpLocks noChangeAspect="1"/>
          </p:cNvGrpSpPr>
          <p:nvPr/>
        </p:nvGrpSpPr>
        <p:grpSpPr>
          <a:xfrm>
            <a:off x="9126279" y="4323749"/>
            <a:ext cx="1828800" cy="360421"/>
            <a:chOff x="8077200" y="2074333"/>
            <a:chExt cx="2319866" cy="457200"/>
          </a:xfrm>
        </p:grpSpPr>
        <p:sp>
          <p:nvSpPr>
            <p:cNvPr id="11" name="Oval 10">
              <a:extLst>
                <a:ext uri="{FF2B5EF4-FFF2-40B4-BE49-F238E27FC236}">
                  <a16:creationId xmlns:a16="http://schemas.microsoft.com/office/drawing/2014/main" id="{0310D40E-4A05-7E7E-CC5F-1630982A169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7A7E408B-3924-79C1-4A9E-385B5AA5BF6E}"/>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74E51817-1D94-DFCE-A87C-BBB185EAFA1E}"/>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307F94A0-371D-10B2-0FE1-702E44F1EB3B}"/>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0303D7F-7561-7F18-A6D6-A6518EDC2AEB}"/>
              </a:ext>
            </a:extLst>
          </p:cNvPr>
          <p:cNvSpPr txBox="1"/>
          <p:nvPr/>
        </p:nvSpPr>
        <p:spPr>
          <a:xfrm>
            <a:off x="8053475" y="3784333"/>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34" name="Content Placeholder 2">
            <a:extLst>
              <a:ext uri="{FF2B5EF4-FFF2-40B4-BE49-F238E27FC236}">
                <a16:creationId xmlns:a16="http://schemas.microsoft.com/office/drawing/2014/main" id="{088D2C90-1A60-330B-F286-DC7810588FC6}"/>
              </a:ext>
            </a:extLst>
          </p:cNvPr>
          <p:cNvSpPr txBox="1">
            <a:spLocks/>
          </p:cNvSpPr>
          <p:nvPr/>
        </p:nvSpPr>
        <p:spPr>
          <a:xfrm>
            <a:off x="8057019" y="550935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35" name="TextBox 34">
            <a:extLst>
              <a:ext uri="{FF2B5EF4-FFF2-40B4-BE49-F238E27FC236}">
                <a16:creationId xmlns:a16="http://schemas.microsoft.com/office/drawing/2014/main" id="{02E7CCD3-9005-3631-BC26-44CC581EFBE2}"/>
              </a:ext>
            </a:extLst>
          </p:cNvPr>
          <p:cNvSpPr txBox="1"/>
          <p:nvPr/>
        </p:nvSpPr>
        <p:spPr>
          <a:xfrm>
            <a:off x="8057019" y="513821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A9D045BC-EAE1-DDDF-6A88-E6FAFA455C9F}"/>
              </a:ext>
            </a:extLst>
          </p:cNvPr>
          <p:cNvSpPr txBox="1"/>
          <p:nvPr/>
        </p:nvSpPr>
        <p:spPr>
          <a:xfrm>
            <a:off x="388751" y="4561605"/>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counseling that children with first degree relatives with IBD, as compared to those without, have an increased risk of development of IBD</a:t>
            </a:r>
            <a:r>
              <a:rPr lang="en-US" dirty="0">
                <a:solidFill>
                  <a:schemeClr val="bg1"/>
                </a:solidFill>
                <a:effectLst/>
                <a:latin typeface="Calibri" panose="020F0502020204030204" pitchFamily="34" charset="0"/>
                <a:cs typeface="Calibri" panose="020F0502020204030204" pitchFamily="34" charset="0"/>
              </a:rPr>
              <a:t>.</a:t>
            </a:r>
          </a:p>
        </p:txBody>
      </p:sp>
      <p:sp>
        <p:nvSpPr>
          <p:cNvPr id="39" name="Round Single Corner Rectangle 38">
            <a:extLst>
              <a:ext uri="{FF2B5EF4-FFF2-40B4-BE49-F238E27FC236}">
                <a16:creationId xmlns:a16="http://schemas.microsoft.com/office/drawing/2014/main" id="{9AC3DD0C-4561-4578-F980-2C43DC919EE1}"/>
              </a:ext>
            </a:extLst>
          </p:cNvPr>
          <p:cNvSpPr/>
          <p:nvPr/>
        </p:nvSpPr>
        <p:spPr>
          <a:xfrm>
            <a:off x="152400" y="3843868"/>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96D9566C-7CD2-8950-A020-EE6C764CAD53}"/>
              </a:ext>
            </a:extLst>
          </p:cNvPr>
          <p:cNvPicPr>
            <a:picLocks noChangeAspect="1"/>
          </p:cNvPicPr>
          <p:nvPr/>
        </p:nvPicPr>
        <p:blipFill>
          <a:blip r:embed="rId5">
            <a:alphaModFix amt="10000"/>
          </a:blip>
          <a:srcRect t="794" b="794"/>
          <a:stretch/>
        </p:blipFill>
        <p:spPr>
          <a:xfrm>
            <a:off x="5542469" y="4093534"/>
            <a:ext cx="1962189" cy="1541721"/>
          </a:xfrm>
          <a:prstGeom prst="rect">
            <a:avLst/>
          </a:prstGeom>
        </p:spPr>
      </p:pic>
    </p:spTree>
    <p:extLst>
      <p:ext uri="{BB962C8B-B14F-4D97-AF65-F5344CB8AC3E}">
        <p14:creationId xmlns:p14="http://schemas.microsoft.com/office/powerpoint/2010/main" val="276953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front of a sign&#10;&#10;Description automatically generated">
            <a:extLst>
              <a:ext uri="{FF2B5EF4-FFF2-40B4-BE49-F238E27FC236}">
                <a16:creationId xmlns:a16="http://schemas.microsoft.com/office/drawing/2014/main" id="{F76A9A5E-8C75-8462-09B0-62ADD7124801}"/>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9" name="Rectangle 8">
            <a:extLst>
              <a:ext uri="{FF2B5EF4-FFF2-40B4-BE49-F238E27FC236}">
                <a16:creationId xmlns:a16="http://schemas.microsoft.com/office/drawing/2014/main" id="{B1D1F5DF-C385-295B-175A-4E94241BB148}"/>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EAF4D2E-9C35-B2FF-0B21-1CFE52B38451}"/>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3" name="TextBox 2">
            <a:extLst>
              <a:ext uri="{FF2B5EF4-FFF2-40B4-BE49-F238E27FC236}">
                <a16:creationId xmlns:a16="http://schemas.microsoft.com/office/drawing/2014/main" id="{336892E8-4EE0-D99C-0D71-A2A250A211B3}"/>
              </a:ext>
            </a:extLst>
          </p:cNvPr>
          <p:cNvSpPr txBox="1"/>
          <p:nvPr/>
        </p:nvSpPr>
        <p:spPr>
          <a:xfrm>
            <a:off x="5444465" y="1371600"/>
            <a:ext cx="6181476" cy="4243388"/>
          </a:xfrm>
          <a:prstGeom prst="rect">
            <a:avLst/>
          </a:prstGeom>
        </p:spPr>
        <p:txBody>
          <a:bodyPr vert="horz" lIns="91440" tIns="45720" rIns="91440" bIns="45720" rtlCol="0" anchor="ctr">
            <a:normAutofit/>
          </a:bodyPr>
          <a:lstStyle/>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1. Children born to a  parent with Crohn’s disease may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have a higher risk of developing IBD than children born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to a parent with ulcerative colitis.</a:t>
            </a:r>
            <a:endParaRPr lang="en-US" sz="2000" dirty="0">
              <a:solidFill>
                <a:schemeClr val="bg1"/>
              </a:solidFill>
              <a:effectLst/>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237F84F-4ADE-6F22-37BB-FB5B17E08FAB}"/>
              </a:ext>
            </a:extLst>
          </p:cNvPr>
          <p:cNvSpPr>
            <a:spLocks noGrp="1"/>
          </p:cNvSpPr>
          <p:nvPr>
            <p:ph type="sldNum" sz="quarter" idx="12"/>
          </p:nvPr>
        </p:nvSpPr>
        <p:spPr/>
        <p:txBody>
          <a:bodyPr/>
          <a:lstStyle/>
          <a:p>
            <a:fld id="{C1BBCEF6-2ADA-364E-98F1-750B8367BB0E}" type="slidenum">
              <a:rPr lang="en-US" smtClean="0"/>
              <a:t>17</a:t>
            </a:fld>
            <a:endParaRPr lang="en-US"/>
          </a:p>
        </p:txBody>
      </p:sp>
      <p:pic>
        <p:nvPicPr>
          <p:cNvPr id="11" name="Picture 10">
            <a:extLst>
              <a:ext uri="{FF2B5EF4-FFF2-40B4-BE49-F238E27FC236}">
                <a16:creationId xmlns:a16="http://schemas.microsoft.com/office/drawing/2014/main" id="{85438A89-C2DF-A05F-B2D2-9F01EF43E9DC}"/>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5" name="Straight Connector 14">
            <a:extLst>
              <a:ext uri="{FF2B5EF4-FFF2-40B4-BE49-F238E27FC236}">
                <a16:creationId xmlns:a16="http://schemas.microsoft.com/office/drawing/2014/main" id="{8E299828-F7D6-26E9-56E8-ED94B4AC04ED}"/>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6BA4BF4-25C6-FCED-4F95-E7698680908C}"/>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D5E7AC3-137A-1B9D-0F0A-22B7726CEC7D}"/>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3668D01-7479-7238-F1EB-71DE9C57094B}"/>
              </a:ext>
            </a:extLst>
          </p:cNvPr>
          <p:cNvCxnSpPr>
            <a:cxnSpLocks/>
          </p:cNvCxnSpPr>
          <p:nvPr/>
        </p:nvCxnSpPr>
        <p:spPr>
          <a:xfrm>
            <a:off x="5584874" y="1065913"/>
            <a:ext cx="5472986"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1739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and grey triangle pattern&#10;&#10;Description automatically generated">
            <a:extLst>
              <a:ext uri="{FF2B5EF4-FFF2-40B4-BE49-F238E27FC236}">
                <a16:creationId xmlns:a16="http://schemas.microsoft.com/office/drawing/2014/main" id="{751E015C-0506-FF99-2E6A-1C68C7CD61AC}"/>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10" name="Rectangle 9">
            <a:extLst>
              <a:ext uri="{FF2B5EF4-FFF2-40B4-BE49-F238E27FC236}">
                <a16:creationId xmlns:a16="http://schemas.microsoft.com/office/drawing/2014/main" id="{786C4103-CE3B-F331-3320-D21DF445A256}"/>
              </a:ext>
            </a:extLst>
          </p:cNvPr>
          <p:cNvSpPr/>
          <p:nvPr/>
        </p:nvSpPr>
        <p:spPr>
          <a:xfrm>
            <a:off x="0" y="0"/>
            <a:ext cx="12192000" cy="6078071"/>
          </a:xfrm>
          <a:prstGeom prst="rect">
            <a:avLst/>
          </a:prstGeom>
          <a:solidFill>
            <a:schemeClr val="bg1">
              <a:lumMod val="95000"/>
              <a:alpha val="798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9242B340-281A-E814-FA26-F6F828B9D95E}"/>
              </a:ext>
            </a:extLst>
          </p:cNvPr>
          <p:cNvGrpSpPr/>
          <p:nvPr/>
        </p:nvGrpSpPr>
        <p:grpSpPr>
          <a:xfrm>
            <a:off x="4576079" y="2120095"/>
            <a:ext cx="3054528" cy="3053789"/>
            <a:chOff x="642395" y="2120095"/>
            <a:chExt cx="3054528" cy="3053789"/>
          </a:xfrm>
        </p:grpSpPr>
        <p:sp>
          <p:nvSpPr>
            <p:cNvPr id="14" name="Oval 13">
              <a:extLst>
                <a:ext uri="{FF2B5EF4-FFF2-40B4-BE49-F238E27FC236}">
                  <a16:creationId xmlns:a16="http://schemas.microsoft.com/office/drawing/2014/main" id="{681E76DB-2895-C912-C3AF-EB86E942C6D1}"/>
                </a:ext>
              </a:extLst>
            </p:cNvPr>
            <p:cNvSpPr/>
            <p:nvPr/>
          </p:nvSpPr>
          <p:spPr>
            <a:xfrm>
              <a:off x="734051" y="2211729"/>
              <a:ext cx="2871216" cy="287052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31B47EB-B65F-1D76-C2A6-AF33381D289D}"/>
                </a:ext>
              </a:extLst>
            </p:cNvPr>
            <p:cNvSpPr/>
            <p:nvPr/>
          </p:nvSpPr>
          <p:spPr>
            <a:xfrm>
              <a:off x="642395" y="2120095"/>
              <a:ext cx="3054528" cy="3053789"/>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21866F-16C7-E5EB-C7AC-E02474C4ADE0}"/>
                </a:ext>
              </a:extLst>
            </p:cNvPr>
            <p:cNvSpPr txBox="1"/>
            <p:nvPr/>
          </p:nvSpPr>
          <p:spPr>
            <a:xfrm>
              <a:off x="711582" y="2750875"/>
              <a:ext cx="2885440" cy="1754326"/>
            </a:xfrm>
            <a:prstGeom prst="rect">
              <a:avLst/>
            </a:prstGeom>
            <a:noFill/>
          </p:spPr>
          <p:txBody>
            <a:bodyPr wrap="square" rtlCol="0">
              <a:spAutoFit/>
            </a:bodyPr>
            <a:lstStyle/>
            <a:p>
              <a:pPr algn="ctr"/>
              <a:r>
                <a:rPr lang="en-US" sz="1800" dirty="0">
                  <a:solidFill>
                    <a:schemeClr val="bg1"/>
                  </a:solidFill>
                  <a:latin typeface="Calibri" panose="020F0502020204030204" pitchFamily="34" charset="0"/>
                  <a:cs typeface="Calibri" panose="020F0502020204030204" pitchFamily="34" charset="0"/>
                </a:rPr>
                <a:t>Maternal inflammation affects placental function and raises the risk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of miscarriage, preterm birth, and small-for-gestational-age infants.</a:t>
              </a:r>
            </a:p>
          </p:txBody>
        </p:sp>
      </p:grpSp>
      <p:grpSp>
        <p:nvGrpSpPr>
          <p:cNvPr id="22" name="Group 21">
            <a:extLst>
              <a:ext uri="{FF2B5EF4-FFF2-40B4-BE49-F238E27FC236}">
                <a16:creationId xmlns:a16="http://schemas.microsoft.com/office/drawing/2014/main" id="{D0C4EE97-8956-6B3F-C1A8-56DE99CEE050}"/>
              </a:ext>
            </a:extLst>
          </p:cNvPr>
          <p:cNvGrpSpPr/>
          <p:nvPr/>
        </p:nvGrpSpPr>
        <p:grpSpPr>
          <a:xfrm>
            <a:off x="1160363" y="2536784"/>
            <a:ext cx="2857018" cy="2243560"/>
            <a:chOff x="4482296" y="1911751"/>
            <a:chExt cx="2857018" cy="3678821"/>
          </a:xfrm>
        </p:grpSpPr>
        <p:sp>
          <p:nvSpPr>
            <p:cNvPr id="12" name="Rectangle 11">
              <a:extLst>
                <a:ext uri="{FF2B5EF4-FFF2-40B4-BE49-F238E27FC236}">
                  <a16:creationId xmlns:a16="http://schemas.microsoft.com/office/drawing/2014/main" id="{3F152B78-AFA9-FC47-E0E7-DDFC5379B86A}"/>
                </a:ext>
              </a:extLst>
            </p:cNvPr>
            <p:cNvSpPr/>
            <p:nvPr/>
          </p:nvSpPr>
          <p:spPr>
            <a:xfrm>
              <a:off x="4573929" y="1997597"/>
              <a:ext cx="2673752" cy="350712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5D76E2-3885-3062-6386-526CC437B199}"/>
                </a:ext>
              </a:extLst>
            </p:cNvPr>
            <p:cNvSpPr/>
            <p:nvPr/>
          </p:nvSpPr>
          <p:spPr>
            <a:xfrm>
              <a:off x="4482296" y="1911751"/>
              <a:ext cx="2857018" cy="3678821"/>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C60DEA-C07C-5A11-A1E7-236A67FB111D}"/>
                </a:ext>
              </a:extLst>
            </p:cNvPr>
            <p:cNvSpPr txBox="1"/>
            <p:nvPr/>
          </p:nvSpPr>
          <p:spPr>
            <a:xfrm>
              <a:off x="4654952" y="3122599"/>
              <a:ext cx="2592729" cy="1514007"/>
            </a:xfrm>
            <a:prstGeom prst="rect">
              <a:avLst/>
            </a:prstGeom>
            <a:noFill/>
          </p:spPr>
          <p:txBody>
            <a:bodyPr wrap="square" rtlCol="0">
              <a:spAutoFit/>
            </a:bodyPr>
            <a:lstStyle/>
            <a:p>
              <a:pPr algn="ctr">
                <a:spcAft>
                  <a:spcPts val="600"/>
                </a:spcAft>
              </a:pPr>
              <a:r>
                <a:rPr lang="en-US" dirty="0">
                  <a:solidFill>
                    <a:schemeClr val="bg1"/>
                  </a:solidFill>
                  <a:latin typeface="Calibri" panose="020F0502020204030204" pitchFamily="34" charset="0"/>
                  <a:cs typeface="Calibri" panose="020F0502020204030204" pitchFamily="34" charset="0"/>
                </a:rPr>
                <a:t>Abnormal placentation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is linked to major obstetrical complications.</a:t>
              </a:r>
            </a:p>
          </p:txBody>
        </p:sp>
      </p:grpSp>
      <p:grpSp>
        <p:nvGrpSpPr>
          <p:cNvPr id="24" name="Group 23">
            <a:extLst>
              <a:ext uri="{FF2B5EF4-FFF2-40B4-BE49-F238E27FC236}">
                <a16:creationId xmlns:a16="http://schemas.microsoft.com/office/drawing/2014/main" id="{73312C5D-2DFB-AC54-7FDF-6639D97B4ECA}"/>
              </a:ext>
            </a:extLst>
          </p:cNvPr>
          <p:cNvGrpSpPr/>
          <p:nvPr/>
        </p:nvGrpSpPr>
        <p:grpSpPr>
          <a:xfrm>
            <a:off x="8189306" y="2953472"/>
            <a:ext cx="3395024" cy="1826871"/>
            <a:chOff x="8154581" y="2953472"/>
            <a:chExt cx="3395024" cy="1826871"/>
          </a:xfrm>
        </p:grpSpPr>
        <p:sp>
          <p:nvSpPr>
            <p:cNvPr id="18" name="Round Diagonal Corner Rectangle 17">
              <a:extLst>
                <a:ext uri="{FF2B5EF4-FFF2-40B4-BE49-F238E27FC236}">
                  <a16:creationId xmlns:a16="http://schemas.microsoft.com/office/drawing/2014/main" id="{2E48402F-3518-2ED0-724A-31A883E9D6D5}"/>
                </a:ext>
              </a:extLst>
            </p:cNvPr>
            <p:cNvSpPr/>
            <p:nvPr/>
          </p:nvSpPr>
          <p:spPr>
            <a:xfrm>
              <a:off x="8245249" y="3067291"/>
              <a:ext cx="3206187" cy="1620456"/>
            </a:xfrm>
            <a:prstGeom prst="round2DiagRect">
              <a:avLst>
                <a:gd name="adj1" fmla="val 21178"/>
                <a:gd name="adj2"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a:extLst>
                <a:ext uri="{FF2B5EF4-FFF2-40B4-BE49-F238E27FC236}">
                  <a16:creationId xmlns:a16="http://schemas.microsoft.com/office/drawing/2014/main" id="{E1B8472F-902D-4547-ECD8-A22BDD09B763}"/>
                </a:ext>
              </a:extLst>
            </p:cNvPr>
            <p:cNvSpPr/>
            <p:nvPr/>
          </p:nvSpPr>
          <p:spPr>
            <a:xfrm>
              <a:off x="8154581" y="2953472"/>
              <a:ext cx="3395024" cy="1826871"/>
            </a:xfrm>
            <a:prstGeom prst="round2DiagRect">
              <a:avLst>
                <a:gd name="adj1" fmla="val 21178"/>
                <a:gd name="adj2" fmla="val 0"/>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2886151-95BB-8049-7664-69E2060D9879}"/>
                </a:ext>
              </a:extLst>
            </p:cNvPr>
            <p:cNvSpPr txBox="1"/>
            <p:nvPr/>
          </p:nvSpPr>
          <p:spPr>
            <a:xfrm>
              <a:off x="8241176" y="3547996"/>
              <a:ext cx="3194612" cy="923330"/>
            </a:xfrm>
            <a:prstGeom prst="rect">
              <a:avLst/>
            </a:prstGeom>
            <a:noFill/>
          </p:spPr>
          <p:txBody>
            <a:bodyPr wrap="square" rtlCol="0">
              <a:spAutoFit/>
            </a:bodyPr>
            <a:lstStyle/>
            <a:p>
              <a:pPr marL="0" indent="0" algn="ctr">
                <a:buNone/>
              </a:pPr>
              <a:r>
                <a:rPr lang="en-US" dirty="0">
                  <a:solidFill>
                    <a:schemeClr val="bg1"/>
                  </a:solidFill>
                  <a:latin typeface="Calibri" panose="020F0502020204030204" pitchFamily="34" charset="0"/>
                  <a:cs typeface="Calibri" panose="020F0502020204030204" pitchFamily="34" charset="0"/>
                </a:rPr>
                <a:t>It is likely that IBD negatively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affects development or </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function of the placenta.</a:t>
              </a:r>
            </a:p>
          </p:txBody>
        </p:sp>
      </p:grpSp>
      <p:sp>
        <p:nvSpPr>
          <p:cNvPr id="2" name="TextBox 1">
            <a:extLst>
              <a:ext uri="{FF2B5EF4-FFF2-40B4-BE49-F238E27FC236}">
                <a16:creationId xmlns:a16="http://schemas.microsoft.com/office/drawing/2014/main" id="{603ADE11-72E0-921D-5E59-8E1F10DD6EDD}"/>
              </a:ext>
            </a:extLst>
          </p:cNvPr>
          <p:cNvSpPr txBox="1"/>
          <p:nvPr/>
        </p:nvSpPr>
        <p:spPr>
          <a:xfrm>
            <a:off x="355394" y="235653"/>
            <a:ext cx="11379406" cy="1323439"/>
          </a:xfrm>
          <a:prstGeom prst="rect">
            <a:avLst/>
          </a:prstGeom>
          <a:noFill/>
        </p:spPr>
        <p:txBody>
          <a:bodyPr wrap="square" rtlCol="0">
            <a:spAutoFit/>
          </a:bodyPr>
          <a:lstStyle/>
          <a:p>
            <a:r>
              <a:rPr kumimoji="0" lang="en-US" sz="4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Does Maternal Inflammation in Pregnancy Affect Placental Function in Women with IBD?</a:t>
            </a:r>
            <a:endParaRPr kumimoji="0" lang="en-US" altLang="zh-CN" sz="4000" i="0" u="none" strike="noStrike" kern="1200" cap="none" spc="0" normalizeH="0" baseline="0" noProof="0" dirty="0">
              <a:ln>
                <a:noFill/>
              </a:ln>
              <a:solidFill>
                <a:srgbClr val="002060"/>
              </a:solidFill>
              <a:effectLst/>
              <a:uLnTx/>
              <a:uFillTx/>
              <a:latin typeface="Calibri" panose="020F0502020204030204" pitchFamily="34" charset="0"/>
              <a:ea typeface="PMingLiU" panose="02020500000000000000" pitchFamily="18" charset="-120"/>
              <a:cs typeface="Calibri" panose="020F0502020204030204" pitchFamily="34" charset="0"/>
            </a:endParaRPr>
          </a:p>
        </p:txBody>
      </p:sp>
      <p:sp>
        <p:nvSpPr>
          <p:cNvPr id="3" name="Slide Number Placeholder 2">
            <a:extLst>
              <a:ext uri="{FF2B5EF4-FFF2-40B4-BE49-F238E27FC236}">
                <a16:creationId xmlns:a16="http://schemas.microsoft.com/office/drawing/2014/main" id="{6A635731-EBA3-46D1-8B29-053CE51155F7}"/>
              </a:ext>
            </a:extLst>
          </p:cNvPr>
          <p:cNvSpPr>
            <a:spLocks noGrp="1"/>
          </p:cNvSpPr>
          <p:nvPr>
            <p:ph type="sldNum" sz="quarter" idx="12"/>
          </p:nvPr>
        </p:nvSpPr>
        <p:spPr/>
        <p:txBody>
          <a:bodyPr/>
          <a:lstStyle/>
          <a:p>
            <a:fld id="{C1BBCEF6-2ADA-364E-98F1-750B8367BB0E}" type="slidenum">
              <a:rPr lang="en-US" smtClean="0"/>
              <a:t>18</a:t>
            </a:fld>
            <a:endParaRPr lang="en-US"/>
          </a:p>
        </p:txBody>
      </p:sp>
    </p:spTree>
    <p:extLst>
      <p:ext uri="{BB962C8B-B14F-4D97-AF65-F5344CB8AC3E}">
        <p14:creationId xmlns:p14="http://schemas.microsoft.com/office/powerpoint/2010/main" val="43998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C234BC-4D9E-9D19-DB1E-6E0E20C1CC24}"/>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5">
            <a:extLst>
              <a:ext uri="{FF2B5EF4-FFF2-40B4-BE49-F238E27FC236}">
                <a16:creationId xmlns:a16="http://schemas.microsoft.com/office/drawing/2014/main" id="{94220D67-F11D-6948-92FC-2F985F9F6060}"/>
              </a:ext>
            </a:extLst>
          </p:cNvPr>
          <p:cNvSpPr>
            <a:spLocks noGrp="1"/>
          </p:cNvSpPr>
          <p:nvPr>
            <p:ph type="title"/>
          </p:nvPr>
        </p:nvSpPr>
        <p:spPr>
          <a:xfrm>
            <a:off x="348343" y="2376254"/>
            <a:ext cx="4338084" cy="1325563"/>
          </a:xfrm>
        </p:spPr>
        <p:txBody>
          <a:bodyPr>
            <a:normAutofit fontScale="90000"/>
          </a:bodyPr>
          <a:lstStyle/>
          <a:p>
            <a:r>
              <a:rPr lang="en-US" sz="3200" dirty="0">
                <a:latin typeface="Calibri" panose="020F0502020204030204" pitchFamily="34" charset="0"/>
                <a:cs typeface="Calibri" panose="020F0502020204030204" pitchFamily="34" charset="0"/>
              </a:rPr>
              <a:t>Placental changes in Vedolizumab treatment treated patients</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136DE8D-2B4A-1342-BBDD-77FD346E7300}"/>
              </a:ext>
            </a:extLst>
          </p:cNvPr>
          <p:cNvSpPr>
            <a:spLocks noGrp="1"/>
          </p:cNvSpPr>
          <p:nvPr>
            <p:ph type="sldNum" sz="quarter" idx="12"/>
          </p:nvPr>
        </p:nvSpPr>
        <p:spPr/>
        <p:txBody>
          <a:bodyPr/>
          <a:lstStyle/>
          <a:p>
            <a:pPr defTabSz="1219170"/>
            <a:fld id="{7BCC8D0D-EAEC-449D-9161-023DFF90F2E2}" type="slidenum">
              <a:rPr lang="en-US">
                <a:solidFill>
                  <a:srgbClr val="052049"/>
                </a:solidFill>
              </a:rPr>
              <a:pPr defTabSz="1219170"/>
              <a:t>19</a:t>
            </a:fld>
            <a:endParaRPr lang="en-US" dirty="0">
              <a:solidFill>
                <a:srgbClr val="052049"/>
              </a:solidFill>
            </a:endParaRPr>
          </a:p>
        </p:txBody>
      </p:sp>
      <p:pic>
        <p:nvPicPr>
          <p:cNvPr id="14" name="Picture 13">
            <a:extLst>
              <a:ext uri="{FF2B5EF4-FFF2-40B4-BE49-F238E27FC236}">
                <a16:creationId xmlns:a16="http://schemas.microsoft.com/office/drawing/2014/main" id="{F2D01F75-24D3-C806-E247-020A3BB07DE7}"/>
              </a:ext>
            </a:extLst>
          </p:cNvPr>
          <p:cNvPicPr>
            <a:picLocks noChangeAspect="1"/>
          </p:cNvPicPr>
          <p:nvPr/>
        </p:nvPicPr>
        <p:blipFill>
          <a:blip r:embed="rId3"/>
          <a:srcRect l="848" t="54342" r="50625" b="3977"/>
          <a:stretch/>
        </p:blipFill>
        <p:spPr>
          <a:xfrm>
            <a:off x="5139070" y="3278373"/>
            <a:ext cx="3242930" cy="2328530"/>
          </a:xfrm>
          <a:prstGeom prst="rect">
            <a:avLst/>
          </a:prstGeom>
        </p:spPr>
      </p:pic>
      <p:pic>
        <p:nvPicPr>
          <p:cNvPr id="15" name="Picture 14">
            <a:extLst>
              <a:ext uri="{FF2B5EF4-FFF2-40B4-BE49-F238E27FC236}">
                <a16:creationId xmlns:a16="http://schemas.microsoft.com/office/drawing/2014/main" id="{E507F7A1-B437-3179-1CF3-62CABD721485}"/>
              </a:ext>
            </a:extLst>
          </p:cNvPr>
          <p:cNvPicPr>
            <a:picLocks noChangeAspect="1"/>
          </p:cNvPicPr>
          <p:nvPr/>
        </p:nvPicPr>
        <p:blipFill>
          <a:blip r:embed="rId3"/>
          <a:srcRect l="50329" t="5048" r="1144" b="53271"/>
          <a:stretch/>
        </p:blipFill>
        <p:spPr>
          <a:xfrm>
            <a:off x="8512525" y="457200"/>
            <a:ext cx="3242930" cy="2328530"/>
          </a:xfrm>
          <a:prstGeom prst="rect">
            <a:avLst/>
          </a:prstGeom>
        </p:spPr>
      </p:pic>
      <p:pic>
        <p:nvPicPr>
          <p:cNvPr id="16" name="Picture 15">
            <a:extLst>
              <a:ext uri="{FF2B5EF4-FFF2-40B4-BE49-F238E27FC236}">
                <a16:creationId xmlns:a16="http://schemas.microsoft.com/office/drawing/2014/main" id="{40157642-0260-4235-369F-699D66AF7A2F}"/>
              </a:ext>
            </a:extLst>
          </p:cNvPr>
          <p:cNvPicPr>
            <a:picLocks noChangeAspect="1"/>
          </p:cNvPicPr>
          <p:nvPr/>
        </p:nvPicPr>
        <p:blipFill>
          <a:blip r:embed="rId3"/>
          <a:srcRect l="50648" t="54342" r="825" b="3977"/>
          <a:stretch/>
        </p:blipFill>
        <p:spPr>
          <a:xfrm>
            <a:off x="8512525" y="3281917"/>
            <a:ext cx="3242930" cy="2328530"/>
          </a:xfrm>
          <a:prstGeom prst="rect">
            <a:avLst/>
          </a:prstGeom>
        </p:spPr>
      </p:pic>
      <p:sp>
        <p:nvSpPr>
          <p:cNvPr id="6" name="TextBox 5">
            <a:extLst>
              <a:ext uri="{FF2B5EF4-FFF2-40B4-BE49-F238E27FC236}">
                <a16:creationId xmlns:a16="http://schemas.microsoft.com/office/drawing/2014/main" id="{59CBCA88-9128-346E-5204-252913B9C5A2}"/>
              </a:ext>
            </a:extLst>
          </p:cNvPr>
          <p:cNvSpPr txBox="1"/>
          <p:nvPr/>
        </p:nvSpPr>
        <p:spPr>
          <a:xfrm>
            <a:off x="8509335" y="2763731"/>
            <a:ext cx="3246120" cy="369332"/>
          </a:xfrm>
          <a:prstGeom prst="rect">
            <a:avLst/>
          </a:prstGeom>
          <a:solidFill>
            <a:schemeClr val="tx2"/>
          </a:solidFill>
        </p:spPr>
        <p:txBody>
          <a:bodyPr wrap="square" rtlCol="0">
            <a:spAutoFit/>
          </a:bodyPr>
          <a:lstStyle/>
          <a:p>
            <a:pPr algn="ctr"/>
            <a:r>
              <a:rPr lang="en-US" dirty="0">
                <a:solidFill>
                  <a:schemeClr val="bg1"/>
                </a:solidFill>
              </a:rPr>
              <a:t>39 </a:t>
            </a:r>
            <a:r>
              <a:rPr lang="en-US" dirty="0" err="1">
                <a:solidFill>
                  <a:schemeClr val="bg1"/>
                </a:solidFill>
              </a:rPr>
              <a:t>wks</a:t>
            </a:r>
            <a:r>
              <a:rPr lang="en-US" dirty="0">
                <a:solidFill>
                  <a:schemeClr val="bg1"/>
                </a:solidFill>
              </a:rPr>
              <a:t> normal control</a:t>
            </a:r>
          </a:p>
        </p:txBody>
      </p:sp>
      <p:sp>
        <p:nvSpPr>
          <p:cNvPr id="9" name="TextBox 8">
            <a:extLst>
              <a:ext uri="{FF2B5EF4-FFF2-40B4-BE49-F238E27FC236}">
                <a16:creationId xmlns:a16="http://schemas.microsoft.com/office/drawing/2014/main" id="{418F5D20-E202-13DD-8D03-6E19C746E47E}"/>
              </a:ext>
            </a:extLst>
          </p:cNvPr>
          <p:cNvSpPr txBox="1"/>
          <p:nvPr/>
        </p:nvSpPr>
        <p:spPr>
          <a:xfrm>
            <a:off x="5139070" y="2763731"/>
            <a:ext cx="3242930" cy="369332"/>
          </a:xfrm>
          <a:prstGeom prst="rect">
            <a:avLst/>
          </a:prstGeom>
          <a:solidFill>
            <a:schemeClr val="tx2"/>
          </a:solidFill>
        </p:spPr>
        <p:txBody>
          <a:bodyPr wrap="square" rtlCol="0">
            <a:spAutoFit/>
          </a:bodyPr>
          <a:lstStyle/>
          <a:p>
            <a:pPr algn="ctr"/>
            <a:r>
              <a:rPr lang="en-US" dirty="0">
                <a:solidFill>
                  <a:schemeClr val="bg1"/>
                </a:solidFill>
              </a:rPr>
              <a:t>37 </a:t>
            </a:r>
            <a:r>
              <a:rPr lang="en-US" dirty="0" err="1">
                <a:solidFill>
                  <a:schemeClr val="bg1"/>
                </a:solidFill>
              </a:rPr>
              <a:t>wks</a:t>
            </a:r>
            <a:r>
              <a:rPr lang="en-US" dirty="0">
                <a:solidFill>
                  <a:schemeClr val="bg1"/>
                </a:solidFill>
              </a:rPr>
              <a:t> Crohn’s disease</a:t>
            </a:r>
          </a:p>
        </p:txBody>
      </p:sp>
      <p:pic>
        <p:nvPicPr>
          <p:cNvPr id="5" name="Picture 4">
            <a:extLst>
              <a:ext uri="{FF2B5EF4-FFF2-40B4-BE49-F238E27FC236}">
                <a16:creationId xmlns:a16="http://schemas.microsoft.com/office/drawing/2014/main" id="{22CEA1BB-2724-294E-A401-7639A33D9F90}"/>
              </a:ext>
            </a:extLst>
          </p:cNvPr>
          <p:cNvPicPr>
            <a:picLocks noChangeAspect="1"/>
          </p:cNvPicPr>
          <p:nvPr/>
        </p:nvPicPr>
        <p:blipFill>
          <a:blip r:embed="rId3"/>
          <a:srcRect l="741" t="5414" r="51371" b="53756"/>
          <a:stretch/>
        </p:blipFill>
        <p:spPr>
          <a:xfrm>
            <a:off x="5139070" y="457200"/>
            <a:ext cx="3242930" cy="2311400"/>
          </a:xfrm>
          <a:prstGeom prst="rect">
            <a:avLst/>
          </a:prstGeom>
        </p:spPr>
      </p:pic>
      <p:sp>
        <p:nvSpPr>
          <p:cNvPr id="10" name="Oval 9">
            <a:extLst>
              <a:ext uri="{FF2B5EF4-FFF2-40B4-BE49-F238E27FC236}">
                <a16:creationId xmlns:a16="http://schemas.microsoft.com/office/drawing/2014/main" id="{0C7BFB04-A086-C346-46EE-6C5CF647E473}"/>
              </a:ext>
            </a:extLst>
          </p:cNvPr>
          <p:cNvSpPr/>
          <p:nvPr/>
        </p:nvSpPr>
        <p:spPr>
          <a:xfrm>
            <a:off x="5061109" y="2389837"/>
            <a:ext cx="457200" cy="457200"/>
          </a:xfrm>
          <a:prstGeom prst="ellipse">
            <a:avLst/>
          </a:prstGeom>
          <a:gradFill>
            <a:gsLst>
              <a:gs pos="0">
                <a:schemeClr val="accent1">
                  <a:lumMod val="75000"/>
                </a:schemeClr>
              </a:gs>
              <a:gs pos="50000">
                <a:schemeClr val="accent1"/>
              </a:gs>
              <a:gs pos="75000">
                <a:schemeClr val="accent1"/>
              </a:gs>
              <a:gs pos="99000">
                <a:schemeClr val="accent1">
                  <a:lumMod val="60000"/>
                  <a:lumOff val="40000"/>
                </a:schemeClr>
              </a:gs>
            </a:gsLst>
            <a:path path="circle">
              <a:fillToRect l="100000" t="100000"/>
            </a:path>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1" name="Oval 10">
            <a:extLst>
              <a:ext uri="{FF2B5EF4-FFF2-40B4-BE49-F238E27FC236}">
                <a16:creationId xmlns:a16="http://schemas.microsoft.com/office/drawing/2014/main" id="{03C898D8-8C5C-6D86-68CB-A53FC0006FB4}"/>
              </a:ext>
            </a:extLst>
          </p:cNvPr>
          <p:cNvSpPr/>
          <p:nvPr/>
        </p:nvSpPr>
        <p:spPr>
          <a:xfrm>
            <a:off x="8463517" y="2389837"/>
            <a:ext cx="457200" cy="457200"/>
          </a:xfrm>
          <a:prstGeom prst="ellipse">
            <a:avLst/>
          </a:prstGeom>
          <a:gradFill>
            <a:gsLst>
              <a:gs pos="0">
                <a:schemeClr val="accent1">
                  <a:lumMod val="75000"/>
                </a:schemeClr>
              </a:gs>
              <a:gs pos="50000">
                <a:schemeClr val="accent1"/>
              </a:gs>
              <a:gs pos="75000">
                <a:schemeClr val="accent1"/>
              </a:gs>
              <a:gs pos="99000">
                <a:schemeClr val="accent1">
                  <a:lumMod val="60000"/>
                  <a:lumOff val="40000"/>
                </a:schemeClr>
              </a:gs>
            </a:gsLst>
            <a:path path="circle">
              <a:fillToRect l="100000" t="100000"/>
            </a:path>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7" name="TextBox 6">
            <a:extLst>
              <a:ext uri="{FF2B5EF4-FFF2-40B4-BE49-F238E27FC236}">
                <a16:creationId xmlns:a16="http://schemas.microsoft.com/office/drawing/2014/main" id="{A3584CD6-C2E9-4E32-A4FD-9C053574547C}"/>
              </a:ext>
            </a:extLst>
          </p:cNvPr>
          <p:cNvSpPr txBox="1"/>
          <p:nvPr/>
        </p:nvSpPr>
        <p:spPr>
          <a:xfrm>
            <a:off x="8509335" y="5585524"/>
            <a:ext cx="3246120" cy="369332"/>
          </a:xfrm>
          <a:prstGeom prst="rect">
            <a:avLst/>
          </a:prstGeom>
          <a:solidFill>
            <a:schemeClr val="tx2"/>
          </a:solidFill>
        </p:spPr>
        <p:txBody>
          <a:bodyPr wrap="square" rtlCol="0">
            <a:spAutoFit/>
          </a:bodyPr>
          <a:lstStyle/>
          <a:p>
            <a:pPr algn="ctr"/>
            <a:r>
              <a:rPr lang="en-US" dirty="0">
                <a:solidFill>
                  <a:schemeClr val="bg1"/>
                </a:solidFill>
              </a:rPr>
              <a:t>39 </a:t>
            </a:r>
            <a:r>
              <a:rPr lang="en-US" dirty="0" err="1">
                <a:solidFill>
                  <a:schemeClr val="bg1"/>
                </a:solidFill>
              </a:rPr>
              <a:t>wks</a:t>
            </a:r>
            <a:r>
              <a:rPr lang="en-US" dirty="0">
                <a:solidFill>
                  <a:schemeClr val="bg1"/>
                </a:solidFill>
              </a:rPr>
              <a:t> normal control</a:t>
            </a:r>
          </a:p>
        </p:txBody>
      </p:sp>
      <p:sp>
        <p:nvSpPr>
          <p:cNvPr id="8" name="TextBox 7">
            <a:extLst>
              <a:ext uri="{FF2B5EF4-FFF2-40B4-BE49-F238E27FC236}">
                <a16:creationId xmlns:a16="http://schemas.microsoft.com/office/drawing/2014/main" id="{BB3E8702-F7DC-D7F8-04AE-C27198BB1F5B}"/>
              </a:ext>
            </a:extLst>
          </p:cNvPr>
          <p:cNvSpPr txBox="1"/>
          <p:nvPr/>
        </p:nvSpPr>
        <p:spPr>
          <a:xfrm>
            <a:off x="5139070" y="5585524"/>
            <a:ext cx="3246120" cy="369332"/>
          </a:xfrm>
          <a:prstGeom prst="rect">
            <a:avLst/>
          </a:prstGeom>
          <a:solidFill>
            <a:schemeClr val="tx2"/>
          </a:solidFill>
        </p:spPr>
        <p:txBody>
          <a:bodyPr wrap="square" rtlCol="0">
            <a:spAutoFit/>
          </a:bodyPr>
          <a:lstStyle/>
          <a:p>
            <a:pPr algn="ctr"/>
            <a:r>
              <a:rPr lang="en-US" dirty="0">
                <a:solidFill>
                  <a:schemeClr val="bg1"/>
                </a:solidFill>
              </a:rPr>
              <a:t>39 </a:t>
            </a:r>
            <a:r>
              <a:rPr lang="en-US" dirty="0" err="1">
                <a:solidFill>
                  <a:schemeClr val="bg1"/>
                </a:solidFill>
              </a:rPr>
              <a:t>wks</a:t>
            </a:r>
            <a:r>
              <a:rPr lang="en-US" dirty="0">
                <a:solidFill>
                  <a:schemeClr val="bg1"/>
                </a:solidFill>
              </a:rPr>
              <a:t> ulcerative pancolitis</a:t>
            </a:r>
          </a:p>
        </p:txBody>
      </p:sp>
      <p:sp>
        <p:nvSpPr>
          <p:cNvPr id="18" name="Oval 17">
            <a:extLst>
              <a:ext uri="{FF2B5EF4-FFF2-40B4-BE49-F238E27FC236}">
                <a16:creationId xmlns:a16="http://schemas.microsoft.com/office/drawing/2014/main" id="{62431B7D-03F1-83FF-5F38-705335639424}"/>
              </a:ext>
            </a:extLst>
          </p:cNvPr>
          <p:cNvSpPr/>
          <p:nvPr/>
        </p:nvSpPr>
        <p:spPr>
          <a:xfrm>
            <a:off x="5061109" y="5200377"/>
            <a:ext cx="457200" cy="457200"/>
          </a:xfrm>
          <a:prstGeom prst="ellipse">
            <a:avLst/>
          </a:prstGeom>
          <a:gradFill>
            <a:gsLst>
              <a:gs pos="0">
                <a:schemeClr val="accent1">
                  <a:lumMod val="75000"/>
                </a:schemeClr>
              </a:gs>
              <a:gs pos="50000">
                <a:schemeClr val="accent1"/>
              </a:gs>
              <a:gs pos="75000">
                <a:schemeClr val="accent1"/>
              </a:gs>
              <a:gs pos="99000">
                <a:schemeClr val="accent1">
                  <a:lumMod val="60000"/>
                  <a:lumOff val="40000"/>
                </a:schemeClr>
              </a:gs>
            </a:gsLst>
            <a:path path="circle">
              <a:fillToRect l="100000" t="100000"/>
            </a:path>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9" name="Oval 18">
            <a:extLst>
              <a:ext uri="{FF2B5EF4-FFF2-40B4-BE49-F238E27FC236}">
                <a16:creationId xmlns:a16="http://schemas.microsoft.com/office/drawing/2014/main" id="{89EDA52E-AD8F-BB27-4E55-5C404B1619E8}"/>
              </a:ext>
            </a:extLst>
          </p:cNvPr>
          <p:cNvSpPr/>
          <p:nvPr/>
        </p:nvSpPr>
        <p:spPr>
          <a:xfrm>
            <a:off x="8463517" y="5200377"/>
            <a:ext cx="457200" cy="457200"/>
          </a:xfrm>
          <a:prstGeom prst="ellipse">
            <a:avLst/>
          </a:prstGeom>
          <a:gradFill>
            <a:gsLst>
              <a:gs pos="0">
                <a:schemeClr val="accent1">
                  <a:lumMod val="75000"/>
                </a:schemeClr>
              </a:gs>
              <a:gs pos="50000">
                <a:schemeClr val="accent1"/>
              </a:gs>
              <a:gs pos="75000">
                <a:schemeClr val="accent1"/>
              </a:gs>
              <a:gs pos="99000">
                <a:schemeClr val="accent1">
                  <a:lumMod val="60000"/>
                  <a:lumOff val="40000"/>
                </a:schemeClr>
              </a:gs>
            </a:gsLst>
            <a:path path="circle">
              <a:fillToRect l="100000" t="100000"/>
            </a:path>
          </a:gra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3" name="TextBox 12">
            <a:extLst>
              <a:ext uri="{FF2B5EF4-FFF2-40B4-BE49-F238E27FC236}">
                <a16:creationId xmlns:a16="http://schemas.microsoft.com/office/drawing/2014/main" id="{C9CB0823-A9C1-D795-A34E-87875DABAB19}"/>
              </a:ext>
            </a:extLst>
          </p:cNvPr>
          <p:cNvSpPr txBox="1"/>
          <p:nvPr/>
        </p:nvSpPr>
        <p:spPr>
          <a:xfrm>
            <a:off x="362014" y="6461061"/>
            <a:ext cx="2579914" cy="215444"/>
          </a:xfrm>
          <a:prstGeom prst="rect">
            <a:avLst/>
          </a:prstGeom>
          <a:noFill/>
        </p:spPr>
        <p:txBody>
          <a:bodyPr wrap="square" rtlCol="0">
            <a:spAutoFit/>
          </a:bodyPr>
          <a:lstStyle/>
          <a:p>
            <a:r>
              <a:rPr lang="en-US" sz="800" i="1" dirty="0">
                <a:latin typeface="Calibri" panose="020F0502020204030204" pitchFamily="34" charset="0"/>
                <a:cs typeface="Calibri" panose="020F0502020204030204" pitchFamily="34" charset="0"/>
              </a:rPr>
              <a:t>Blaisdell et al. 2022. </a:t>
            </a:r>
            <a:r>
              <a:rPr lang="en-US" sz="800" i="1" dirty="0" err="1">
                <a:latin typeface="Calibri" panose="020F0502020204030204" pitchFamily="34" charset="0"/>
                <a:cs typeface="Calibri" panose="020F0502020204030204" pitchFamily="34" charset="0"/>
              </a:rPr>
              <a:t>Inflamm</a:t>
            </a:r>
            <a:r>
              <a:rPr lang="en-US" sz="800" i="1" dirty="0">
                <a:latin typeface="Calibri" panose="020F0502020204030204" pitchFamily="34" charset="0"/>
                <a:cs typeface="Calibri" panose="020F0502020204030204" pitchFamily="34" charset="0"/>
              </a:rPr>
              <a:t> Bowel Dis</a:t>
            </a:r>
            <a:r>
              <a:rPr lang="en-US" sz="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7604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baby&#10;&#10;Description automatically generated">
            <a:extLst>
              <a:ext uri="{FF2B5EF4-FFF2-40B4-BE49-F238E27FC236}">
                <a16:creationId xmlns:a16="http://schemas.microsoft.com/office/drawing/2014/main" id="{8D8ADFEE-C2DB-29FF-E091-14F210939174}"/>
              </a:ext>
            </a:extLst>
          </p:cNvPr>
          <p:cNvPicPr>
            <a:picLocks noChangeAspect="1"/>
          </p:cNvPicPr>
          <p:nvPr/>
        </p:nvPicPr>
        <p:blipFill>
          <a:blip r:embed="rId3"/>
          <a:srcRect l="20967" t="-1" b="221"/>
          <a:stretch/>
        </p:blipFill>
        <p:spPr>
          <a:xfrm>
            <a:off x="0" y="-1"/>
            <a:ext cx="12192000" cy="6078071"/>
          </a:xfrm>
          <a:prstGeom prst="rect">
            <a:avLst/>
          </a:prstGeom>
        </p:spPr>
      </p:pic>
      <p:sp>
        <p:nvSpPr>
          <p:cNvPr id="15" name="Rectangle 14">
            <a:extLst>
              <a:ext uri="{FF2B5EF4-FFF2-40B4-BE49-F238E27FC236}">
                <a16:creationId xmlns:a16="http://schemas.microsoft.com/office/drawing/2014/main" id="{766AB2BA-FFD4-B11C-8BD1-8711595C5A9D}"/>
              </a:ext>
            </a:extLst>
          </p:cNvPr>
          <p:cNvSpPr/>
          <p:nvPr/>
        </p:nvSpPr>
        <p:spPr>
          <a:xfrm>
            <a:off x="481584" y="6097"/>
            <a:ext cx="5577839" cy="5577839"/>
          </a:xfrm>
          <a:prstGeom prst="rect">
            <a:avLst/>
          </a:prstGeom>
          <a:solidFill>
            <a:schemeClr val="accent5">
              <a:alpha val="146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06651E-8628-FA18-0A74-A61CB0BDE824}"/>
              </a:ext>
            </a:extLst>
          </p:cNvPr>
          <p:cNvSpPr txBox="1"/>
          <p:nvPr/>
        </p:nvSpPr>
        <p:spPr>
          <a:xfrm>
            <a:off x="792480" y="868115"/>
            <a:ext cx="4925568" cy="2369880"/>
          </a:xfrm>
          <a:prstGeom prst="rect">
            <a:avLst/>
          </a:prstGeom>
          <a:noFill/>
        </p:spPr>
        <p:txBody>
          <a:bodyPr wrap="square" rtlCol="0">
            <a:spAutoFit/>
          </a:bodyPr>
          <a:lstStyle/>
          <a:p>
            <a:r>
              <a:rPr lang="en-US" sz="3200" b="1" dirty="0">
                <a:solidFill>
                  <a:schemeClr val="tx2">
                    <a:lumMod val="50000"/>
                    <a:lumOff val="50000"/>
                  </a:schemeClr>
                </a:solidFill>
                <a:latin typeface="Calibri" panose="020F0502020204030204" pitchFamily="34" charset="0"/>
                <a:cs typeface="Calibri" panose="020F0502020204030204" pitchFamily="34" charset="0"/>
              </a:rPr>
              <a:t>IBD</a:t>
            </a:r>
            <a:r>
              <a:rPr lang="en-US" sz="2000" dirty="0">
                <a:latin typeface="Calibri" panose="020F0502020204030204" pitchFamily="34" charset="0"/>
                <a:cs typeface="Calibri" panose="020F0502020204030204" pitchFamily="34" charset="0"/>
              </a:rPr>
              <a:t> is often diagnosed during the reproductive years, making it essential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to understand its </a:t>
            </a:r>
            <a:r>
              <a:rPr lang="en-US" sz="3200" b="1" dirty="0">
                <a:solidFill>
                  <a:schemeClr val="tx2">
                    <a:lumMod val="50000"/>
                    <a:lumOff val="50000"/>
                  </a:schemeClr>
                </a:solidFill>
                <a:latin typeface="Calibri" panose="020F0502020204030204" pitchFamily="34" charset="0"/>
                <a:cs typeface="Calibri" panose="020F0502020204030204" pitchFamily="34" charset="0"/>
              </a:rPr>
              <a:t>effects on fertility, pregnancy, and childbirth outcomes</a:t>
            </a:r>
            <a:r>
              <a:rPr lang="en-US" sz="2000" dirty="0">
                <a:latin typeface="Calibri" panose="020F0502020204030204" pitchFamily="34" charset="0"/>
                <a:cs typeface="Calibri" panose="020F0502020204030204" pitchFamily="34" charset="0"/>
              </a:rPr>
              <a:t>.</a:t>
            </a:r>
          </a:p>
        </p:txBody>
      </p:sp>
      <p:sp>
        <p:nvSpPr>
          <p:cNvPr id="13" name="Slide Number Placeholder 12">
            <a:extLst>
              <a:ext uri="{FF2B5EF4-FFF2-40B4-BE49-F238E27FC236}">
                <a16:creationId xmlns:a16="http://schemas.microsoft.com/office/drawing/2014/main" id="{A11BDC35-85F6-81CF-CD9D-F25BCE66D91F}"/>
              </a:ext>
            </a:extLst>
          </p:cNvPr>
          <p:cNvSpPr>
            <a:spLocks noGrp="1"/>
          </p:cNvSpPr>
          <p:nvPr>
            <p:ph type="sldNum" sz="quarter" idx="12"/>
          </p:nvPr>
        </p:nvSpPr>
        <p:spPr/>
        <p:txBody>
          <a:bodyPr/>
          <a:lstStyle/>
          <a:p>
            <a:fld id="{F7A97E85-343F-DE4C-AB4F-C00C4B6D29EF}" type="slidenum">
              <a:rPr lang="en-US" smtClean="0"/>
              <a:t>2</a:t>
            </a:fld>
            <a:endParaRPr lang="en-US"/>
          </a:p>
        </p:txBody>
      </p:sp>
      <p:sp>
        <p:nvSpPr>
          <p:cNvPr id="14" name="Rectangle 13">
            <a:extLst>
              <a:ext uri="{FF2B5EF4-FFF2-40B4-BE49-F238E27FC236}">
                <a16:creationId xmlns:a16="http://schemas.microsoft.com/office/drawing/2014/main" id="{EDBC18C7-C122-20B0-0603-273DE13BAF90}"/>
              </a:ext>
            </a:extLst>
          </p:cNvPr>
          <p:cNvSpPr/>
          <p:nvPr/>
        </p:nvSpPr>
        <p:spPr>
          <a:xfrm>
            <a:off x="0" y="5058246"/>
            <a:ext cx="995082" cy="995082"/>
          </a:xfrm>
          <a:prstGeom prst="rect">
            <a:avLst/>
          </a:prstGeom>
          <a:solidFill>
            <a:schemeClr val="accent1">
              <a:alpha val="499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664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and a baby sitting on a yoga mat&#10;&#10;Description automatically generated">
            <a:extLst>
              <a:ext uri="{FF2B5EF4-FFF2-40B4-BE49-F238E27FC236}">
                <a16:creationId xmlns:a16="http://schemas.microsoft.com/office/drawing/2014/main" id="{6F0FC415-DA9C-E83E-9136-672B5AACC5E5}"/>
              </a:ext>
            </a:extLst>
          </p:cNvPr>
          <p:cNvPicPr>
            <a:picLocks noChangeAspect="1"/>
          </p:cNvPicPr>
          <p:nvPr/>
        </p:nvPicPr>
        <p:blipFill>
          <a:blip r:embed="rId3">
            <a:grayscl/>
            <a:alphaModFix amt="31000"/>
          </a:blip>
          <a:srcRect t="14392" b="4164"/>
          <a:stretch/>
        </p:blipFill>
        <p:spPr>
          <a:xfrm>
            <a:off x="0" y="-1"/>
            <a:ext cx="12192000" cy="6071617"/>
          </a:xfrm>
          <a:prstGeom prst="rect">
            <a:avLst/>
          </a:prstGeom>
        </p:spPr>
      </p:pic>
      <p:sp>
        <p:nvSpPr>
          <p:cNvPr id="3" name="Rounded Rectangle 2">
            <a:extLst>
              <a:ext uri="{FF2B5EF4-FFF2-40B4-BE49-F238E27FC236}">
                <a16:creationId xmlns:a16="http://schemas.microsoft.com/office/drawing/2014/main" id="{A101034D-7B23-6E17-985A-07481CAD1E13}"/>
              </a:ext>
            </a:extLst>
          </p:cNvPr>
          <p:cNvSpPr/>
          <p:nvPr/>
        </p:nvSpPr>
        <p:spPr>
          <a:xfrm>
            <a:off x="8292303" y="1962912"/>
            <a:ext cx="3113313" cy="618307"/>
          </a:xfrm>
          <a:prstGeom prst="roundRect">
            <a:avLst>
              <a:gd name="adj" fmla="val 50000"/>
            </a:avLst>
          </a:prstGeom>
          <a:gradFill flip="none" rotWithShape="1">
            <a:gsLst>
              <a:gs pos="0">
                <a:schemeClr val="accent1">
                  <a:lumMod val="50000"/>
                </a:schemeClr>
              </a:gs>
              <a:gs pos="50000">
                <a:schemeClr val="accent1"/>
              </a:gs>
              <a:gs pos="75000">
                <a:schemeClr val="accent1"/>
              </a:gs>
              <a:gs pos="99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Antibiotics</a:t>
            </a:r>
          </a:p>
        </p:txBody>
      </p:sp>
      <p:sp>
        <p:nvSpPr>
          <p:cNvPr id="4" name="Rounded Rectangle 3">
            <a:extLst>
              <a:ext uri="{FF2B5EF4-FFF2-40B4-BE49-F238E27FC236}">
                <a16:creationId xmlns:a16="http://schemas.microsoft.com/office/drawing/2014/main" id="{17A7ED88-17FE-4017-4C5C-3A4F46A1CB93}"/>
              </a:ext>
            </a:extLst>
          </p:cNvPr>
          <p:cNvSpPr/>
          <p:nvPr/>
        </p:nvSpPr>
        <p:spPr>
          <a:xfrm>
            <a:off x="8292303" y="2726654"/>
            <a:ext cx="3113313" cy="618307"/>
          </a:xfrm>
          <a:prstGeom prst="roundRect">
            <a:avLst>
              <a:gd name="adj" fmla="val 50000"/>
            </a:avLst>
          </a:prstGeom>
          <a:gradFill flip="none" rotWithShape="1">
            <a:gsLst>
              <a:gs pos="0">
                <a:schemeClr val="accent1">
                  <a:lumMod val="50000"/>
                </a:schemeClr>
              </a:gs>
              <a:gs pos="50000">
                <a:schemeClr val="accent1"/>
              </a:gs>
              <a:gs pos="75000">
                <a:schemeClr val="accent1"/>
              </a:gs>
              <a:gs pos="99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Diet</a:t>
            </a:r>
          </a:p>
        </p:txBody>
      </p:sp>
      <p:sp>
        <p:nvSpPr>
          <p:cNvPr id="5" name="Rounded Rectangle 4">
            <a:extLst>
              <a:ext uri="{FF2B5EF4-FFF2-40B4-BE49-F238E27FC236}">
                <a16:creationId xmlns:a16="http://schemas.microsoft.com/office/drawing/2014/main" id="{B20311D1-B4DD-2717-F9C6-E1DB11B16AE1}"/>
              </a:ext>
            </a:extLst>
          </p:cNvPr>
          <p:cNvSpPr/>
          <p:nvPr/>
        </p:nvSpPr>
        <p:spPr>
          <a:xfrm>
            <a:off x="8292303" y="3508466"/>
            <a:ext cx="3113313" cy="618307"/>
          </a:xfrm>
          <a:prstGeom prst="roundRect">
            <a:avLst>
              <a:gd name="adj" fmla="val 50000"/>
            </a:avLst>
          </a:prstGeom>
          <a:gradFill flip="none" rotWithShape="1">
            <a:gsLst>
              <a:gs pos="0">
                <a:schemeClr val="accent1">
                  <a:lumMod val="50000"/>
                </a:schemeClr>
              </a:gs>
              <a:gs pos="50000">
                <a:schemeClr val="accent1"/>
              </a:gs>
              <a:gs pos="75000">
                <a:schemeClr val="accent1"/>
              </a:gs>
              <a:gs pos="99000">
                <a:schemeClr val="accent1">
                  <a:lumMod val="60000"/>
                  <a:lumOff val="4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Maternal Microbiome</a:t>
            </a:r>
          </a:p>
        </p:txBody>
      </p:sp>
      <p:sp>
        <p:nvSpPr>
          <p:cNvPr id="7" name="Title 6">
            <a:extLst>
              <a:ext uri="{FF2B5EF4-FFF2-40B4-BE49-F238E27FC236}">
                <a16:creationId xmlns:a16="http://schemas.microsoft.com/office/drawing/2014/main" id="{6F65467D-A686-F959-0521-9DDEBFA27118}"/>
              </a:ext>
            </a:extLst>
          </p:cNvPr>
          <p:cNvSpPr>
            <a:spLocks noGrp="1"/>
          </p:cNvSpPr>
          <p:nvPr>
            <p:ph type="title"/>
          </p:nvPr>
        </p:nvSpPr>
        <p:spPr>
          <a:xfrm>
            <a:off x="362712" y="1940527"/>
            <a:ext cx="3526536" cy="2190560"/>
          </a:xfrm>
        </p:spPr>
        <p:txBody>
          <a:bodyPr>
            <a:normAutofit fontScale="90000"/>
          </a:bodyPr>
          <a:lstStyle/>
          <a:p>
            <a:r>
              <a:rPr lang="en-US" dirty="0">
                <a:solidFill>
                  <a:schemeClr val="accent5"/>
                </a:solidFill>
                <a:latin typeface="Calibri" panose="020F0502020204030204" pitchFamily="34" charset="0"/>
                <a:cs typeface="Calibri" panose="020F0502020204030204" pitchFamily="34" charset="0"/>
              </a:rPr>
              <a:t>What Increases IBD Risk </a:t>
            </a:r>
            <a:br>
              <a:rPr lang="en-US" dirty="0">
                <a:solidFill>
                  <a:schemeClr val="accent5"/>
                </a:solidFill>
                <a:latin typeface="Calibri" panose="020F0502020204030204" pitchFamily="34" charset="0"/>
                <a:cs typeface="Calibri" panose="020F0502020204030204" pitchFamily="34" charset="0"/>
              </a:rPr>
            </a:br>
            <a:r>
              <a:rPr lang="en-US" dirty="0">
                <a:solidFill>
                  <a:schemeClr val="accent5"/>
                </a:solidFill>
                <a:latin typeface="Calibri" panose="020F0502020204030204" pitchFamily="34" charset="0"/>
                <a:cs typeface="Calibri" panose="020F0502020204030204" pitchFamily="34" charset="0"/>
              </a:rPr>
              <a:t>in Offspring</a:t>
            </a:r>
          </a:p>
        </p:txBody>
      </p:sp>
      <p:sp>
        <p:nvSpPr>
          <p:cNvPr id="6" name="Slide Number Placeholder 5">
            <a:extLst>
              <a:ext uri="{FF2B5EF4-FFF2-40B4-BE49-F238E27FC236}">
                <a16:creationId xmlns:a16="http://schemas.microsoft.com/office/drawing/2014/main" id="{35BA22C0-C4F8-3BD1-77AE-FBFF07638226}"/>
              </a:ext>
            </a:extLst>
          </p:cNvPr>
          <p:cNvSpPr>
            <a:spLocks noGrp="1"/>
          </p:cNvSpPr>
          <p:nvPr>
            <p:ph type="sldNum" sz="quarter" idx="12"/>
          </p:nvPr>
        </p:nvSpPr>
        <p:spPr/>
        <p:txBody>
          <a:bodyPr/>
          <a:lstStyle/>
          <a:p>
            <a:fld id="{C1BBCEF6-2ADA-364E-98F1-750B8367BB0E}" type="slidenum">
              <a:rPr lang="en-US" smtClean="0"/>
              <a:t>20</a:t>
            </a:fld>
            <a:endParaRPr lang="en-US"/>
          </a:p>
        </p:txBody>
      </p:sp>
    </p:spTree>
    <p:extLst>
      <p:ext uri="{BB962C8B-B14F-4D97-AF65-F5344CB8AC3E}">
        <p14:creationId xmlns:p14="http://schemas.microsoft.com/office/powerpoint/2010/main" val="211612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2D937C-8793-1D4E-5B7F-EE7A5358EC89}"/>
              </a:ext>
            </a:extLst>
          </p:cNvPr>
          <p:cNvSpPr/>
          <p:nvPr/>
        </p:nvSpPr>
        <p:spPr>
          <a:xfrm>
            <a:off x="457200" y="1852568"/>
            <a:ext cx="3657600" cy="3657600"/>
          </a:xfrm>
          <a:prstGeom prst="rect">
            <a:avLst/>
          </a:prstGeom>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FF5F20-39D1-1D2E-5040-BAED37F65788}"/>
              </a:ext>
            </a:extLst>
          </p:cNvPr>
          <p:cNvSpPr/>
          <p:nvPr/>
        </p:nvSpPr>
        <p:spPr>
          <a:xfrm>
            <a:off x="4267200" y="1852568"/>
            <a:ext cx="3657600" cy="3657600"/>
          </a:xfrm>
          <a:prstGeom prst="rect">
            <a:avLst/>
          </a:prstGeom>
          <a:solidFill>
            <a:schemeClr val="accent2"/>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930842-1E65-6408-1491-BA3A9B7A2957}"/>
              </a:ext>
            </a:extLst>
          </p:cNvPr>
          <p:cNvSpPr/>
          <p:nvPr/>
        </p:nvSpPr>
        <p:spPr>
          <a:xfrm>
            <a:off x="8077200" y="1840376"/>
            <a:ext cx="3657600" cy="3657600"/>
          </a:xfrm>
          <a:prstGeom prst="rect">
            <a:avLst/>
          </a:prstGeom>
          <a:solidFill>
            <a:schemeClr val="accent5"/>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697B283C-F2C5-A6B4-A47E-6C2908F540DA}"/>
              </a:ext>
            </a:extLst>
          </p:cNvPr>
          <p:cNvSpPr>
            <a:spLocks noGrp="1"/>
          </p:cNvSpPr>
          <p:nvPr>
            <p:ph type="title"/>
          </p:nvPr>
        </p:nvSpPr>
        <p:spPr>
          <a:xfrm>
            <a:off x="362675" y="365125"/>
            <a:ext cx="10515600" cy="1325563"/>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What is the Impact of Prenatal Antibiotics Use on IBD Risk </a:t>
            </a:r>
            <a:br>
              <a:rPr lang="en-US" sz="3200" dirty="0">
                <a:solidFill>
                  <a:schemeClr val="tx2"/>
                </a:solidFill>
                <a:latin typeface="Calibri" panose="020F0502020204030204" pitchFamily="34" charset="0"/>
                <a:cs typeface="Calibri" panose="020F0502020204030204" pitchFamily="34" charset="0"/>
              </a:rPr>
            </a:br>
            <a:r>
              <a:rPr lang="en-US" sz="3200" dirty="0">
                <a:solidFill>
                  <a:schemeClr val="tx2"/>
                </a:solidFill>
                <a:latin typeface="Calibri" panose="020F0502020204030204" pitchFamily="34" charset="0"/>
                <a:cs typeface="Calibri" panose="020F0502020204030204" pitchFamily="34" charset="0"/>
              </a:rPr>
              <a:t>in Offsprings? </a:t>
            </a:r>
            <a:r>
              <a:rPr lang="en-US" sz="3200" i="1" dirty="0">
                <a:solidFill>
                  <a:schemeClr val="tx2"/>
                </a:solidFill>
                <a:latin typeface="Calibri" panose="020F0502020204030204" pitchFamily="34" charset="0"/>
                <a:cs typeface="Calibri" panose="020F0502020204030204" pitchFamily="34" charset="0"/>
              </a:rPr>
              <a:t>Body of Evidence (Clinical studies)</a:t>
            </a:r>
          </a:p>
        </p:txBody>
      </p:sp>
      <p:sp>
        <p:nvSpPr>
          <p:cNvPr id="3" name="Content Placeholder 2">
            <a:extLst>
              <a:ext uri="{FF2B5EF4-FFF2-40B4-BE49-F238E27FC236}">
                <a16:creationId xmlns:a16="http://schemas.microsoft.com/office/drawing/2014/main" id="{68E68FF2-7AC6-41E5-4E33-C975F488FD3F}"/>
              </a:ext>
            </a:extLst>
          </p:cNvPr>
          <p:cNvSpPr>
            <a:spLocks noGrp="1"/>
          </p:cNvSpPr>
          <p:nvPr>
            <p:ph idx="1"/>
          </p:nvPr>
        </p:nvSpPr>
        <p:spPr>
          <a:xfrm>
            <a:off x="641430" y="2059047"/>
            <a:ext cx="3340261" cy="2235161"/>
          </a:xfrm>
        </p:spPr>
        <p:txBody>
          <a:bodyPr>
            <a:normAutofit/>
          </a:bodyPr>
          <a:lstStyle/>
          <a:p>
            <a:pPr marL="0" indent="0">
              <a:lnSpc>
                <a:spcPct val="110000"/>
              </a:lnSpc>
              <a:buNone/>
            </a:pPr>
            <a:r>
              <a:rPr lang="en-US" altLang="zh-CN"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t>
            </a:r>
            <a:r>
              <a:rPr lang="en-US"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eta-analysis by </a:t>
            </a:r>
            <a:r>
              <a:rPr lang="en-GB" sz="1800" b="1"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Agrawal</a:t>
            </a:r>
            <a:r>
              <a:rPr lang="en-US"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800" b="1" dirty="0">
                <a:solidFill>
                  <a:schemeClr val="bg1"/>
                </a:solidFill>
                <a:effectLst/>
                <a:latin typeface="Calibri" panose="020F0502020204030204" pitchFamily="34" charset="0"/>
                <a:ea typeface="PMingLiU" panose="02020500000000000000" pitchFamily="18" charset="-120"/>
                <a:cs typeface="Calibri" panose="020F0502020204030204" pitchFamily="34" charset="0"/>
              </a:rPr>
              <a:t>2021</a:t>
            </a:r>
            <a:r>
              <a:rPr lang="en-US"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altLang="zh-CN" sz="18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30188" lvl="1" indent="-219075">
              <a:lnSpc>
                <a:spcPct val="110000"/>
              </a:lnSpc>
              <a:spcBef>
                <a:spcPts val="0"/>
              </a:spcBef>
            </a:pPr>
            <a:r>
              <a:rPr lang="en-US" altLang="zh-CN"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a:t>
            </a:r>
            <a:r>
              <a:rPr lang="zh-CN" altLang="en-US" sz="1800" kern="1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high-quality studies, </a:t>
            </a:r>
            <a:r>
              <a:rPr lang="en-US" sz="1800" kern="100" dirty="0">
                <a:solidFill>
                  <a:schemeClr val="bg1"/>
                </a:solidFill>
                <a:latin typeface="Calibri" panose="020F0502020204030204" pitchFamily="34" charset="0"/>
                <a:ea typeface="Calibri" panose="020F0502020204030204" pitchFamily="34" charset="0"/>
                <a:cs typeface="Calibri" panose="020F0502020204030204" pitchFamily="34" charset="0"/>
              </a:rPr>
              <a:t>1 </a:t>
            </a:r>
            <a:r>
              <a:rPr lang="en-US" sz="18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cohort and 1 case-control</a:t>
            </a:r>
          </a:p>
          <a:p>
            <a:pPr marL="230188" lvl="1" indent="-219075">
              <a:lnSpc>
                <a:spcPct val="110000"/>
              </a:lnSpc>
              <a:spcBef>
                <a:spcPts val="0"/>
              </a:spcBef>
            </a:pPr>
            <a:r>
              <a:rPr lang="en-US" altLang="zh-CN"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Yes.</a:t>
            </a:r>
            <a:r>
              <a:rPr lang="zh-CN" alt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 </a:t>
            </a:r>
            <a:r>
              <a:rPr 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Risk of IBD </a:t>
            </a:r>
            <a:r>
              <a:rPr lang="en-US" altLang="zh-CN"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with</a:t>
            </a:r>
            <a:r>
              <a:rPr lang="zh-CN" alt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 </a:t>
            </a:r>
            <a:r>
              <a:rPr lang="en-US" altLang="zh-CN"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maternal</a:t>
            </a:r>
            <a:r>
              <a:rPr lang="zh-CN" alt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 </a:t>
            </a:r>
            <a:r>
              <a:rPr lang="en-US" altLang="zh-CN"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antibiotics</a:t>
            </a:r>
            <a:r>
              <a:rPr 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 </a:t>
            </a:r>
            <a:r>
              <a:rPr lang="zh-CN" alt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 </a:t>
            </a:r>
            <a:r>
              <a:rPr 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sym typeface="Wingdings" panose="05000000000000000000" pitchFamily="2" charset="2"/>
              </a:rPr>
              <a:t> </a:t>
            </a:r>
            <a:r>
              <a:rPr lang="en-GB" altLang="zh-CN" sz="1800" b="1" dirty="0">
                <a:solidFill>
                  <a:schemeClr val="accent2">
                    <a:lumMod val="40000"/>
                    <a:lumOff val="60000"/>
                  </a:schemeClr>
                </a:solidFill>
                <a:latin typeface="Calibri" panose="020F0502020204030204" pitchFamily="34" charset="0"/>
                <a:cs typeface="Calibri" panose="020F0502020204030204" pitchFamily="34" charset="0"/>
              </a:rPr>
              <a:t>OR 1.75</a:t>
            </a:r>
            <a:r>
              <a:rPr lang="zh-CN" altLang="en-US" sz="1800" b="1" dirty="0">
                <a:solidFill>
                  <a:schemeClr val="accent2">
                    <a:lumMod val="40000"/>
                    <a:lumOff val="60000"/>
                  </a:schemeClr>
                </a:solidFill>
                <a:latin typeface="Calibri" panose="020F0502020204030204" pitchFamily="34" charset="0"/>
                <a:cs typeface="Calibri" panose="020F0502020204030204" pitchFamily="34" charset="0"/>
              </a:rPr>
              <a:t> </a:t>
            </a:r>
            <a:br>
              <a:rPr lang="en-US" altLang="zh-CN" sz="1800" b="1" dirty="0">
                <a:solidFill>
                  <a:schemeClr val="accent2">
                    <a:lumMod val="40000"/>
                    <a:lumOff val="60000"/>
                  </a:schemeClr>
                </a:solidFill>
                <a:latin typeface="Calibri" panose="020F0502020204030204" pitchFamily="34" charset="0"/>
                <a:cs typeface="Calibri" panose="020F0502020204030204" pitchFamily="34" charset="0"/>
              </a:rPr>
            </a:br>
            <a:r>
              <a:rPr lang="en-US" altLang="zh-CN" sz="1800" b="1" dirty="0">
                <a:solidFill>
                  <a:schemeClr val="accent2">
                    <a:lumMod val="40000"/>
                    <a:lumOff val="60000"/>
                  </a:schemeClr>
                </a:solidFill>
                <a:latin typeface="Calibri" panose="020F0502020204030204" pitchFamily="34" charset="0"/>
                <a:cs typeface="Calibri" panose="020F0502020204030204" pitchFamily="34" charset="0"/>
              </a:rPr>
              <a:t>(</a:t>
            </a:r>
            <a:r>
              <a:rPr lang="en-GB" altLang="zh-CN" sz="1800" b="1" dirty="0">
                <a:solidFill>
                  <a:schemeClr val="accent2">
                    <a:lumMod val="40000"/>
                    <a:lumOff val="60000"/>
                  </a:schemeClr>
                </a:solidFill>
                <a:latin typeface="Calibri" panose="020F0502020204030204" pitchFamily="34" charset="0"/>
                <a:cs typeface="Calibri" panose="020F0502020204030204" pitchFamily="34" charset="0"/>
              </a:rPr>
              <a:t>1.22-2.51</a:t>
            </a:r>
            <a:r>
              <a:rPr lang="en-US" altLang="zh-CN" sz="1800" b="1" dirty="0">
                <a:solidFill>
                  <a:schemeClr val="accent2">
                    <a:lumMod val="40000"/>
                    <a:lumOff val="60000"/>
                  </a:schemeClr>
                </a:solidFill>
                <a:latin typeface="Calibri" panose="020F0502020204030204" pitchFamily="34" charset="0"/>
                <a:cs typeface="Calibri" panose="020F0502020204030204" pitchFamily="34" charset="0"/>
              </a:rPr>
              <a:t>)</a:t>
            </a:r>
            <a:endParaRPr lang="en-GB" sz="1800" dirty="0">
              <a:solidFill>
                <a:schemeClr val="accent2">
                  <a:lumMod val="40000"/>
                  <a:lumOff val="60000"/>
                </a:schemeClr>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72F8B2C2-F499-0DD4-3496-C2B2BE7476C8}"/>
              </a:ext>
            </a:extLst>
          </p:cNvPr>
          <p:cNvSpPr>
            <a:spLocks noGrp="1"/>
          </p:cNvSpPr>
          <p:nvPr>
            <p:ph type="sldNum" sz="quarter" idx="12"/>
          </p:nvPr>
        </p:nvSpPr>
        <p:spPr/>
        <p:txBody>
          <a:bodyPr/>
          <a:lstStyle/>
          <a:p>
            <a:fld id="{C1BBCEF6-2ADA-364E-98F1-750B8367BB0E}" type="slidenum">
              <a:rPr lang="en-US" smtClean="0"/>
              <a:t>21</a:t>
            </a:fld>
            <a:endParaRPr lang="en-US"/>
          </a:p>
        </p:txBody>
      </p:sp>
      <p:sp>
        <p:nvSpPr>
          <p:cNvPr id="4" name="Title 1">
            <a:extLst>
              <a:ext uri="{FF2B5EF4-FFF2-40B4-BE49-F238E27FC236}">
                <a16:creationId xmlns:a16="http://schemas.microsoft.com/office/drawing/2014/main" id="{C9EBA4DB-D24F-5E12-1FEA-46CFB1152DC9}"/>
              </a:ext>
            </a:extLst>
          </p:cNvPr>
          <p:cNvSpPr txBox="1">
            <a:spLocks/>
          </p:cNvSpPr>
          <p:nvPr/>
        </p:nvSpPr>
        <p:spPr>
          <a:xfrm>
            <a:off x="429370" y="26118"/>
            <a:ext cx="109244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2060"/>
              </a:solidFill>
              <a:effectLst/>
              <a:uLnTx/>
              <a:uFillTx/>
              <a:latin typeface="Calibri" panose="020F0502020204030204"/>
              <a:ea typeface="+mj-ea"/>
              <a:cs typeface="Calibri" panose="020F0502020204030204" pitchFamily="34" charset="0"/>
            </a:endParaRPr>
          </a:p>
        </p:txBody>
      </p:sp>
      <p:sp>
        <p:nvSpPr>
          <p:cNvPr id="2" name="TextBox 1">
            <a:extLst>
              <a:ext uri="{FF2B5EF4-FFF2-40B4-BE49-F238E27FC236}">
                <a16:creationId xmlns:a16="http://schemas.microsoft.com/office/drawing/2014/main" id="{78E21B80-9538-18B7-361A-A482E8BCC48B}"/>
              </a:ext>
            </a:extLst>
          </p:cNvPr>
          <p:cNvSpPr txBox="1"/>
          <p:nvPr/>
        </p:nvSpPr>
        <p:spPr>
          <a:xfrm>
            <a:off x="353141" y="6216435"/>
            <a:ext cx="2320611"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Agrawal et al. </a:t>
            </a: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EClinicalMedicine</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2021</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Ortqvist</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 </a:t>
            </a:r>
            <a:r>
              <a:rPr kumimoji="0" lang="en-US" altLang="zh-CN"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et</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 </a:t>
            </a:r>
            <a:r>
              <a:rPr kumimoji="0" lang="en-US" altLang="zh-CN"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al.</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Gut</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2019</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Agrawal et al. Gut</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rPr>
              <a:t>2023</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ea typeface="PMingLiU" panose="02020500000000000000" pitchFamily="18" charset="-120"/>
              <a:cs typeface="Calibri" panose="020F0502020204030204" pitchFamily="34" charset="0"/>
            </a:endParaRPr>
          </a:p>
        </p:txBody>
      </p:sp>
      <p:sp>
        <p:nvSpPr>
          <p:cNvPr id="14" name="Content Placeholder 2">
            <a:extLst>
              <a:ext uri="{FF2B5EF4-FFF2-40B4-BE49-F238E27FC236}">
                <a16:creationId xmlns:a16="http://schemas.microsoft.com/office/drawing/2014/main" id="{20B2FC75-E153-5AAF-E441-F62CE5691D4D}"/>
              </a:ext>
            </a:extLst>
          </p:cNvPr>
          <p:cNvSpPr txBox="1">
            <a:spLocks/>
          </p:cNvSpPr>
          <p:nvPr/>
        </p:nvSpPr>
        <p:spPr>
          <a:xfrm>
            <a:off x="4375230" y="2059047"/>
            <a:ext cx="3449256" cy="3647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700" b="1" dirty="0">
                <a:solidFill>
                  <a:schemeClr val="bg1"/>
                </a:solidFill>
                <a:latin typeface="Calibri" panose="020F0502020204030204" pitchFamily="34" charset="0"/>
                <a:cs typeface="Calibri" panose="020F0502020204030204" pitchFamily="34" charset="0"/>
              </a:rPr>
              <a:t>Swedish</a:t>
            </a:r>
            <a:r>
              <a:rPr lang="zh-CN" altLang="en-US" sz="1700" b="1" dirty="0">
                <a:solidFill>
                  <a:schemeClr val="bg1"/>
                </a:solidFill>
                <a:latin typeface="Calibri" panose="020F0502020204030204" pitchFamily="34" charset="0"/>
                <a:cs typeface="Calibri" panose="020F0502020204030204" pitchFamily="34" charset="0"/>
              </a:rPr>
              <a:t> </a:t>
            </a:r>
            <a:r>
              <a:rPr lang="en-GB" sz="1700" b="1" dirty="0">
                <a:solidFill>
                  <a:schemeClr val="bg1"/>
                </a:solidFill>
                <a:latin typeface="Calibri" panose="020F0502020204030204" pitchFamily="34" charset="0"/>
                <a:cs typeface="Calibri" panose="020F0502020204030204" pitchFamily="34" charset="0"/>
              </a:rPr>
              <a:t>population-based study </a:t>
            </a:r>
            <a:r>
              <a:rPr lang="en-US" altLang="zh-CN" sz="1700" b="1" dirty="0">
                <a:solidFill>
                  <a:schemeClr val="bg1"/>
                </a:solidFill>
                <a:latin typeface="Calibri" panose="020F0502020204030204" pitchFamily="34" charset="0"/>
                <a:cs typeface="Calibri" panose="020F0502020204030204" pitchFamily="34" charset="0"/>
              </a:rPr>
              <a:t>(2019)</a:t>
            </a:r>
            <a:endParaRPr lang="en-US" sz="1700" b="1" dirty="0">
              <a:solidFill>
                <a:schemeClr val="bg1"/>
              </a:solidFill>
              <a:latin typeface="Calibri" panose="020F0502020204030204" pitchFamily="34" charset="0"/>
              <a:cs typeface="Calibri" panose="020F0502020204030204" pitchFamily="34" charset="0"/>
            </a:endParaRPr>
          </a:p>
          <a:p>
            <a:pPr marL="230188" lvl="1" indent="-219075">
              <a:lnSpc>
                <a:spcPct val="100000"/>
              </a:lnSpc>
              <a:spcBef>
                <a:spcPts val="0"/>
              </a:spcBef>
            </a:pPr>
            <a:r>
              <a:rPr lang="en-US" sz="1700" b="1" dirty="0">
                <a:solidFill>
                  <a:schemeClr val="accent2">
                    <a:lumMod val="40000"/>
                    <a:lumOff val="60000"/>
                  </a:schemeClr>
                </a:solidFill>
                <a:latin typeface="Calibri" panose="020F0502020204030204" pitchFamily="34" charset="0"/>
                <a:cs typeface="Calibri" panose="020F0502020204030204" pitchFamily="34" charset="0"/>
              </a:rPr>
              <a:t>Risk of </a:t>
            </a:r>
            <a:r>
              <a:rPr lang="en-GB" sz="1700" b="1" dirty="0">
                <a:solidFill>
                  <a:schemeClr val="accent2">
                    <a:lumMod val="40000"/>
                    <a:lumOff val="60000"/>
                  </a:schemeClr>
                </a:solidFill>
                <a:latin typeface="Calibri" panose="020F0502020204030204" pitchFamily="34" charset="0"/>
                <a:cs typeface="Calibri" panose="020F0502020204030204" pitchFamily="34" charset="0"/>
              </a:rPr>
              <a:t>very early onset IBD</a:t>
            </a:r>
            <a:r>
              <a:rPr lang="en-US" sz="1700" b="1" dirty="0">
                <a:solidFill>
                  <a:schemeClr val="accent2">
                    <a:lumMod val="40000"/>
                    <a:lumOff val="60000"/>
                  </a:schemeClr>
                </a:solidFill>
                <a:latin typeface="Calibri" panose="020F0502020204030204" pitchFamily="34" charset="0"/>
                <a:cs typeface="Calibri" panose="020F0502020204030204" pitchFamily="34" charset="0"/>
              </a:rPr>
              <a:t> </a:t>
            </a:r>
            <a:r>
              <a:rPr lang="en-US" altLang="zh-CN" sz="1700" b="1" dirty="0">
                <a:solidFill>
                  <a:schemeClr val="accent2">
                    <a:lumMod val="40000"/>
                    <a:lumOff val="60000"/>
                  </a:schemeClr>
                </a:solidFill>
                <a:latin typeface="Calibri" panose="020F0502020204030204" pitchFamily="34" charset="0"/>
                <a:cs typeface="Calibri" panose="020F0502020204030204" pitchFamily="34" charset="0"/>
              </a:rPr>
              <a:t>with</a:t>
            </a:r>
            <a:r>
              <a:rPr lang="zh-CN" altLang="en-US" sz="1700" b="1" dirty="0">
                <a:solidFill>
                  <a:schemeClr val="accent2">
                    <a:lumMod val="40000"/>
                    <a:lumOff val="60000"/>
                  </a:schemeClr>
                </a:solidFill>
                <a:latin typeface="Calibri" panose="020F0502020204030204" pitchFamily="34" charset="0"/>
                <a:cs typeface="Calibri" panose="020F0502020204030204" pitchFamily="34" charset="0"/>
              </a:rPr>
              <a:t> </a:t>
            </a:r>
            <a:r>
              <a:rPr lang="en-GB" sz="1700" b="1" dirty="0">
                <a:solidFill>
                  <a:schemeClr val="accent2">
                    <a:lumMod val="40000"/>
                    <a:lumOff val="60000"/>
                  </a:schemeClr>
                </a:solidFill>
                <a:latin typeface="Calibri" panose="020F0502020204030204" pitchFamily="34" charset="0"/>
                <a:cs typeface="Calibri" panose="020F0502020204030204" pitchFamily="34" charset="0"/>
              </a:rPr>
              <a:t>intra-uterine antibiotic exposure </a:t>
            </a:r>
            <a:r>
              <a:rPr lang="en-US" sz="1700" b="1" dirty="0">
                <a:solidFill>
                  <a:schemeClr val="accent2">
                    <a:lumMod val="40000"/>
                    <a:lumOff val="60000"/>
                  </a:schemeClr>
                </a:solidFill>
                <a:latin typeface="Calibri" panose="020F0502020204030204" pitchFamily="34" charset="0"/>
                <a:cs typeface="Calibri" panose="020F0502020204030204" pitchFamily="34" charset="0"/>
                <a:sym typeface="Wingdings" panose="05000000000000000000" pitchFamily="2" charset="2"/>
              </a:rPr>
              <a:t> </a:t>
            </a:r>
            <a:r>
              <a:rPr lang="en-GB" sz="1700" b="1" dirty="0">
                <a:solidFill>
                  <a:schemeClr val="accent2">
                    <a:lumMod val="40000"/>
                    <a:lumOff val="60000"/>
                  </a:schemeClr>
                </a:solidFill>
                <a:latin typeface="Calibri" panose="020F0502020204030204" pitchFamily="34" charset="0"/>
                <a:cs typeface="Calibri" panose="020F0502020204030204" pitchFamily="34" charset="0"/>
              </a:rPr>
              <a:t>adjusted HR</a:t>
            </a:r>
            <a:r>
              <a:rPr lang="en-GB" altLang="zh-CN" sz="1700" b="1" dirty="0">
                <a:solidFill>
                  <a:schemeClr val="accent2">
                    <a:lumMod val="40000"/>
                    <a:lumOff val="60000"/>
                  </a:schemeClr>
                </a:solidFill>
                <a:latin typeface="Calibri" panose="020F0502020204030204" pitchFamily="34" charset="0"/>
                <a:cs typeface="Calibri" panose="020F0502020204030204" pitchFamily="34" charset="0"/>
              </a:rPr>
              <a:t> </a:t>
            </a:r>
            <a:r>
              <a:rPr lang="en-GB" sz="1700" b="1" dirty="0">
                <a:solidFill>
                  <a:schemeClr val="accent2">
                    <a:lumMod val="40000"/>
                    <a:lumOff val="60000"/>
                  </a:schemeClr>
                </a:solidFill>
                <a:latin typeface="Calibri" panose="020F0502020204030204" pitchFamily="34" charset="0"/>
                <a:cs typeface="Calibri" panose="020F0502020204030204" pitchFamily="34" charset="0"/>
              </a:rPr>
              <a:t>1.93</a:t>
            </a:r>
            <a:r>
              <a:rPr lang="zh-CN" altLang="en-US" sz="1700" b="1" dirty="0">
                <a:solidFill>
                  <a:schemeClr val="accent2">
                    <a:lumMod val="40000"/>
                    <a:lumOff val="60000"/>
                  </a:schemeClr>
                </a:solidFill>
                <a:latin typeface="Calibri" panose="020F0502020204030204" pitchFamily="34" charset="0"/>
                <a:cs typeface="Calibri" panose="020F0502020204030204" pitchFamily="34" charset="0"/>
              </a:rPr>
              <a:t> </a:t>
            </a:r>
            <a:r>
              <a:rPr lang="en-US" altLang="zh-CN" sz="1700" b="1" dirty="0">
                <a:solidFill>
                  <a:schemeClr val="accent2">
                    <a:lumMod val="40000"/>
                    <a:lumOff val="60000"/>
                  </a:schemeClr>
                </a:solidFill>
                <a:latin typeface="Calibri" panose="020F0502020204030204" pitchFamily="34" charset="0"/>
                <a:cs typeface="Calibri" panose="020F0502020204030204" pitchFamily="34" charset="0"/>
              </a:rPr>
              <a:t>(</a:t>
            </a:r>
            <a:r>
              <a:rPr lang="en-GB" sz="1700" b="1" dirty="0">
                <a:solidFill>
                  <a:schemeClr val="accent2">
                    <a:lumMod val="40000"/>
                    <a:lumOff val="60000"/>
                  </a:schemeClr>
                </a:solidFill>
                <a:latin typeface="Calibri" panose="020F0502020204030204" pitchFamily="34" charset="0"/>
                <a:cs typeface="Calibri" panose="020F0502020204030204" pitchFamily="34" charset="0"/>
              </a:rPr>
              <a:t>1.06</a:t>
            </a:r>
            <a:r>
              <a:rPr lang="en-US" altLang="zh-CN" sz="1700" b="1" dirty="0">
                <a:solidFill>
                  <a:schemeClr val="accent2">
                    <a:lumMod val="40000"/>
                    <a:lumOff val="60000"/>
                  </a:schemeClr>
                </a:solidFill>
                <a:latin typeface="Calibri" panose="020F0502020204030204" pitchFamily="34" charset="0"/>
                <a:cs typeface="Calibri" panose="020F0502020204030204" pitchFamily="34" charset="0"/>
              </a:rPr>
              <a:t>-</a:t>
            </a:r>
            <a:r>
              <a:rPr lang="en-GB" sz="1700" b="1" dirty="0">
                <a:solidFill>
                  <a:schemeClr val="accent2">
                    <a:lumMod val="40000"/>
                    <a:lumOff val="60000"/>
                  </a:schemeClr>
                </a:solidFill>
                <a:latin typeface="Calibri" panose="020F0502020204030204" pitchFamily="34" charset="0"/>
                <a:cs typeface="Calibri" panose="020F0502020204030204" pitchFamily="34" charset="0"/>
              </a:rPr>
              <a:t>3.50)</a:t>
            </a:r>
            <a:endParaRPr lang="en-US" sz="1700" b="1" dirty="0">
              <a:solidFill>
                <a:schemeClr val="accent2">
                  <a:lumMod val="40000"/>
                  <a:lumOff val="60000"/>
                </a:schemeClr>
              </a:solidFill>
              <a:latin typeface="Calibri" panose="020F0502020204030204" pitchFamily="34" charset="0"/>
              <a:cs typeface="Calibri" panose="020F0502020204030204" pitchFamily="34" charset="0"/>
            </a:endParaRPr>
          </a:p>
          <a:p>
            <a:pPr marL="230188" lvl="1" indent="-219075">
              <a:lnSpc>
                <a:spcPct val="100000"/>
              </a:lnSpc>
              <a:spcBef>
                <a:spcPts val="0"/>
              </a:spcBef>
            </a:pPr>
            <a:r>
              <a:rPr lang="en-US" sz="1700" dirty="0">
                <a:solidFill>
                  <a:schemeClr val="bg1"/>
                </a:solidFill>
                <a:latin typeface="Calibri" panose="020F0502020204030204" pitchFamily="34" charset="0"/>
                <a:cs typeface="Calibri" panose="020F0502020204030204" pitchFamily="34" charset="0"/>
              </a:rPr>
              <a:t>Risk </a:t>
            </a:r>
            <a:r>
              <a:rPr lang="en-US" sz="1700">
                <a:solidFill>
                  <a:schemeClr val="bg1"/>
                </a:solidFill>
                <a:latin typeface="Calibri" panose="020F0502020204030204" pitchFamily="34" charset="0"/>
                <a:cs typeface="Calibri" panose="020F0502020204030204" pitchFamily="34" charset="0"/>
              </a:rPr>
              <a:t>of </a:t>
            </a:r>
            <a:r>
              <a:rPr lang="en-US" altLang="zh-CN" sz="1700">
                <a:solidFill>
                  <a:schemeClr val="bg1"/>
                </a:solidFill>
                <a:latin typeface="Calibri" panose="020F0502020204030204" pitchFamily="34" charset="0"/>
                <a:cs typeface="Calibri" panose="020F0502020204030204" pitchFamily="34" charset="0"/>
              </a:rPr>
              <a:t>VEO</a:t>
            </a:r>
            <a:r>
              <a:rPr lang="zh-CN" altLang="en-US" sz="170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CD</a:t>
            </a:r>
            <a:r>
              <a:rPr 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with</a:t>
            </a:r>
            <a:r>
              <a:rPr lang="zh-CN" altLang="en-US" sz="1700" dirty="0">
                <a:solidFill>
                  <a:schemeClr val="bg1"/>
                </a:solidFill>
                <a:latin typeface="Calibri" panose="020F0502020204030204" pitchFamily="34" charset="0"/>
                <a:cs typeface="Calibri" panose="020F0502020204030204" pitchFamily="34" charset="0"/>
              </a:rPr>
              <a:t> </a:t>
            </a:r>
            <a:r>
              <a:rPr lang="en-GB" sz="1700" dirty="0">
                <a:solidFill>
                  <a:schemeClr val="bg1"/>
                </a:solidFill>
                <a:latin typeface="Calibri" panose="020F0502020204030204" pitchFamily="34" charset="0"/>
                <a:cs typeface="Calibri" panose="020F0502020204030204" pitchFamily="34" charset="0"/>
              </a:rPr>
              <a:t>intra-uterine antibiotic exposure </a:t>
            </a:r>
            <a:r>
              <a:rPr lang="en-US" sz="17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en-GB" sz="1700" dirty="0" err="1">
                <a:solidFill>
                  <a:schemeClr val="bg1"/>
                </a:solidFill>
                <a:latin typeface="Calibri" panose="020F0502020204030204" pitchFamily="34" charset="0"/>
                <a:cs typeface="Calibri" panose="020F0502020204030204" pitchFamily="34" charset="0"/>
              </a:rPr>
              <a:t>aHR</a:t>
            </a:r>
            <a:r>
              <a:rPr lang="en-GB" altLang="zh-CN" sz="1700" dirty="0">
                <a:solidFill>
                  <a:schemeClr val="bg1"/>
                </a:solidFill>
                <a:latin typeface="Calibri" panose="020F0502020204030204" pitchFamily="34" charset="0"/>
                <a:cs typeface="Calibri" panose="020F0502020204030204" pitchFamily="34" charset="0"/>
              </a:rPr>
              <a:t> </a:t>
            </a:r>
            <a:r>
              <a:rPr lang="en-GB" sz="1700" dirty="0">
                <a:solidFill>
                  <a:schemeClr val="bg1"/>
                </a:solidFill>
                <a:latin typeface="Calibri" panose="020F0502020204030204" pitchFamily="34" charset="0"/>
                <a:cs typeface="Calibri" panose="020F0502020204030204" pitchFamily="34" charset="0"/>
              </a:rPr>
              <a:t>2.48</a:t>
            </a:r>
            <a:r>
              <a:rPr lang="zh-CN" alt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1.01</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6.08</a:t>
            </a:r>
            <a:r>
              <a:rPr lang="en-US" altLang="zh-CN" sz="1700" dirty="0">
                <a:solidFill>
                  <a:schemeClr val="bg1"/>
                </a:solidFill>
                <a:latin typeface="Calibri" panose="020F0502020204030204" pitchFamily="34" charset="0"/>
                <a:cs typeface="Calibri" panose="020F0502020204030204" pitchFamily="34" charset="0"/>
              </a:rPr>
              <a:t>)</a:t>
            </a:r>
          </a:p>
          <a:p>
            <a:pPr marL="230188" lvl="1" indent="-219075">
              <a:lnSpc>
                <a:spcPct val="100000"/>
              </a:lnSpc>
              <a:spcBef>
                <a:spcPts val="0"/>
              </a:spcBef>
            </a:pPr>
            <a:r>
              <a:rPr lang="en-US" altLang="zh-CN" sz="1700" dirty="0">
                <a:solidFill>
                  <a:schemeClr val="bg1"/>
                </a:solidFill>
                <a:latin typeface="Calibri" panose="020F0502020204030204" pitchFamily="34" charset="0"/>
                <a:cs typeface="Calibri" panose="020F0502020204030204" pitchFamily="34" charset="0"/>
              </a:rPr>
              <a:t>B</a:t>
            </a:r>
            <a:r>
              <a:rPr lang="en-GB" sz="1700" dirty="0" err="1">
                <a:solidFill>
                  <a:schemeClr val="bg1"/>
                </a:solidFill>
                <a:latin typeface="Calibri" panose="020F0502020204030204" pitchFamily="34" charset="0"/>
                <a:cs typeface="Calibri" panose="020F0502020204030204" pitchFamily="34" charset="0"/>
              </a:rPr>
              <a:t>ut</a:t>
            </a:r>
            <a:r>
              <a:rPr lang="en-GB" sz="1700" dirty="0">
                <a:solidFill>
                  <a:schemeClr val="bg1"/>
                </a:solidFill>
                <a:latin typeface="Calibri" panose="020F0502020204030204" pitchFamily="34" charset="0"/>
                <a:cs typeface="Calibri" panose="020F0502020204030204" pitchFamily="34" charset="0"/>
              </a:rPr>
              <a:t> not </a:t>
            </a:r>
            <a:r>
              <a:rPr lang="en-US" altLang="zh-CN" sz="1700" dirty="0">
                <a:solidFill>
                  <a:schemeClr val="bg1"/>
                </a:solidFill>
                <a:latin typeface="Calibri" panose="020F0502020204030204" pitchFamily="34" charset="0"/>
                <a:cs typeface="Calibri" panose="020F0502020204030204" pitchFamily="34" charset="0"/>
              </a:rPr>
              <a:t>r</a:t>
            </a:r>
            <a:r>
              <a:rPr lang="en-US" sz="1700" dirty="0">
                <a:solidFill>
                  <a:schemeClr val="bg1"/>
                </a:solidFill>
                <a:latin typeface="Calibri" panose="020F0502020204030204" pitchFamily="34" charset="0"/>
                <a:cs typeface="Calibri" panose="020F0502020204030204" pitchFamily="34" charset="0"/>
              </a:rPr>
              <a:t>isk of </a:t>
            </a:r>
            <a:r>
              <a:rPr lang="en-US" altLang="zh-CN" sz="1700" dirty="0">
                <a:solidFill>
                  <a:schemeClr val="bg1"/>
                </a:solidFill>
                <a:latin typeface="Calibri" panose="020F0502020204030204" pitchFamily="34" charset="0"/>
                <a:cs typeface="Calibri" panose="020F0502020204030204" pitchFamily="34" charset="0"/>
              </a:rPr>
              <a:t>VOE</a:t>
            </a:r>
            <a:r>
              <a:rPr lang="zh-CN" alt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UC</a:t>
            </a:r>
            <a:r>
              <a:rPr 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with</a:t>
            </a:r>
            <a:r>
              <a:rPr lang="zh-CN" altLang="en-US" sz="1700" dirty="0">
                <a:solidFill>
                  <a:schemeClr val="bg1"/>
                </a:solidFill>
                <a:latin typeface="Calibri" panose="020F0502020204030204" pitchFamily="34" charset="0"/>
                <a:cs typeface="Calibri" panose="020F0502020204030204" pitchFamily="34" charset="0"/>
              </a:rPr>
              <a:t> </a:t>
            </a:r>
            <a:br>
              <a:rPr lang="en-US" altLang="zh-CN" sz="1700" dirty="0">
                <a:solidFill>
                  <a:schemeClr val="bg1"/>
                </a:solidFill>
                <a:latin typeface="Calibri" panose="020F0502020204030204" pitchFamily="34" charset="0"/>
                <a:cs typeface="Calibri" panose="020F0502020204030204" pitchFamily="34" charset="0"/>
              </a:rPr>
            </a:br>
            <a:r>
              <a:rPr lang="en-GB" sz="1700" dirty="0">
                <a:solidFill>
                  <a:schemeClr val="bg1"/>
                </a:solidFill>
                <a:latin typeface="Calibri" panose="020F0502020204030204" pitchFamily="34" charset="0"/>
                <a:cs typeface="Calibri" panose="020F0502020204030204" pitchFamily="34" charset="0"/>
              </a:rPr>
              <a:t>intra-uterine antibiotic exposure </a:t>
            </a:r>
            <a:r>
              <a:rPr lang="en-US" sz="17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en-GB" sz="1700" dirty="0" err="1">
                <a:solidFill>
                  <a:schemeClr val="bg1"/>
                </a:solidFill>
                <a:latin typeface="Calibri" panose="020F0502020204030204" pitchFamily="34" charset="0"/>
                <a:cs typeface="Calibri" panose="020F0502020204030204" pitchFamily="34" charset="0"/>
              </a:rPr>
              <a:t>aHR</a:t>
            </a:r>
            <a:r>
              <a:rPr lang="en-GB" altLang="zh-CN" sz="1700" dirty="0">
                <a:solidFill>
                  <a:schemeClr val="bg1"/>
                </a:solidFill>
                <a:latin typeface="Calibri" panose="020F0502020204030204" pitchFamily="34" charset="0"/>
                <a:cs typeface="Calibri" panose="020F0502020204030204" pitchFamily="34" charset="0"/>
              </a:rPr>
              <a:t> </a:t>
            </a:r>
            <a:r>
              <a:rPr lang="en-GB" sz="1700" dirty="0">
                <a:solidFill>
                  <a:schemeClr val="bg1"/>
                </a:solidFill>
                <a:latin typeface="Calibri" panose="020F0502020204030204" pitchFamily="34" charset="0"/>
                <a:cs typeface="Calibri" panose="020F0502020204030204" pitchFamily="34" charset="0"/>
              </a:rPr>
              <a:t>1.25</a:t>
            </a:r>
            <a:r>
              <a:rPr lang="zh-CN" alt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0.47</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3.26</a:t>
            </a:r>
            <a:r>
              <a:rPr lang="en-US" altLang="zh-CN" sz="1700" dirty="0">
                <a:solidFill>
                  <a:schemeClr val="bg1"/>
                </a:solidFill>
                <a:latin typeface="Calibri" panose="020F0502020204030204" pitchFamily="34" charset="0"/>
                <a:cs typeface="Calibri" panose="020F0502020204030204" pitchFamily="34" charset="0"/>
              </a:rPr>
              <a:t>)</a:t>
            </a:r>
            <a:endParaRPr lang="en-CN" sz="1700" dirty="0">
              <a:solidFill>
                <a:schemeClr val="bg1"/>
              </a:solidFill>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9DCF9E41-E1A8-3AA8-CF3D-6CFB5EBEEF8D}"/>
              </a:ext>
            </a:extLst>
          </p:cNvPr>
          <p:cNvSpPr txBox="1">
            <a:spLocks/>
          </p:cNvSpPr>
          <p:nvPr/>
        </p:nvSpPr>
        <p:spPr>
          <a:xfrm>
            <a:off x="8183301" y="2059047"/>
            <a:ext cx="3391383" cy="3670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700" b="1" dirty="0">
                <a:solidFill>
                  <a:schemeClr val="bg1"/>
                </a:solidFill>
                <a:latin typeface="Calibri" panose="020F0502020204030204" pitchFamily="34" charset="0"/>
                <a:cs typeface="Calibri" panose="020F0502020204030204" pitchFamily="34" charset="0"/>
              </a:rPr>
              <a:t>Danish</a:t>
            </a:r>
            <a:r>
              <a:rPr lang="zh-CN" altLang="en-US" sz="1700" b="1" dirty="0">
                <a:solidFill>
                  <a:schemeClr val="bg1"/>
                </a:solidFill>
                <a:latin typeface="Calibri" panose="020F0502020204030204" pitchFamily="34" charset="0"/>
                <a:cs typeface="Calibri" panose="020F0502020204030204" pitchFamily="34" charset="0"/>
              </a:rPr>
              <a:t> </a:t>
            </a:r>
            <a:r>
              <a:rPr lang="en-GB" sz="1700" b="1" dirty="0">
                <a:solidFill>
                  <a:schemeClr val="bg1"/>
                </a:solidFill>
                <a:latin typeface="Calibri" panose="020F0502020204030204" pitchFamily="34" charset="0"/>
                <a:cs typeface="Calibri" panose="020F0502020204030204" pitchFamily="34" charset="0"/>
              </a:rPr>
              <a:t>population-based study</a:t>
            </a:r>
            <a:r>
              <a:rPr lang="zh-CN" altLang="en-US" sz="1700" b="1" dirty="0">
                <a:solidFill>
                  <a:schemeClr val="bg1"/>
                </a:solidFill>
                <a:latin typeface="Calibri" panose="020F0502020204030204" pitchFamily="34" charset="0"/>
                <a:cs typeface="Calibri" panose="020F0502020204030204" pitchFamily="34" charset="0"/>
              </a:rPr>
              <a:t> </a:t>
            </a:r>
            <a:r>
              <a:rPr lang="en-US" altLang="zh-CN" sz="1700" b="1" dirty="0">
                <a:solidFill>
                  <a:schemeClr val="bg1"/>
                </a:solidFill>
                <a:latin typeface="Calibri" panose="020F0502020204030204" pitchFamily="34" charset="0"/>
                <a:cs typeface="Calibri" panose="020F0502020204030204" pitchFamily="34" charset="0"/>
              </a:rPr>
              <a:t>(2023)</a:t>
            </a:r>
            <a:endParaRPr lang="en-GB" sz="1700" dirty="0">
              <a:solidFill>
                <a:schemeClr val="bg1"/>
              </a:solidFill>
              <a:latin typeface="Calibri" panose="020F0502020204030204" pitchFamily="34" charset="0"/>
              <a:cs typeface="Calibri" panose="020F0502020204030204" pitchFamily="34" charset="0"/>
            </a:endParaRPr>
          </a:p>
          <a:p>
            <a:pPr marL="230188" lvl="1" indent="-219075">
              <a:lnSpc>
                <a:spcPct val="110000"/>
              </a:lnSpc>
              <a:spcBef>
                <a:spcPts val="0"/>
              </a:spcBef>
            </a:pPr>
            <a:r>
              <a:rPr lang="en-US" sz="1700" dirty="0">
                <a:solidFill>
                  <a:schemeClr val="bg1"/>
                </a:solidFill>
                <a:latin typeface="Calibri" panose="020F0502020204030204" pitchFamily="34" charset="0"/>
                <a:cs typeface="Calibri" panose="020F0502020204030204" pitchFamily="34" charset="0"/>
              </a:rPr>
              <a:t>Risk of </a:t>
            </a:r>
            <a:r>
              <a:rPr lang="en-US" altLang="zh-CN" sz="1700" dirty="0">
                <a:solidFill>
                  <a:schemeClr val="bg1"/>
                </a:solidFill>
                <a:latin typeface="Calibri" panose="020F0502020204030204" pitchFamily="34" charset="0"/>
                <a:cs typeface="Calibri" panose="020F0502020204030204" pitchFamily="34" charset="0"/>
              </a:rPr>
              <a:t>IBD</a:t>
            </a:r>
            <a:r>
              <a:rPr lang="zh-CN" alt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with</a:t>
            </a:r>
            <a:r>
              <a:rPr lang="zh-CN" alt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maternal</a:t>
            </a:r>
            <a:r>
              <a:rPr lang="zh-CN" altLang="en-US" sz="1700" dirty="0">
                <a:solidFill>
                  <a:schemeClr val="bg1"/>
                </a:solidFill>
                <a:latin typeface="Calibri" panose="020F0502020204030204" pitchFamily="34" charset="0"/>
                <a:cs typeface="Calibri" panose="020F0502020204030204" pitchFamily="34" charset="0"/>
              </a:rPr>
              <a:t> </a:t>
            </a:r>
            <a:r>
              <a:rPr lang="en-GB" sz="1700" b="1" dirty="0">
                <a:solidFill>
                  <a:schemeClr val="accent2">
                    <a:lumMod val="40000"/>
                    <a:lumOff val="60000"/>
                  </a:schemeClr>
                </a:solidFill>
                <a:latin typeface="Calibri" panose="020F0502020204030204" pitchFamily="34" charset="0"/>
                <a:cs typeface="Calibri" panose="020F0502020204030204" pitchFamily="34" charset="0"/>
              </a:rPr>
              <a:t>exposure to ≥3 courses of antibiotics </a:t>
            </a:r>
            <a:r>
              <a:rPr lang="en-US" sz="1700" b="1" dirty="0">
                <a:solidFill>
                  <a:schemeClr val="accent2">
                    <a:lumMod val="40000"/>
                    <a:lumOff val="60000"/>
                  </a:schemeClr>
                </a:solidFill>
                <a:latin typeface="Calibri" panose="020F0502020204030204" pitchFamily="34" charset="0"/>
                <a:cs typeface="Calibri" panose="020F0502020204030204" pitchFamily="34" charset="0"/>
              </a:rPr>
              <a:t>in </a:t>
            </a:r>
            <a:r>
              <a:rPr lang="en-US" altLang="zh-CN" sz="1700" dirty="0">
                <a:solidFill>
                  <a:schemeClr val="accent2">
                    <a:lumMod val="40000"/>
                    <a:lumOff val="60000"/>
                  </a:schemeClr>
                </a:solidFill>
                <a:latin typeface="Calibri" panose="020F0502020204030204" pitchFamily="34" charset="0"/>
                <a:cs typeface="Calibri" panose="020F0502020204030204" pitchFamily="34" charset="0"/>
              </a:rPr>
              <a:t>pregnancy</a:t>
            </a:r>
            <a:r>
              <a:rPr lang="zh-CN" altLang="en-US" sz="1700" dirty="0">
                <a:solidFill>
                  <a:schemeClr val="accent2">
                    <a:lumMod val="40000"/>
                    <a:lumOff val="60000"/>
                  </a:schemeClr>
                </a:solidFill>
                <a:latin typeface="Calibri" panose="020F0502020204030204" pitchFamily="34" charset="0"/>
                <a:cs typeface="Calibri" panose="020F0502020204030204" pitchFamily="34" charset="0"/>
              </a:rPr>
              <a:t> </a:t>
            </a:r>
            <a:r>
              <a:rPr lang="en-US" sz="1700" dirty="0">
                <a:solidFill>
                  <a:schemeClr val="accent2">
                    <a:lumMod val="40000"/>
                    <a:lumOff val="60000"/>
                  </a:schemeClr>
                </a:solidFill>
                <a:latin typeface="Calibri" panose="020F0502020204030204" pitchFamily="34" charset="0"/>
                <a:cs typeface="Calibri" panose="020F0502020204030204" pitchFamily="34" charset="0"/>
                <a:sym typeface="Wingdings" panose="05000000000000000000" pitchFamily="2" charset="2"/>
              </a:rPr>
              <a:t> </a:t>
            </a:r>
            <a:r>
              <a:rPr lang="en-GB" sz="1700" b="1" dirty="0" err="1">
                <a:solidFill>
                  <a:schemeClr val="accent2">
                    <a:lumMod val="40000"/>
                    <a:lumOff val="60000"/>
                  </a:schemeClr>
                </a:solidFill>
                <a:latin typeface="Calibri" panose="020F0502020204030204" pitchFamily="34" charset="0"/>
                <a:cs typeface="Calibri" panose="020F0502020204030204" pitchFamily="34" charset="0"/>
              </a:rPr>
              <a:t>aHR</a:t>
            </a:r>
            <a:r>
              <a:rPr lang="en-GB" sz="1700" b="1" dirty="0">
                <a:solidFill>
                  <a:schemeClr val="accent2">
                    <a:lumMod val="40000"/>
                    <a:lumOff val="60000"/>
                  </a:schemeClr>
                </a:solidFill>
                <a:latin typeface="Calibri" panose="020F0502020204030204" pitchFamily="34" charset="0"/>
                <a:cs typeface="Calibri" panose="020F0502020204030204" pitchFamily="34" charset="0"/>
              </a:rPr>
              <a:t> 1.29</a:t>
            </a:r>
            <a:r>
              <a:rPr lang="zh-CN" altLang="en-US" sz="1700" b="1" dirty="0">
                <a:solidFill>
                  <a:schemeClr val="accent2">
                    <a:lumMod val="40000"/>
                    <a:lumOff val="60000"/>
                  </a:schemeClr>
                </a:solidFill>
                <a:latin typeface="Calibri" panose="020F0502020204030204" pitchFamily="34" charset="0"/>
                <a:cs typeface="Calibri" panose="020F0502020204030204" pitchFamily="34" charset="0"/>
              </a:rPr>
              <a:t> </a:t>
            </a:r>
            <a:r>
              <a:rPr lang="en-US" altLang="zh-CN" sz="1700" b="1" dirty="0">
                <a:solidFill>
                  <a:schemeClr val="accent2">
                    <a:lumMod val="40000"/>
                    <a:lumOff val="60000"/>
                  </a:schemeClr>
                </a:solidFill>
                <a:latin typeface="Calibri" panose="020F0502020204030204" pitchFamily="34" charset="0"/>
                <a:cs typeface="Calibri" panose="020F0502020204030204" pitchFamily="34" charset="0"/>
              </a:rPr>
              <a:t>(</a:t>
            </a:r>
            <a:r>
              <a:rPr lang="en-GB" sz="1700" b="1" dirty="0">
                <a:solidFill>
                  <a:schemeClr val="accent2">
                    <a:lumMod val="40000"/>
                    <a:lumOff val="60000"/>
                  </a:schemeClr>
                </a:solidFill>
                <a:latin typeface="Calibri" panose="020F0502020204030204" pitchFamily="34" charset="0"/>
                <a:cs typeface="Calibri" panose="020F0502020204030204" pitchFamily="34" charset="0"/>
              </a:rPr>
              <a:t>1.03</a:t>
            </a:r>
            <a:r>
              <a:rPr lang="en-US" altLang="zh-CN" sz="1700" b="1" dirty="0">
                <a:solidFill>
                  <a:schemeClr val="accent2">
                    <a:lumMod val="40000"/>
                    <a:lumOff val="60000"/>
                  </a:schemeClr>
                </a:solidFill>
                <a:latin typeface="Calibri" panose="020F0502020204030204" pitchFamily="34" charset="0"/>
                <a:cs typeface="Calibri" panose="020F0502020204030204" pitchFamily="34" charset="0"/>
              </a:rPr>
              <a:t>-</a:t>
            </a:r>
            <a:r>
              <a:rPr lang="en-GB" sz="1700" b="1" dirty="0">
                <a:solidFill>
                  <a:schemeClr val="accent2">
                    <a:lumMod val="40000"/>
                    <a:lumOff val="60000"/>
                  </a:schemeClr>
                </a:solidFill>
                <a:latin typeface="Calibri" panose="020F0502020204030204" pitchFamily="34" charset="0"/>
                <a:cs typeface="Calibri" panose="020F0502020204030204" pitchFamily="34" charset="0"/>
              </a:rPr>
              <a:t>1.62)</a:t>
            </a:r>
          </a:p>
          <a:p>
            <a:pPr marL="230188" lvl="1" indent="-219075">
              <a:lnSpc>
                <a:spcPct val="110000"/>
              </a:lnSpc>
              <a:spcBef>
                <a:spcPts val="0"/>
              </a:spcBef>
            </a:pPr>
            <a:r>
              <a:rPr lang="en-US" sz="1700" dirty="0">
                <a:solidFill>
                  <a:schemeClr val="bg1"/>
                </a:solidFill>
                <a:latin typeface="Calibri" panose="020F0502020204030204" pitchFamily="34" charset="0"/>
                <a:cs typeface="Calibri" panose="020F0502020204030204" pitchFamily="34" charset="0"/>
              </a:rPr>
              <a:t>Risk of </a:t>
            </a:r>
            <a:r>
              <a:rPr lang="en-GB" sz="1700" dirty="0">
                <a:solidFill>
                  <a:schemeClr val="bg1"/>
                </a:solidFill>
                <a:latin typeface="Calibri" panose="020F0502020204030204" pitchFamily="34" charset="0"/>
                <a:cs typeface="Calibri" panose="020F0502020204030204" pitchFamily="34" charset="0"/>
              </a:rPr>
              <a:t>UC </a:t>
            </a:r>
            <a:r>
              <a:rPr lang="zh-CN" altLang="en-US" sz="1700" dirty="0">
                <a:solidFill>
                  <a:schemeClr val="bg1"/>
                </a:solidFill>
                <a:latin typeface="Calibri" panose="020F0502020204030204" pitchFamily="34" charset="0"/>
                <a:cs typeface="Calibri" panose="020F0502020204030204" pitchFamily="34" charset="0"/>
              </a:rPr>
              <a:t> </a:t>
            </a:r>
            <a:r>
              <a:rPr lang="en-US" sz="1700" dirty="0">
                <a:solidFill>
                  <a:schemeClr val="bg1"/>
                </a:solidFill>
                <a:latin typeface="Calibri" panose="020F0502020204030204" pitchFamily="34" charset="0"/>
                <a:cs typeface="Calibri" panose="020F0502020204030204" pitchFamily="34" charset="0"/>
                <a:sym typeface="Wingdings" panose="05000000000000000000" pitchFamily="2" charset="2"/>
              </a:rPr>
              <a:t></a:t>
            </a:r>
            <a:r>
              <a:rPr lang="zh-CN" altLang="en-US" sz="17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en-GB" sz="1700" dirty="0" err="1">
                <a:solidFill>
                  <a:schemeClr val="bg1"/>
                </a:solidFill>
                <a:latin typeface="Calibri" panose="020F0502020204030204" pitchFamily="34" charset="0"/>
                <a:cs typeface="Calibri" panose="020F0502020204030204" pitchFamily="34" charset="0"/>
              </a:rPr>
              <a:t>aHR</a:t>
            </a:r>
            <a:r>
              <a:rPr lang="en-GB" sz="1700" dirty="0">
                <a:solidFill>
                  <a:schemeClr val="bg1"/>
                </a:solidFill>
                <a:latin typeface="Calibri" panose="020F0502020204030204" pitchFamily="34" charset="0"/>
                <a:cs typeface="Calibri" panose="020F0502020204030204" pitchFamily="34" charset="0"/>
              </a:rPr>
              <a:t> 1.45</a:t>
            </a:r>
            <a:r>
              <a:rPr lang="zh-CN" altLang="en-US" sz="1700" dirty="0">
                <a:solidFill>
                  <a:schemeClr val="bg1"/>
                </a:solidFill>
                <a:latin typeface="Calibri" panose="020F0502020204030204" pitchFamily="34" charset="0"/>
                <a:cs typeface="Calibri" panose="020F0502020204030204" pitchFamily="34" charset="0"/>
              </a:rPr>
              <a:t> </a:t>
            </a:r>
            <a:br>
              <a:rPr lang="en-US" altLang="zh-CN" sz="1700" dirty="0">
                <a:solidFill>
                  <a:schemeClr val="bg1"/>
                </a:solidFill>
                <a:latin typeface="Calibri" panose="020F0502020204030204" pitchFamily="34" charset="0"/>
                <a:cs typeface="Calibri" panose="020F0502020204030204" pitchFamily="34" charset="0"/>
              </a:rPr>
            </a:b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1.06</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2.00) </a:t>
            </a:r>
          </a:p>
          <a:p>
            <a:pPr marL="230188" lvl="1" indent="-219075">
              <a:lnSpc>
                <a:spcPct val="110000"/>
              </a:lnSpc>
              <a:spcBef>
                <a:spcPts val="0"/>
              </a:spcBef>
            </a:pPr>
            <a:r>
              <a:rPr lang="en-US" altLang="zh-CN" sz="1700" dirty="0">
                <a:solidFill>
                  <a:schemeClr val="bg1"/>
                </a:solidFill>
                <a:latin typeface="Calibri" panose="020F0502020204030204" pitchFamily="34" charset="0"/>
                <a:cs typeface="Calibri" panose="020F0502020204030204" pitchFamily="34" charset="0"/>
              </a:rPr>
              <a:t>B</a:t>
            </a:r>
            <a:r>
              <a:rPr lang="en-GB" sz="1700" dirty="0" err="1">
                <a:solidFill>
                  <a:schemeClr val="bg1"/>
                </a:solidFill>
                <a:latin typeface="Calibri" panose="020F0502020204030204" pitchFamily="34" charset="0"/>
                <a:cs typeface="Calibri" panose="020F0502020204030204" pitchFamily="34" charset="0"/>
              </a:rPr>
              <a:t>ut</a:t>
            </a:r>
            <a:r>
              <a:rPr lang="en-GB" sz="1700" dirty="0">
                <a:solidFill>
                  <a:schemeClr val="bg1"/>
                </a:solidFill>
                <a:latin typeface="Calibri" panose="020F0502020204030204" pitchFamily="34" charset="0"/>
                <a:cs typeface="Calibri" panose="020F0502020204030204" pitchFamily="34" charset="0"/>
              </a:rPr>
              <a:t> not </a:t>
            </a:r>
            <a:r>
              <a:rPr lang="en-US" altLang="zh-CN" sz="1700" dirty="0">
                <a:solidFill>
                  <a:schemeClr val="bg1"/>
                </a:solidFill>
                <a:latin typeface="Calibri" panose="020F0502020204030204" pitchFamily="34" charset="0"/>
                <a:cs typeface="Calibri" panose="020F0502020204030204" pitchFamily="34" charset="0"/>
              </a:rPr>
              <a:t>r</a:t>
            </a:r>
            <a:r>
              <a:rPr lang="en-US" sz="1700" dirty="0">
                <a:solidFill>
                  <a:schemeClr val="bg1"/>
                </a:solidFill>
                <a:latin typeface="Calibri" panose="020F0502020204030204" pitchFamily="34" charset="0"/>
                <a:cs typeface="Calibri" panose="020F0502020204030204" pitchFamily="34" charset="0"/>
              </a:rPr>
              <a:t>isk of </a:t>
            </a:r>
            <a:r>
              <a:rPr lang="en-GB" sz="1700" dirty="0">
                <a:solidFill>
                  <a:schemeClr val="bg1"/>
                </a:solidFill>
                <a:latin typeface="Calibri" panose="020F0502020204030204" pitchFamily="34" charset="0"/>
                <a:cs typeface="Calibri" panose="020F0502020204030204" pitchFamily="34" charset="0"/>
              </a:rPr>
              <a:t>CD </a:t>
            </a:r>
            <a:r>
              <a:rPr lang="en-US" sz="1700" dirty="0">
                <a:solidFill>
                  <a:schemeClr val="bg1"/>
                </a:solidFill>
                <a:latin typeface="Calibri" panose="020F0502020204030204" pitchFamily="34" charset="0"/>
                <a:cs typeface="Calibri" panose="020F0502020204030204" pitchFamily="34" charset="0"/>
                <a:sym typeface="Wingdings" panose="05000000000000000000" pitchFamily="2" charset="2"/>
              </a:rPr>
              <a:t></a:t>
            </a:r>
            <a:r>
              <a:rPr lang="en-GB" sz="1700" dirty="0">
                <a:solidFill>
                  <a:schemeClr val="bg1"/>
                </a:solidFill>
                <a:latin typeface="Calibri" panose="020F0502020204030204" pitchFamily="34" charset="0"/>
                <a:cs typeface="Calibri" panose="020F0502020204030204" pitchFamily="34" charset="0"/>
              </a:rPr>
              <a:t> </a:t>
            </a:r>
            <a:r>
              <a:rPr lang="en-GB" sz="1700" dirty="0" err="1">
                <a:solidFill>
                  <a:schemeClr val="bg1"/>
                </a:solidFill>
                <a:latin typeface="Calibri" panose="020F0502020204030204" pitchFamily="34" charset="0"/>
                <a:cs typeface="Calibri" panose="020F0502020204030204" pitchFamily="34" charset="0"/>
              </a:rPr>
              <a:t>aHR</a:t>
            </a:r>
            <a:r>
              <a:rPr lang="en-GB" sz="1700" dirty="0">
                <a:solidFill>
                  <a:schemeClr val="bg1"/>
                </a:solidFill>
                <a:latin typeface="Calibri" panose="020F0502020204030204" pitchFamily="34" charset="0"/>
                <a:cs typeface="Calibri" panose="020F0502020204030204" pitchFamily="34" charset="0"/>
              </a:rPr>
              <a:t> 1.15</a:t>
            </a:r>
            <a:r>
              <a:rPr lang="zh-CN" altLang="en-US" sz="1700" dirty="0">
                <a:solidFill>
                  <a:schemeClr val="bg1"/>
                </a:solidFill>
                <a:latin typeface="Calibri" panose="020F0502020204030204" pitchFamily="34" charset="0"/>
                <a:cs typeface="Calibri" panose="020F0502020204030204" pitchFamily="34" charset="0"/>
              </a:rPr>
              <a:t> </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0.83</a:t>
            </a:r>
            <a:r>
              <a:rPr lang="en-US" altLang="zh-CN" sz="1700" dirty="0">
                <a:solidFill>
                  <a:schemeClr val="bg1"/>
                </a:solidFill>
                <a:latin typeface="Calibri" panose="020F0502020204030204" pitchFamily="34" charset="0"/>
                <a:cs typeface="Calibri" panose="020F0502020204030204" pitchFamily="34" charset="0"/>
              </a:rPr>
              <a:t>-</a:t>
            </a:r>
            <a:r>
              <a:rPr lang="en-GB" sz="1700" dirty="0">
                <a:solidFill>
                  <a:schemeClr val="bg1"/>
                </a:solidFill>
                <a:latin typeface="Calibri" panose="020F0502020204030204" pitchFamily="34" charset="0"/>
                <a:cs typeface="Calibri" panose="020F0502020204030204" pitchFamily="34" charset="0"/>
              </a:rPr>
              <a:t>1.60)</a:t>
            </a:r>
            <a:endParaRPr lang="en-CN" sz="1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8617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63B9CF2-2FED-1DF0-D946-83134E19C572}"/>
              </a:ext>
            </a:extLst>
          </p:cNvPr>
          <p:cNvSpPr>
            <a:spLocks noGrp="1"/>
          </p:cNvSpPr>
          <p:nvPr>
            <p:ph type="sldNum" sz="quarter" idx="12"/>
          </p:nvPr>
        </p:nvSpPr>
        <p:spPr/>
        <p:txBody>
          <a:bodyPr/>
          <a:lstStyle/>
          <a:p>
            <a:fld id="{C1BBCEF6-2ADA-364E-98F1-750B8367BB0E}" type="slidenum">
              <a:rPr lang="en-US" smtClean="0"/>
              <a:t>22</a:t>
            </a:fld>
            <a:endParaRPr lang="en-US"/>
          </a:p>
        </p:txBody>
      </p:sp>
      <p:sp>
        <p:nvSpPr>
          <p:cNvPr id="4" name="Title 1">
            <a:extLst>
              <a:ext uri="{FF2B5EF4-FFF2-40B4-BE49-F238E27FC236}">
                <a16:creationId xmlns:a16="http://schemas.microsoft.com/office/drawing/2014/main" id="{36A92B55-D864-625C-B19E-517426DB4289}"/>
              </a:ext>
            </a:extLst>
          </p:cNvPr>
          <p:cNvSpPr txBox="1">
            <a:spLocks/>
          </p:cNvSpPr>
          <p:nvPr/>
        </p:nvSpPr>
        <p:spPr>
          <a:xfrm>
            <a:off x="838200" y="261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N" sz="1400" b="0" i="0" u="none" strike="noStrike" kern="1200" cap="none" spc="0" normalizeH="0" baseline="0" noProof="0" dirty="0">
              <a:ln>
                <a:noFill/>
              </a:ln>
              <a:solidFill>
                <a:srgbClr val="000000"/>
              </a:solidFill>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975F2E09-3EB7-24EE-7011-393C93F0B6C0}"/>
              </a:ext>
            </a:extLst>
          </p:cNvPr>
          <p:cNvSpPr/>
          <p:nvPr/>
        </p:nvSpPr>
        <p:spPr>
          <a:xfrm>
            <a:off x="457200" y="1840376"/>
            <a:ext cx="5486400" cy="3657600"/>
          </a:xfrm>
          <a:prstGeom prst="rect">
            <a:avLst/>
          </a:prstGeom>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9E7990-5460-2CBE-155B-C220739926CC}"/>
              </a:ext>
            </a:extLst>
          </p:cNvPr>
          <p:cNvSpPr/>
          <p:nvPr/>
        </p:nvSpPr>
        <p:spPr>
          <a:xfrm>
            <a:off x="6246470" y="1840376"/>
            <a:ext cx="5488329" cy="3657600"/>
          </a:xfrm>
          <a:prstGeom prst="rect">
            <a:avLst/>
          </a:prstGeom>
          <a:solidFill>
            <a:schemeClr val="accent2"/>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9">
            <a:extLst>
              <a:ext uri="{FF2B5EF4-FFF2-40B4-BE49-F238E27FC236}">
                <a16:creationId xmlns:a16="http://schemas.microsoft.com/office/drawing/2014/main" id="{9694DB6F-8310-AFE1-7C5A-3A9F024DB4BE}"/>
              </a:ext>
            </a:extLst>
          </p:cNvPr>
          <p:cNvSpPr>
            <a:spLocks noGrp="1"/>
          </p:cNvSpPr>
          <p:nvPr>
            <p:ph type="title"/>
          </p:nvPr>
        </p:nvSpPr>
        <p:spPr>
          <a:xfrm>
            <a:off x="362675" y="365125"/>
            <a:ext cx="11478226" cy="1325563"/>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Does a Western Diet in IBD Mothers Affect IBD Risk in Offspring?</a:t>
            </a:r>
            <a:endParaRPr lang="en-US" sz="3200" i="1" dirty="0">
              <a:solidFill>
                <a:schemeClr val="tx2"/>
              </a:solidFill>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304F8B45-F775-214A-CFD6-9CD8B5BB3FAA}"/>
              </a:ext>
            </a:extLst>
          </p:cNvPr>
          <p:cNvSpPr txBox="1">
            <a:spLocks/>
          </p:cNvSpPr>
          <p:nvPr/>
        </p:nvSpPr>
        <p:spPr>
          <a:xfrm>
            <a:off x="641430" y="2059047"/>
            <a:ext cx="5099613" cy="32074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GB" sz="1800" b="1" dirty="0">
                <a:solidFill>
                  <a:schemeClr val="bg1"/>
                </a:solidFill>
                <a:latin typeface="Calibri" panose="020F0502020204030204" pitchFamily="34" charset="0"/>
                <a:cs typeface="Calibri" panose="020F0502020204030204" pitchFamily="34" charset="0"/>
              </a:rPr>
              <a:t>MOMMY-IBD </a:t>
            </a:r>
            <a:r>
              <a:rPr lang="en-GB" altLang="zh-CN" sz="1800" b="1" dirty="0">
                <a:solidFill>
                  <a:schemeClr val="bg1"/>
                </a:solidFill>
                <a:effectLst/>
                <a:latin typeface="Calibri" panose="020F0502020204030204" pitchFamily="34" charset="0"/>
                <a:cs typeface="Calibri" panose="020F0502020204030204" pitchFamily="34" charset="0"/>
              </a:rPr>
              <a:t>study</a:t>
            </a:r>
            <a:r>
              <a:rPr lang="zh-CN" altLang="en-US" sz="1800" b="1" dirty="0">
                <a:solidFill>
                  <a:schemeClr val="bg1"/>
                </a:solidFill>
                <a:effectLst/>
                <a:latin typeface="Calibri" panose="020F0502020204030204" pitchFamily="34" charset="0"/>
                <a:cs typeface="Calibri" panose="020F0502020204030204" pitchFamily="34" charset="0"/>
              </a:rPr>
              <a:t> </a:t>
            </a:r>
            <a:r>
              <a:rPr lang="en-US" altLang="zh-CN" sz="1800" b="1" dirty="0">
                <a:solidFill>
                  <a:schemeClr val="bg1"/>
                </a:solidFill>
                <a:effectLst/>
                <a:latin typeface="Calibri" panose="020F0502020204030204" pitchFamily="34" charset="0"/>
                <a:cs typeface="Calibri" panose="020F0502020204030204" pitchFamily="34" charset="0"/>
              </a:rPr>
              <a:t>(2024)</a:t>
            </a:r>
            <a:r>
              <a:rPr lang="zh-CN" altLang="en-US" sz="1800" b="1" dirty="0">
                <a:solidFill>
                  <a:schemeClr val="bg1"/>
                </a:solidFill>
                <a:effectLst/>
                <a:latin typeface="Calibri" panose="020F0502020204030204" pitchFamily="34" charset="0"/>
                <a:cs typeface="Calibri" panose="020F0502020204030204" pitchFamily="34" charset="0"/>
              </a:rPr>
              <a:t> </a:t>
            </a:r>
            <a:r>
              <a:rPr lang="en-US" altLang="zh-CN" sz="1800" b="1" dirty="0">
                <a:solidFill>
                  <a:schemeClr val="bg1"/>
                </a:solidFill>
                <a:effectLst/>
                <a:latin typeface="Calibri" panose="020F0502020204030204" pitchFamily="34" charset="0"/>
                <a:cs typeface="Calibri" panose="020F0502020204030204" pitchFamily="34" charset="0"/>
              </a:rPr>
              <a:t>–</a:t>
            </a:r>
            <a:r>
              <a:rPr lang="zh-CN" altLang="en-US" sz="1800" b="1" dirty="0">
                <a:solidFill>
                  <a:schemeClr val="bg1"/>
                </a:solidFill>
                <a:effectLst/>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3 sites in </a:t>
            </a:r>
            <a:r>
              <a:rPr lang="en-GB" altLang="zh-CN" sz="1800" b="1" dirty="0">
                <a:solidFill>
                  <a:schemeClr val="bg1"/>
                </a:solidFill>
                <a:effectLst/>
                <a:latin typeface="Calibri" panose="020F0502020204030204" pitchFamily="34" charset="0"/>
                <a:cs typeface="Calibri" panose="020F0502020204030204" pitchFamily="34" charset="0"/>
              </a:rPr>
              <a:t>Hong Kong </a:t>
            </a:r>
            <a:br>
              <a:rPr lang="en-GB" altLang="zh-CN" sz="1800" b="1" dirty="0">
                <a:solidFill>
                  <a:schemeClr val="bg1"/>
                </a:solidFill>
                <a:effectLst/>
                <a:latin typeface="Calibri" panose="020F0502020204030204" pitchFamily="34" charset="0"/>
                <a:cs typeface="Calibri" panose="020F0502020204030204" pitchFamily="34" charset="0"/>
              </a:rPr>
            </a:br>
            <a:r>
              <a:rPr lang="en-GB" altLang="zh-CN" sz="1800" b="1" dirty="0">
                <a:solidFill>
                  <a:schemeClr val="bg1"/>
                </a:solidFill>
                <a:effectLst/>
                <a:latin typeface="Calibri" panose="020F0502020204030204" pitchFamily="34" charset="0"/>
                <a:cs typeface="Calibri" panose="020F0502020204030204" pitchFamily="34" charset="0"/>
              </a:rPr>
              <a:t>&amp; Mainland China</a:t>
            </a:r>
          </a:p>
          <a:p>
            <a:pPr marL="230188" lvl="1" indent="-219075">
              <a:lnSpc>
                <a:spcPct val="100000"/>
              </a:lnSpc>
              <a:spcAft>
                <a:spcPts val="600"/>
              </a:spcAft>
            </a:pPr>
            <a:r>
              <a:rPr lang="en-US" altLang="zh-CN" sz="1800" dirty="0">
                <a:solidFill>
                  <a:schemeClr val="bg1"/>
                </a:solidFill>
                <a:effectLst/>
                <a:latin typeface="Calibri" panose="020F0502020204030204" pitchFamily="34" charset="0"/>
                <a:cs typeface="Calibri" panose="020F0502020204030204" pitchFamily="34" charset="0"/>
              </a:rPr>
              <a:t>IBD m</a:t>
            </a:r>
            <a:r>
              <a:rPr lang="en-GB" sz="1800" dirty="0">
                <a:solidFill>
                  <a:schemeClr val="bg1"/>
                </a:solidFill>
                <a:effectLst/>
                <a:latin typeface="Calibri" panose="020F0502020204030204" pitchFamily="34" charset="0"/>
                <a:cs typeface="Calibri" panose="020F0502020204030204" pitchFamily="34" charset="0"/>
              </a:rPr>
              <a:t>others had higher food additive (FA) intake than non-IBD mothers</a:t>
            </a:r>
          </a:p>
          <a:p>
            <a:pPr marL="230188" lvl="1" indent="-219075">
              <a:lnSpc>
                <a:spcPct val="100000"/>
              </a:lnSpc>
              <a:spcAft>
                <a:spcPts val="600"/>
              </a:spcAft>
            </a:pPr>
            <a:r>
              <a:rPr lang="en-US" sz="1800" kern="0" dirty="0">
                <a:solidFill>
                  <a:schemeClr val="bg1"/>
                </a:solidFill>
                <a:latin typeface="Calibri" panose="020F0502020204030204" pitchFamily="34" charset="0"/>
                <a:cs typeface="Calibri" panose="020F0502020204030204" pitchFamily="34" charset="0"/>
              </a:rPr>
              <a:t>FA intake associated with depletion in </a:t>
            </a:r>
            <a:r>
              <a:rPr lang="en-US" sz="1800" i="1" kern="0" dirty="0">
                <a:solidFill>
                  <a:schemeClr val="bg1"/>
                </a:solidFill>
                <a:latin typeface="Calibri" panose="020F0502020204030204" pitchFamily="34" charset="0"/>
                <a:cs typeface="Calibri" panose="020F0502020204030204" pitchFamily="34" charset="0"/>
              </a:rPr>
              <a:t>Bacteroides spp., </a:t>
            </a:r>
            <a:r>
              <a:rPr lang="en-US" sz="1800" kern="0" dirty="0">
                <a:solidFill>
                  <a:schemeClr val="bg1"/>
                </a:solidFill>
                <a:latin typeface="Calibri" panose="020F0502020204030204" pitchFamily="34" charset="0"/>
                <a:cs typeface="Calibri" panose="020F0502020204030204" pitchFamily="34" charset="0"/>
              </a:rPr>
              <a:t>and enrichment in </a:t>
            </a:r>
            <a:r>
              <a:rPr lang="en-US" sz="1800" i="1" kern="0" dirty="0">
                <a:solidFill>
                  <a:schemeClr val="bg1"/>
                </a:solidFill>
                <a:latin typeface="Calibri" panose="020F0502020204030204" pitchFamily="34" charset="0"/>
                <a:cs typeface="Calibri" panose="020F0502020204030204" pitchFamily="34" charset="0"/>
              </a:rPr>
              <a:t>Streptococcus spp</a:t>
            </a:r>
            <a:r>
              <a:rPr lang="en-US" sz="1800" kern="0" dirty="0">
                <a:solidFill>
                  <a:schemeClr val="bg1"/>
                </a:solidFill>
                <a:latin typeface="Calibri" panose="020F0502020204030204" pitchFamily="34" charset="0"/>
                <a:cs typeface="Calibri" panose="020F0502020204030204" pitchFamily="34" charset="0"/>
              </a:rPr>
              <a:t>. </a:t>
            </a:r>
            <a:br>
              <a:rPr lang="en-US" sz="1800" kern="0" dirty="0">
                <a:solidFill>
                  <a:schemeClr val="bg1"/>
                </a:solidFill>
                <a:latin typeface="Calibri" panose="020F0502020204030204" pitchFamily="34" charset="0"/>
                <a:cs typeface="Calibri" panose="020F0502020204030204" pitchFamily="34" charset="0"/>
              </a:rPr>
            </a:br>
            <a:r>
              <a:rPr lang="en-US" sz="1800" kern="0" dirty="0">
                <a:solidFill>
                  <a:schemeClr val="bg1"/>
                </a:solidFill>
                <a:latin typeface="Calibri" panose="020F0502020204030204" pitchFamily="34" charset="0"/>
                <a:cs typeface="Calibri" panose="020F0502020204030204" pitchFamily="34" charset="0"/>
              </a:rPr>
              <a:t>in mothers with IBD </a:t>
            </a:r>
          </a:p>
          <a:p>
            <a:pPr marL="230188" lvl="1" indent="-219075">
              <a:lnSpc>
                <a:spcPct val="100000"/>
              </a:lnSpc>
            </a:pPr>
            <a:r>
              <a:rPr lang="en-US" altLang="zh-CN" sz="1800" b="1" dirty="0">
                <a:solidFill>
                  <a:schemeClr val="accent2">
                    <a:lumMod val="40000"/>
                    <a:lumOff val="60000"/>
                  </a:schemeClr>
                </a:solidFill>
                <a:latin typeface="Calibri" panose="020F0502020204030204" pitchFamily="34" charset="0"/>
                <a:ea typeface="DengXian" panose="02010600030101010101" pitchFamily="2" charset="-122"/>
                <a:cs typeface="Calibri" panose="020F0502020204030204" pitchFamily="34" charset="0"/>
              </a:rPr>
              <a:t>F</a:t>
            </a:r>
            <a:r>
              <a:rPr lang="en-US" altLang="zh-CN" sz="1800" b="1" dirty="0">
                <a:solidFill>
                  <a:schemeClr val="accent2">
                    <a:lumMod val="40000"/>
                    <a:lumOff val="60000"/>
                  </a:schemeClr>
                </a:solidFill>
                <a:effectLst/>
                <a:latin typeface="Calibri" panose="020F0502020204030204" pitchFamily="34" charset="0"/>
                <a:ea typeface="DengXian" panose="02010600030101010101" pitchFamily="2" charset="-122"/>
                <a:cs typeface="Calibri" panose="020F0502020204030204" pitchFamily="34" charset="0"/>
              </a:rPr>
              <a:t>ecal calprotectin</a:t>
            </a:r>
            <a:r>
              <a:rPr lang="en-US" sz="1800" b="1" dirty="0">
                <a:solidFill>
                  <a:schemeClr val="accent2">
                    <a:lumMod val="40000"/>
                    <a:lumOff val="60000"/>
                  </a:schemeClr>
                </a:solidFill>
                <a:effectLst/>
                <a:latin typeface="Calibri" panose="020F0502020204030204" pitchFamily="34" charset="0"/>
                <a:ea typeface="DengXian" panose="02010600030101010101" pitchFamily="2" charset="-122"/>
                <a:cs typeface="Calibri" panose="020F0502020204030204" pitchFamily="34" charset="0"/>
              </a:rPr>
              <a:t> significantly higher in the gut of infants born to mothers with higher FA intake in IBD and non-IBD groups</a:t>
            </a:r>
            <a:endParaRPr lang="en-US" altLang="zh-CN" sz="1800" b="1" dirty="0">
              <a:solidFill>
                <a:schemeClr val="accent2">
                  <a:lumMod val="40000"/>
                  <a:lumOff val="60000"/>
                </a:schemeClr>
              </a:solidFill>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99E69285-7CE3-40BC-5EF8-BE2EB28C60AF}"/>
              </a:ext>
            </a:extLst>
          </p:cNvPr>
          <p:cNvSpPr txBox="1">
            <a:spLocks/>
          </p:cNvSpPr>
          <p:nvPr/>
        </p:nvSpPr>
        <p:spPr>
          <a:xfrm>
            <a:off x="6354500" y="2059047"/>
            <a:ext cx="5197033" cy="3647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altLang="zh-CN" sz="1800" b="1" dirty="0">
                <a:solidFill>
                  <a:schemeClr val="bg1"/>
                </a:solidFill>
                <a:latin typeface="Calibri" panose="020F0502020204030204" pitchFamily="34" charset="0"/>
                <a:cs typeface="Calibri" panose="020F0502020204030204" pitchFamily="34" charset="0"/>
              </a:rPr>
              <a:t>MELODY</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Interventional trial</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(2020,</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ongoing)</a:t>
            </a:r>
          </a:p>
          <a:p>
            <a:pPr marL="230188" lvl="1" indent="-219075">
              <a:lnSpc>
                <a:spcPct val="100000"/>
              </a:lnSpc>
            </a:pPr>
            <a:r>
              <a:rPr lang="en-US" altLang="zh-CN" sz="1800" dirty="0">
                <a:solidFill>
                  <a:schemeClr val="bg1"/>
                </a:solidFill>
                <a:latin typeface="Calibri" panose="020F0502020204030204" pitchFamily="34" charset="0"/>
                <a:cs typeface="Calibri" panose="020F0502020204030204" pitchFamily="34" charset="0"/>
              </a:rPr>
              <a:t>I</a:t>
            </a:r>
            <a:r>
              <a:rPr lang="en-US" sz="1800" dirty="0">
                <a:solidFill>
                  <a:schemeClr val="bg1"/>
                </a:solidFill>
                <a:latin typeface="Calibri" panose="020F0502020204030204" pitchFamily="34" charset="0"/>
                <a:cs typeface="Calibri" panose="020F0502020204030204" pitchFamily="34" charset="0"/>
              </a:rPr>
              <a:t>mpact of an “IBD-anti-inflammatory diet (AID)”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on the microbiome of</a:t>
            </a:r>
            <a:r>
              <a:rPr lang="zh-CN" altLang="en-US" sz="1800" dirty="0">
                <a:solidFill>
                  <a:schemeClr val="bg1"/>
                </a:solidFill>
                <a:latin typeface="Calibri" panose="020F0502020204030204" pitchFamily="34" charset="0"/>
                <a:cs typeface="Calibri" panose="020F0502020204030204" pitchFamily="34" charset="0"/>
              </a:rPr>
              <a:t> </a:t>
            </a:r>
            <a:r>
              <a:rPr lang="en-US" sz="1800" dirty="0">
                <a:solidFill>
                  <a:schemeClr val="bg1"/>
                </a:solidFill>
                <a:latin typeface="Calibri" panose="020F0502020204030204" pitchFamily="34" charset="0"/>
                <a:cs typeface="Calibri" panose="020F0502020204030204" pitchFamily="34" charset="0"/>
              </a:rPr>
              <a:t>pregnant IBD women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and the newborn microbiome</a:t>
            </a:r>
          </a:p>
        </p:txBody>
      </p:sp>
      <p:sp>
        <p:nvSpPr>
          <p:cNvPr id="6" name="TextBox 5">
            <a:extLst>
              <a:ext uri="{FF2B5EF4-FFF2-40B4-BE49-F238E27FC236}">
                <a16:creationId xmlns:a16="http://schemas.microsoft.com/office/drawing/2014/main" id="{72663055-5D18-70BB-F00D-D244A8F119D2}"/>
              </a:ext>
            </a:extLst>
          </p:cNvPr>
          <p:cNvSpPr txBox="1"/>
          <p:nvPr/>
        </p:nvSpPr>
        <p:spPr>
          <a:xfrm>
            <a:off x="387723" y="5970609"/>
            <a:ext cx="3259667" cy="70788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Huang</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Microbiome</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a:t>
            </a:r>
            <a:endParaRPr kumimoji="0" lang="en-CN"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CN"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Xie</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CN"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Front </a:t>
            </a:r>
            <a:r>
              <a:rPr kumimoji="0" lang="en-CN" sz="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Immunol</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CN" sz="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2018</a:t>
            </a:r>
            <a:endParaRPr kumimoji="0" lang="en-U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Gilat</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altLang="zh-CN"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et</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al.</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Scand</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Gastroenterol</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1987</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Zhang et al. DDW 2024</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Peter</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a:t>
            </a: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Contemp</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Clin Trials </a:t>
            </a: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Commun</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2020</a:t>
            </a:r>
            <a:endParaRPr kumimoji="0" lang="en-CN" sz="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Content Placeholder 2">
            <a:extLst>
              <a:ext uri="{FF2B5EF4-FFF2-40B4-BE49-F238E27FC236}">
                <a16:creationId xmlns:a16="http://schemas.microsoft.com/office/drawing/2014/main" id="{719F747D-6751-5E74-5B18-38D511F7B341}"/>
              </a:ext>
            </a:extLst>
          </p:cNvPr>
          <p:cNvSpPr txBox="1">
            <a:spLocks/>
          </p:cNvSpPr>
          <p:nvPr/>
        </p:nvSpPr>
        <p:spPr>
          <a:xfrm>
            <a:off x="362675" y="1248820"/>
            <a:ext cx="10515600" cy="3832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defRPr/>
            </a:pP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2</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preclinical</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studies</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show</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maternal</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western</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US" altLang="zh-CN" sz="1800" dirty="0">
                <a:solidFill>
                  <a:srgbClr val="000000"/>
                </a:solidFill>
                <a:latin typeface="Calibri" panose="020F0502020204030204" pitchFamily="34" charset="0"/>
                <a:ea typeface="等线" panose="02010600030101010101" pitchFamily="2" charset="-122"/>
                <a:cs typeface="Calibri" panose="020F0502020204030204" pitchFamily="34" charset="0"/>
              </a:rPr>
              <a:t>diets</a:t>
            </a:r>
            <a:r>
              <a:rPr lang="zh-CN" altLang="en-US" sz="1800" dirty="0">
                <a:solidFill>
                  <a:srgbClr val="000000"/>
                </a:solidFill>
                <a:latin typeface="Calibri" panose="020F0502020204030204" pitchFamily="34" charset="0"/>
                <a:ea typeface="等线" panose="02010600030101010101" pitchFamily="2" charset="-122"/>
                <a:cs typeface="Calibri" panose="020F0502020204030204" pitchFamily="34" charset="0"/>
              </a:rPr>
              <a:t> </a:t>
            </a:r>
            <a:r>
              <a:rPr lang="en-GB" altLang="zh-CN" sz="180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en-GB" sz="1800" dirty="0">
                <a:solidFill>
                  <a:srgbClr val="000000"/>
                </a:solidFill>
                <a:latin typeface="Calibri" panose="020F0502020204030204" pitchFamily="34" charset="0"/>
                <a:cs typeface="Calibri" panose="020F0502020204030204" pitchFamily="34" charset="0"/>
              </a:rPr>
              <a:t> increased risk of IBD in offspring</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8630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F78270-D3F3-65C4-D18F-9176F943D48C}"/>
              </a:ext>
            </a:extLst>
          </p:cNvPr>
          <p:cNvSpPr>
            <a:spLocks noGrp="1"/>
          </p:cNvSpPr>
          <p:nvPr>
            <p:ph type="sldNum" sz="quarter" idx="12"/>
          </p:nvPr>
        </p:nvSpPr>
        <p:spPr>
          <a:xfrm>
            <a:off x="9209825" y="6356350"/>
            <a:ext cx="2743200" cy="365125"/>
          </a:xfrm>
        </p:spPr>
        <p:txBody>
          <a:bodyPr/>
          <a:lstStyle/>
          <a:p>
            <a:fld id="{C1BBCEF6-2ADA-364E-98F1-750B8367BB0E}" type="slidenum">
              <a:rPr lang="en-US" smtClean="0"/>
              <a:t>23</a:t>
            </a:fld>
            <a:endParaRPr lang="en-US"/>
          </a:p>
        </p:txBody>
      </p:sp>
      <p:sp>
        <p:nvSpPr>
          <p:cNvPr id="10" name="Rectangle 9">
            <a:extLst>
              <a:ext uri="{FF2B5EF4-FFF2-40B4-BE49-F238E27FC236}">
                <a16:creationId xmlns:a16="http://schemas.microsoft.com/office/drawing/2014/main" id="{ECF7EC12-DADD-1081-1523-B4F088004BE9}"/>
              </a:ext>
            </a:extLst>
          </p:cNvPr>
          <p:cNvSpPr/>
          <p:nvPr/>
        </p:nvSpPr>
        <p:spPr>
          <a:xfrm>
            <a:off x="457200" y="1632031"/>
            <a:ext cx="3657600" cy="4190035"/>
          </a:xfrm>
          <a:prstGeom prst="rect">
            <a:avLst/>
          </a:prstGeom>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C62D27-179F-9756-D2BD-968525623863}"/>
              </a:ext>
            </a:extLst>
          </p:cNvPr>
          <p:cNvSpPr/>
          <p:nvPr/>
        </p:nvSpPr>
        <p:spPr>
          <a:xfrm>
            <a:off x="4267200" y="1632031"/>
            <a:ext cx="3657600" cy="4190035"/>
          </a:xfrm>
          <a:prstGeom prst="rect">
            <a:avLst/>
          </a:prstGeom>
          <a:solidFill>
            <a:schemeClr val="accent2"/>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74F37A-95D4-69A4-F8CF-AD66803FFA02}"/>
              </a:ext>
            </a:extLst>
          </p:cNvPr>
          <p:cNvSpPr/>
          <p:nvPr/>
        </p:nvSpPr>
        <p:spPr>
          <a:xfrm>
            <a:off x="8077200" y="1632031"/>
            <a:ext cx="3657600" cy="4190035"/>
          </a:xfrm>
          <a:prstGeom prst="rect">
            <a:avLst/>
          </a:prstGeom>
          <a:solidFill>
            <a:schemeClr val="accent5"/>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9">
            <a:extLst>
              <a:ext uri="{FF2B5EF4-FFF2-40B4-BE49-F238E27FC236}">
                <a16:creationId xmlns:a16="http://schemas.microsoft.com/office/drawing/2014/main" id="{32209F77-2CA1-D0CC-99A8-7B7ECCBB2FEF}"/>
              </a:ext>
            </a:extLst>
          </p:cNvPr>
          <p:cNvSpPr>
            <a:spLocks noGrp="1"/>
          </p:cNvSpPr>
          <p:nvPr>
            <p:ph type="title"/>
          </p:nvPr>
        </p:nvSpPr>
        <p:spPr>
          <a:xfrm>
            <a:off x="362675" y="365125"/>
            <a:ext cx="10515600" cy="1325563"/>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Does Maternal Microbiome Impact Pregnancy and/or Risk </a:t>
            </a:r>
            <a:br>
              <a:rPr lang="en-US" sz="3200" dirty="0">
                <a:solidFill>
                  <a:schemeClr val="tx2"/>
                </a:solidFill>
                <a:latin typeface="Calibri" panose="020F0502020204030204" pitchFamily="34" charset="0"/>
                <a:cs typeface="Calibri" panose="020F0502020204030204" pitchFamily="34" charset="0"/>
              </a:rPr>
            </a:br>
            <a:r>
              <a:rPr lang="en-US" sz="3200" dirty="0">
                <a:solidFill>
                  <a:schemeClr val="tx2"/>
                </a:solidFill>
                <a:latin typeface="Calibri" panose="020F0502020204030204" pitchFamily="34" charset="0"/>
                <a:cs typeface="Calibri" panose="020F0502020204030204" pitchFamily="34" charset="0"/>
              </a:rPr>
              <a:t>of IBD in Offspring?</a:t>
            </a:r>
            <a:endParaRPr lang="en-US" sz="3200" i="1" dirty="0">
              <a:solidFill>
                <a:schemeClr val="tx2"/>
              </a:solidFill>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D4E57C7B-51EC-FF67-E7CE-27EBA4B692EE}"/>
              </a:ext>
            </a:extLst>
          </p:cNvPr>
          <p:cNvSpPr txBox="1">
            <a:spLocks/>
          </p:cNvSpPr>
          <p:nvPr/>
        </p:nvSpPr>
        <p:spPr>
          <a:xfrm>
            <a:off x="641430" y="1850702"/>
            <a:ext cx="3340261" cy="2802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GB" sz="1800" b="1" dirty="0">
                <a:solidFill>
                  <a:schemeClr val="bg1"/>
                </a:solidFill>
                <a:latin typeface="Calibri" panose="020F0502020204030204" pitchFamily="34" charset="0"/>
                <a:cs typeface="Calibri" panose="020F0502020204030204" pitchFamily="34" charset="0"/>
              </a:rPr>
              <a:t>MECONIUM study</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(2020) – Mount Sinai</a:t>
            </a:r>
          </a:p>
          <a:p>
            <a:pPr marL="287338" lvl="1" indent="-276225">
              <a:lnSpc>
                <a:spcPct val="100000"/>
              </a:lnSpc>
              <a:spcBef>
                <a:spcPts val="0"/>
              </a:spcBef>
              <a:spcAft>
                <a:spcPts val="600"/>
              </a:spcAft>
            </a:pPr>
            <a:r>
              <a:rPr lang="en-US" altLang="zh-CN" sz="1800" dirty="0">
                <a:solidFill>
                  <a:schemeClr val="bg1"/>
                </a:solidFill>
                <a:latin typeface="Calibri" panose="020F0502020204030204" pitchFamily="34" charset="0"/>
                <a:cs typeface="Calibri" panose="020F0502020204030204" pitchFamily="34" charset="0"/>
              </a:rPr>
              <a:t>A</a:t>
            </a:r>
            <a:r>
              <a:rPr lang="en-GB" sz="1800" dirty="0" err="1">
                <a:solidFill>
                  <a:schemeClr val="bg1"/>
                </a:solidFill>
                <a:latin typeface="Calibri" panose="020F0502020204030204" pitchFamily="34" charset="0"/>
                <a:cs typeface="Calibri" panose="020F0502020204030204" pitchFamily="34" charset="0"/>
              </a:rPr>
              <a:t>bnormal</a:t>
            </a:r>
            <a:r>
              <a:rPr lang="en-GB" sz="1800" dirty="0">
                <a:solidFill>
                  <a:schemeClr val="bg1"/>
                </a:solidFill>
                <a:latin typeface="Calibri" panose="020F0502020204030204" pitchFamily="34" charset="0"/>
                <a:cs typeface="Calibri" panose="020F0502020204030204" pitchFamily="34" charset="0"/>
              </a:rPr>
              <a:t> gut microbiota composition persisted in mothers with IBD during pregnancy </a:t>
            </a:r>
          </a:p>
          <a:p>
            <a:pPr marL="287338" lvl="1" indent="-276225">
              <a:lnSpc>
                <a:spcPct val="100000"/>
              </a:lnSpc>
              <a:spcBef>
                <a:spcPts val="0"/>
              </a:spcBef>
            </a:pPr>
            <a:r>
              <a:rPr lang="en-US" sz="1800" dirty="0">
                <a:solidFill>
                  <a:schemeClr val="bg1"/>
                </a:solidFill>
                <a:latin typeface="Calibri" panose="020F0502020204030204" pitchFamily="34" charset="0"/>
                <a:cs typeface="Calibri" panose="020F0502020204030204" pitchFamily="34" charset="0"/>
              </a:rPr>
              <a:t>A</a:t>
            </a:r>
            <a:r>
              <a:rPr lang="en-GB" sz="1800" dirty="0" err="1">
                <a:solidFill>
                  <a:schemeClr val="bg1"/>
                </a:solidFill>
                <a:latin typeface="Calibri" panose="020F0502020204030204" pitchFamily="34" charset="0"/>
                <a:cs typeface="Calibri" panose="020F0502020204030204" pitchFamily="34" charset="0"/>
              </a:rPr>
              <a:t>ssociated</a:t>
            </a:r>
            <a:r>
              <a:rPr lang="en-GB" sz="1800" dirty="0">
                <a:solidFill>
                  <a:schemeClr val="bg1"/>
                </a:solidFill>
                <a:latin typeface="Calibri" panose="020F0502020204030204" pitchFamily="34" charset="0"/>
                <a:cs typeface="Calibri" panose="020F0502020204030204" pitchFamily="34" charset="0"/>
              </a:rPr>
              <a:t> with changes in bacterial diversity and bacteria species in the infant's stool</a:t>
            </a:r>
          </a:p>
        </p:txBody>
      </p:sp>
      <p:sp>
        <p:nvSpPr>
          <p:cNvPr id="15" name="Content Placeholder 2">
            <a:extLst>
              <a:ext uri="{FF2B5EF4-FFF2-40B4-BE49-F238E27FC236}">
                <a16:creationId xmlns:a16="http://schemas.microsoft.com/office/drawing/2014/main" id="{C10B5DF8-B2F1-756F-CC51-45B222ED160F}"/>
              </a:ext>
            </a:extLst>
          </p:cNvPr>
          <p:cNvSpPr txBox="1">
            <a:spLocks/>
          </p:cNvSpPr>
          <p:nvPr/>
        </p:nvSpPr>
        <p:spPr>
          <a:xfrm>
            <a:off x="4375230" y="1850701"/>
            <a:ext cx="3449256" cy="40369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GB" sz="1800" b="1" dirty="0">
                <a:solidFill>
                  <a:schemeClr val="bg1"/>
                </a:solidFill>
                <a:latin typeface="Calibri" panose="020F0502020204030204" pitchFamily="34" charset="0"/>
                <a:cs typeface="Calibri" panose="020F0502020204030204" pitchFamily="34" charset="0"/>
              </a:rPr>
              <a:t>MOMMY-IBD study (2024)– 3 sites in Hong Kong &amp; Mainland China </a:t>
            </a:r>
            <a:endParaRPr lang="en-US" sz="1800" dirty="0">
              <a:solidFill>
                <a:schemeClr val="bg1"/>
              </a:solidFill>
              <a:latin typeface="Calibri" panose="020F0502020204030204" pitchFamily="34" charset="0"/>
              <a:cs typeface="Calibri" panose="020F0502020204030204" pitchFamily="34" charset="0"/>
            </a:endParaRPr>
          </a:p>
          <a:p>
            <a:pPr marL="230188" lvl="1" indent="-219075">
              <a:lnSpc>
                <a:spcPct val="100000"/>
              </a:lnSpc>
              <a:spcBef>
                <a:spcPts val="0"/>
              </a:spcBef>
              <a:spcAft>
                <a:spcPts val="600"/>
              </a:spcAft>
            </a:pPr>
            <a:r>
              <a:rPr lang="en-US" sz="1800" dirty="0">
                <a:solidFill>
                  <a:schemeClr val="bg1"/>
                </a:solidFill>
                <a:latin typeface="Calibri" panose="020F0502020204030204" pitchFamily="34" charset="0"/>
                <a:cs typeface="Calibri" panose="020F0502020204030204" pitchFamily="34" charset="0"/>
              </a:rPr>
              <a:t>A</a:t>
            </a:r>
            <a:r>
              <a:rPr lang="en-GB" sz="1800" dirty="0" err="1">
                <a:solidFill>
                  <a:schemeClr val="bg1"/>
                </a:solidFill>
                <a:latin typeface="Calibri" panose="020F0502020204030204" pitchFamily="34" charset="0"/>
                <a:cs typeface="Calibri" panose="020F0502020204030204" pitchFamily="34" charset="0"/>
              </a:rPr>
              <a:t>ltered</a:t>
            </a:r>
            <a:r>
              <a:rPr lang="en-GB" sz="1800" dirty="0">
                <a:solidFill>
                  <a:schemeClr val="bg1"/>
                </a:solidFill>
                <a:latin typeface="Calibri" panose="020F0502020204030204" pitchFamily="34" charset="0"/>
                <a:cs typeface="Calibri" panose="020F0502020204030204" pitchFamily="34" charset="0"/>
              </a:rPr>
              <a:t> gut bacteria/</a:t>
            </a:r>
            <a:r>
              <a:rPr lang="en-GB" sz="1800" dirty="0" err="1">
                <a:solidFill>
                  <a:schemeClr val="bg1"/>
                </a:solidFill>
                <a:latin typeface="Calibri" panose="020F0502020204030204" pitchFamily="34" charset="0"/>
                <a:cs typeface="Calibri" panose="020F0502020204030204" pitchFamily="34" charset="0"/>
              </a:rPr>
              <a:t>virome</a:t>
            </a:r>
            <a:r>
              <a:rPr lang="en-GB" sz="1800" dirty="0">
                <a:solidFill>
                  <a:schemeClr val="bg1"/>
                </a:solidFill>
                <a:latin typeface="Calibri" panose="020F0502020204030204" pitchFamily="34" charset="0"/>
                <a:cs typeface="Calibri" panose="020F0502020204030204" pitchFamily="34" charset="0"/>
              </a:rPr>
              <a:t>/ fungi in IBD</a:t>
            </a:r>
            <a:r>
              <a:rPr kumimoji="1" lang="en-US" sz="1800" dirty="0">
                <a:solidFill>
                  <a:schemeClr val="bg1"/>
                </a:solidFill>
                <a:latin typeface="Calibri" panose="020F0502020204030204" pitchFamily="34" charset="0"/>
                <a:ea typeface="+mj-ea"/>
                <a:cs typeface="Calibri" panose="020F0502020204030204" pitchFamily="34" charset="0"/>
                <a:sym typeface="+mn-ea"/>
              </a:rPr>
              <a:t> mothers during pregnancy and up to 18 months postpartum</a:t>
            </a:r>
          </a:p>
          <a:p>
            <a:pPr marL="230188" lvl="1" indent="-219075">
              <a:lnSpc>
                <a:spcPct val="100000"/>
              </a:lnSpc>
              <a:spcBef>
                <a:spcPts val="0"/>
              </a:spcBef>
              <a:spcAft>
                <a:spcPts val="600"/>
              </a:spcAft>
            </a:pPr>
            <a:r>
              <a:rPr lang="en-US" sz="1800" b="1" i="0" u="none" strike="noStrike" baseline="0" dirty="0">
                <a:solidFill>
                  <a:schemeClr val="accent2">
                    <a:lumMod val="40000"/>
                    <a:lumOff val="60000"/>
                  </a:schemeClr>
                </a:solidFill>
                <a:latin typeface="Calibri" panose="020F0502020204030204" pitchFamily="34" charset="0"/>
                <a:cs typeface="Calibri" panose="020F0502020204030204" pitchFamily="34" charset="0"/>
              </a:rPr>
              <a:t>Reduced “commensal” bacteria strain sharing in IBD mothers and their infants</a:t>
            </a:r>
          </a:p>
          <a:p>
            <a:pPr marL="230188" lvl="1" indent="-219075">
              <a:lnSpc>
                <a:spcPct val="100000"/>
              </a:lnSpc>
              <a:spcBef>
                <a:spcPts val="0"/>
              </a:spcBef>
              <a:spcAft>
                <a:spcPts val="600"/>
              </a:spcAft>
            </a:pPr>
            <a:r>
              <a:rPr lang="en-US" sz="1800" b="1" dirty="0">
                <a:solidFill>
                  <a:schemeClr val="accent2">
                    <a:lumMod val="40000"/>
                    <a:lumOff val="60000"/>
                  </a:schemeClr>
                </a:solidFill>
                <a:latin typeface="Calibri" panose="020F0502020204030204" pitchFamily="34" charset="0"/>
                <a:cs typeface="Calibri" panose="020F0502020204030204" pitchFamily="34" charset="0"/>
              </a:rPr>
              <a:t>Cesarean sections</a:t>
            </a:r>
            <a:r>
              <a:rPr lang="x-none" altLang="en-US" sz="1800" b="1">
                <a:solidFill>
                  <a:schemeClr val="accent2">
                    <a:lumMod val="40000"/>
                    <a:lumOff val="60000"/>
                  </a:schemeClr>
                </a:solidFill>
                <a:latin typeface="Calibri" panose="020F0502020204030204" pitchFamily="34" charset="0"/>
                <a:cs typeface="Calibri" panose="020F0502020204030204" pitchFamily="34" charset="0"/>
              </a:rPr>
              <a:t> and maternal antibiotic exposure</a:t>
            </a:r>
            <a:r>
              <a:rPr lang="en-US" sz="1800" b="1" dirty="0">
                <a:solidFill>
                  <a:schemeClr val="accent2">
                    <a:lumMod val="40000"/>
                    <a:lumOff val="60000"/>
                  </a:schemeClr>
                </a:solidFill>
                <a:latin typeface="Calibri" panose="020F0502020204030204" pitchFamily="34" charset="0"/>
                <a:cs typeface="Calibri" panose="020F0502020204030204" pitchFamily="34" charset="0"/>
              </a:rPr>
              <a:t> </a:t>
            </a:r>
            <a:r>
              <a:rPr lang="en-US" sz="1800" dirty="0">
                <a:solidFill>
                  <a:schemeClr val="bg1"/>
                </a:solidFill>
                <a:latin typeface="Calibri" panose="020F0502020204030204" pitchFamily="34" charset="0"/>
                <a:cs typeface="Calibri" panose="020F0502020204030204" pitchFamily="34" charset="0"/>
              </a:rPr>
              <a:t>led to decreased vertical transmission of bacterial communities </a:t>
            </a:r>
            <a:r>
              <a:rPr lang="x-none" altLang="en-US" sz="1800">
                <a:solidFill>
                  <a:schemeClr val="bg1"/>
                </a:solidFill>
                <a:latin typeface="Calibri" panose="020F0502020204030204" pitchFamily="34" charset="0"/>
                <a:cs typeface="Calibri" panose="020F0502020204030204" pitchFamily="34" charset="0"/>
              </a:rPr>
              <a:t>in </a:t>
            </a:r>
            <a:r>
              <a:rPr lang="en-US" altLang="en-US" sz="1800" dirty="0">
                <a:solidFill>
                  <a:schemeClr val="bg1"/>
                </a:solidFill>
                <a:latin typeface="Calibri" panose="020F0502020204030204" pitchFamily="34" charset="0"/>
                <a:cs typeface="Calibri" panose="020F0502020204030204" pitchFamily="34" charset="0"/>
              </a:rPr>
              <a:t>infants</a:t>
            </a:r>
            <a:endParaRPr lang="en-CN" sz="1800" dirty="0">
              <a:solidFill>
                <a:schemeClr val="bg1"/>
              </a:solidFill>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D9C98B2B-6F23-0F10-A0E5-2D5FE6616945}"/>
              </a:ext>
            </a:extLst>
          </p:cNvPr>
          <p:cNvSpPr txBox="1">
            <a:spLocks/>
          </p:cNvSpPr>
          <p:nvPr/>
        </p:nvSpPr>
        <p:spPr>
          <a:xfrm>
            <a:off x="8183301" y="1850702"/>
            <a:ext cx="3391383" cy="36704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altLang="zh-CN" sz="1800" b="1" dirty="0">
                <a:solidFill>
                  <a:schemeClr val="bg1"/>
                </a:solidFill>
                <a:latin typeface="Calibri" panose="020F0502020204030204" pitchFamily="34" charset="0"/>
                <a:cs typeface="Calibri" panose="020F0502020204030204" pitchFamily="34" charset="0"/>
              </a:rPr>
              <a:t>One</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preclinical</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intervention</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study</a:t>
            </a:r>
            <a:r>
              <a:rPr lang="zh-CN" altLang="en-US" sz="1800" b="1" dirty="0">
                <a:solidFill>
                  <a:schemeClr val="bg1"/>
                </a:solidFill>
                <a:latin typeface="Calibri" panose="020F0502020204030204" pitchFamily="34" charset="0"/>
                <a:cs typeface="Calibri" panose="020F0502020204030204" pitchFamily="34" charset="0"/>
              </a:rPr>
              <a:t> </a:t>
            </a:r>
            <a:r>
              <a:rPr lang="en-US" altLang="zh-CN" sz="1800" b="1" dirty="0">
                <a:solidFill>
                  <a:schemeClr val="bg1"/>
                </a:solidFill>
                <a:latin typeface="Calibri" panose="020F0502020204030204" pitchFamily="34" charset="0"/>
                <a:cs typeface="Calibri" panose="020F0502020204030204" pitchFamily="34" charset="0"/>
              </a:rPr>
              <a:t>(2022)</a:t>
            </a:r>
          </a:p>
          <a:p>
            <a:pPr marL="230188" lvl="1" indent="-219075">
              <a:lnSpc>
                <a:spcPct val="100000"/>
              </a:lnSpc>
              <a:spcBef>
                <a:spcPts val="0"/>
              </a:spcBef>
              <a:spcAft>
                <a:spcPts val="600"/>
              </a:spcAft>
            </a:pPr>
            <a:r>
              <a:rPr lang="en-GB" sz="1800" dirty="0">
                <a:solidFill>
                  <a:schemeClr val="bg1"/>
                </a:solidFill>
                <a:latin typeface="Calibri" panose="020F0502020204030204" pitchFamily="34" charset="0"/>
                <a:cs typeface="Calibri" panose="020F0502020204030204" pitchFamily="34" charset="0"/>
              </a:rPr>
              <a:t>Maternal </a:t>
            </a:r>
            <a:r>
              <a:rPr lang="en-GB" sz="1800" i="1" dirty="0">
                <a:solidFill>
                  <a:schemeClr val="bg1"/>
                </a:solidFill>
                <a:latin typeface="Calibri" panose="020F0502020204030204" pitchFamily="34" charset="0"/>
                <a:cs typeface="Calibri" panose="020F0502020204030204" pitchFamily="34" charset="0"/>
              </a:rPr>
              <a:t>Lactobacillus </a:t>
            </a:r>
            <a:r>
              <a:rPr lang="en-GB" sz="1800" i="1" dirty="0" err="1">
                <a:solidFill>
                  <a:schemeClr val="bg1"/>
                </a:solidFill>
                <a:latin typeface="Calibri" panose="020F0502020204030204" pitchFamily="34" charset="0"/>
                <a:cs typeface="Calibri" panose="020F0502020204030204" pitchFamily="34" charset="0"/>
              </a:rPr>
              <a:t>reuteri</a:t>
            </a:r>
            <a:r>
              <a:rPr lang="en-GB" sz="1800" dirty="0">
                <a:solidFill>
                  <a:schemeClr val="bg1"/>
                </a:solidFill>
                <a:latin typeface="Calibri" panose="020F0502020204030204" pitchFamily="34" charset="0"/>
                <a:cs typeface="Calibri" panose="020F0502020204030204" pitchFamily="34" charset="0"/>
              </a:rPr>
              <a:t> supplementation shifts intestinal microbiome in mice </a:t>
            </a:r>
          </a:p>
          <a:p>
            <a:pPr marL="230188" lvl="1" indent="-219075">
              <a:lnSpc>
                <a:spcPct val="100000"/>
              </a:lnSpc>
              <a:spcBef>
                <a:spcPts val="0"/>
              </a:spcBef>
            </a:pPr>
            <a:r>
              <a:rPr lang="en-US" altLang="zh-CN" sz="1800" dirty="0">
                <a:solidFill>
                  <a:schemeClr val="bg1"/>
                </a:solidFill>
                <a:latin typeface="Calibri" panose="020F0502020204030204" pitchFamily="34" charset="0"/>
                <a:cs typeface="Calibri" panose="020F0502020204030204" pitchFamily="34" charset="0"/>
              </a:rPr>
              <a:t>P</a:t>
            </a:r>
            <a:r>
              <a:rPr lang="en-GB" sz="1800" dirty="0" err="1">
                <a:solidFill>
                  <a:schemeClr val="bg1"/>
                </a:solidFill>
                <a:latin typeface="Calibri" panose="020F0502020204030204" pitchFamily="34" charset="0"/>
                <a:cs typeface="Calibri" panose="020F0502020204030204" pitchFamily="34" charset="0"/>
              </a:rPr>
              <a:t>rovides</a:t>
            </a:r>
            <a:r>
              <a:rPr lang="en-GB" sz="1800" dirty="0">
                <a:solidFill>
                  <a:schemeClr val="bg1"/>
                </a:solidFill>
                <a:latin typeface="Calibri" panose="020F0502020204030204" pitchFamily="34" charset="0"/>
                <a:cs typeface="Calibri" panose="020F0502020204030204" pitchFamily="34" charset="0"/>
              </a:rPr>
              <a:t> protection from experimental colitis in female offsprings</a:t>
            </a:r>
            <a:endParaRPr lang="en-CN" sz="17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1086AA8-DBA8-47F2-4E35-847B3DCD6632}"/>
              </a:ext>
            </a:extLst>
          </p:cNvPr>
          <p:cNvSpPr txBox="1"/>
          <p:nvPr/>
        </p:nvSpPr>
        <p:spPr>
          <a:xfrm>
            <a:off x="369526" y="6206238"/>
            <a:ext cx="1540806" cy="461665"/>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Torres et al. Gut</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2020</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Tun et al. DDW 2024</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Krishna</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et al. FASEB </a:t>
            </a:r>
            <a:r>
              <a:rPr kumimoji="0" lang="en-GB"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Bioadv</a:t>
            </a:r>
            <a:r>
              <a:rPr kumimoji="0" lang="zh-CN" altLang="en-US"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a:t>
            </a:r>
            <a:r>
              <a:rPr kumimoji="0" lang="en-US" altLang="zh-CN" sz="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2</a:t>
            </a:r>
            <a:endParaRPr kumimoji="0" lang="en-GB"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2632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A497287-85AE-4987-E81B-5DA839E52197}"/>
              </a:ext>
            </a:extLst>
          </p:cNvPr>
          <p:cNvSpPr>
            <a:spLocks noGrp="1"/>
          </p:cNvSpPr>
          <p:nvPr>
            <p:ph type="sldNum" sz="quarter" idx="12"/>
          </p:nvPr>
        </p:nvSpPr>
        <p:spPr/>
        <p:txBody>
          <a:bodyPr/>
          <a:lstStyle/>
          <a:p>
            <a:fld id="{C1BBCEF6-2ADA-364E-98F1-750B8367BB0E}" type="slidenum">
              <a:rPr lang="en-US" smtClean="0"/>
              <a:pPr/>
              <a:t>24</a:t>
            </a:fld>
            <a:endParaRPr lang="en-US"/>
          </a:p>
        </p:txBody>
      </p:sp>
      <p:sp>
        <p:nvSpPr>
          <p:cNvPr id="10" name="Rectangle 9">
            <a:extLst>
              <a:ext uri="{FF2B5EF4-FFF2-40B4-BE49-F238E27FC236}">
                <a16:creationId xmlns:a16="http://schemas.microsoft.com/office/drawing/2014/main" id="{611BFA9B-C07C-0D2C-760B-979568AE4BC9}"/>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37023C0-13B8-DAE4-2DB5-34820890C6A2}"/>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2" name="Content Placeholder 2">
            <a:extLst>
              <a:ext uri="{FF2B5EF4-FFF2-40B4-BE49-F238E27FC236}">
                <a16:creationId xmlns:a16="http://schemas.microsoft.com/office/drawing/2014/main" id="{86303C60-2198-05C1-5672-4F1312CC2A6B}"/>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3" name="Oval 12">
            <a:extLst>
              <a:ext uri="{FF2B5EF4-FFF2-40B4-BE49-F238E27FC236}">
                <a16:creationId xmlns:a16="http://schemas.microsoft.com/office/drawing/2014/main" id="{8D439979-8501-54FA-3C67-FF47CB6D346A}"/>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CA6E4BC-E190-C905-C5BA-9954725C94A4}"/>
              </a:ext>
            </a:extLst>
          </p:cNvPr>
          <p:cNvSpPr/>
          <p:nvPr/>
        </p:nvSpPr>
        <p:spPr>
          <a:xfrm>
            <a:off x="35814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66A475-E221-DBE1-C6A8-E9D5C52C0EA2}"/>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CEBDE2-3845-1411-D410-8274354AA871}"/>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0328E7A-9672-1759-1A39-112B8EAE4A0C}"/>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A7385C89-F77A-1BE4-34FD-29DF99C58DF6}"/>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accent2">
                    <a:lumMod val="75000"/>
                  </a:schemeClr>
                </a:solidFill>
                <a:latin typeface="Calibri" panose="020F0502020204030204" pitchFamily="34" charset="0"/>
                <a:cs typeface="Times New Roman" panose="02020603050405020304" pitchFamily="18" charset="0"/>
              </a:rPr>
              <a:t>Fertility</a:t>
            </a:r>
            <a:endParaRPr lang="en-US" sz="1600" dirty="0">
              <a:solidFill>
                <a:schemeClr val="accent2">
                  <a:lumMod val="75000"/>
                </a:schemeClr>
              </a:solidFill>
            </a:endParaRPr>
          </a:p>
        </p:txBody>
      </p:sp>
      <p:sp>
        <p:nvSpPr>
          <p:cNvPr id="19" name="Content Placeholder 2">
            <a:extLst>
              <a:ext uri="{FF2B5EF4-FFF2-40B4-BE49-F238E27FC236}">
                <a16:creationId xmlns:a16="http://schemas.microsoft.com/office/drawing/2014/main" id="{A09AC782-A881-0C84-DE65-3B88139117C7}"/>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20" name="Content Placeholder 2">
            <a:extLst>
              <a:ext uri="{FF2B5EF4-FFF2-40B4-BE49-F238E27FC236}">
                <a16:creationId xmlns:a16="http://schemas.microsoft.com/office/drawing/2014/main" id="{4EDE7BE4-018F-592C-1808-A6C914FDDF83}"/>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1" name="Content Placeholder 2">
            <a:extLst>
              <a:ext uri="{FF2B5EF4-FFF2-40B4-BE49-F238E27FC236}">
                <a16:creationId xmlns:a16="http://schemas.microsoft.com/office/drawing/2014/main" id="{339E60B5-C966-E329-76A8-0899353B2ECE}"/>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2" name="Content Placeholder 2">
            <a:extLst>
              <a:ext uri="{FF2B5EF4-FFF2-40B4-BE49-F238E27FC236}">
                <a16:creationId xmlns:a16="http://schemas.microsoft.com/office/drawing/2014/main" id="{745F615D-9D83-4F94-2750-69D2F5CB9B46}"/>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3" name="Oval 22">
            <a:extLst>
              <a:ext uri="{FF2B5EF4-FFF2-40B4-BE49-F238E27FC236}">
                <a16:creationId xmlns:a16="http://schemas.microsoft.com/office/drawing/2014/main" id="{8B17F3E3-231C-BB2C-031D-D91C2A173909}"/>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606D7D6-6012-FC2C-BD42-B0B2ED7E9AF1}"/>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EE74EAC-463F-3BFA-34B5-D2585310CB9C}"/>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A1102CE-85A2-B675-8F90-A9BC82027E49}"/>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835BC53-7BE4-D035-F9F1-B05A3BBE7299}"/>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a:extLst>
              <a:ext uri="{FF2B5EF4-FFF2-40B4-BE49-F238E27FC236}">
                <a16:creationId xmlns:a16="http://schemas.microsoft.com/office/drawing/2014/main" id="{A825D88D-E46A-50B1-2BF6-C59C60090FAD}"/>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A2C03728-8345-342D-589F-4F16F43452FF}"/>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A0C66AEE-1368-B99A-A4B4-B8371C360745}"/>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1" name="Content Placeholder 2">
            <a:extLst>
              <a:ext uri="{FF2B5EF4-FFF2-40B4-BE49-F238E27FC236}">
                <a16:creationId xmlns:a16="http://schemas.microsoft.com/office/drawing/2014/main" id="{A21210C2-76BD-0FB6-0641-A08E33616CA3}"/>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2" name="Picture 31" descr="A set of icons on a black background&#10;&#10;Description automatically generated">
            <a:extLst>
              <a:ext uri="{FF2B5EF4-FFF2-40B4-BE49-F238E27FC236}">
                <a16:creationId xmlns:a16="http://schemas.microsoft.com/office/drawing/2014/main" id="{FF745910-B141-E15A-01C4-5561B134EAAE}"/>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92CA900F-8554-4F7C-5186-FD2D41C69403}"/>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6A99C6DE-B66B-12AF-A9BE-9B65F03DDB21}"/>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C172A93B-9D6F-FB09-25D7-3ECBFC0DF3ED}"/>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6" name="Picture 35" descr="A set of icons on a black background&#10;&#10;Description automatically generated">
            <a:extLst>
              <a:ext uri="{FF2B5EF4-FFF2-40B4-BE49-F238E27FC236}">
                <a16:creationId xmlns:a16="http://schemas.microsoft.com/office/drawing/2014/main" id="{C29EA706-8E2A-73C9-5E82-FACA3ACDCA73}"/>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7" name="Graphic 36" descr="Warning outline">
            <a:extLst>
              <a:ext uri="{FF2B5EF4-FFF2-40B4-BE49-F238E27FC236}">
                <a16:creationId xmlns:a16="http://schemas.microsoft.com/office/drawing/2014/main" id="{52EE48E5-8B56-D172-6A24-3943C8141D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8" name="Graphic 37" descr="Medicine outline">
            <a:extLst>
              <a:ext uri="{FF2B5EF4-FFF2-40B4-BE49-F238E27FC236}">
                <a16:creationId xmlns:a16="http://schemas.microsoft.com/office/drawing/2014/main" id="{FE60EA57-AC09-C83B-4E0F-CEB3B052AF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9" name="Picture 38">
            <a:extLst>
              <a:ext uri="{FF2B5EF4-FFF2-40B4-BE49-F238E27FC236}">
                <a16:creationId xmlns:a16="http://schemas.microsoft.com/office/drawing/2014/main" id="{432F5F6A-1FBB-281A-AC74-75B4514386F0}"/>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40" name="Graphic 39" descr="Chat outline">
            <a:extLst>
              <a:ext uri="{FF2B5EF4-FFF2-40B4-BE49-F238E27FC236}">
                <a16:creationId xmlns:a16="http://schemas.microsoft.com/office/drawing/2014/main" id="{5F70EB66-A00F-DF87-D605-3A02A896E6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1" name="Picture 40" descr="A hand holding a heart&#10;&#10;Description automatically generated">
            <a:extLst>
              <a:ext uri="{FF2B5EF4-FFF2-40B4-BE49-F238E27FC236}">
                <a16:creationId xmlns:a16="http://schemas.microsoft.com/office/drawing/2014/main" id="{D218F31B-7E88-B812-85D3-44F464E5CF6F}"/>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3062950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40374B-0BA1-B293-9430-CCE459DE7A9E}"/>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50B5E8B-3166-C62B-E290-6AD614EBF804}"/>
              </a:ext>
            </a:extLst>
          </p:cNvPr>
          <p:cNvSpPr>
            <a:spLocks noGrp="1"/>
          </p:cNvSpPr>
          <p:nvPr>
            <p:ph type="sldNum" sz="quarter" idx="12"/>
          </p:nvPr>
        </p:nvSpPr>
        <p:spPr/>
        <p:txBody>
          <a:bodyPr/>
          <a:lstStyle/>
          <a:p>
            <a:fld id="{F7A97E85-343F-DE4C-AB4F-C00C4B6D29EF}" type="slidenum">
              <a:rPr lang="en-US" smtClean="0"/>
              <a:t>25</a:t>
            </a:fld>
            <a:endParaRPr lang="en-US"/>
          </a:p>
        </p:txBody>
      </p:sp>
      <p:sp>
        <p:nvSpPr>
          <p:cNvPr id="7" name="Rounded Rectangle 6">
            <a:extLst>
              <a:ext uri="{FF2B5EF4-FFF2-40B4-BE49-F238E27FC236}">
                <a16:creationId xmlns:a16="http://schemas.microsoft.com/office/drawing/2014/main" id="{7A3384F1-A4B3-AE07-02FE-379EBF7F4049}"/>
              </a:ext>
            </a:extLst>
          </p:cNvPr>
          <p:cNvSpPr/>
          <p:nvPr/>
        </p:nvSpPr>
        <p:spPr>
          <a:xfrm>
            <a:off x="3842658" y="876300"/>
            <a:ext cx="2560320"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Active IBD</a:t>
            </a: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734DE9E-DC21-904B-CD11-8AB2D3172CCF}"/>
              </a:ext>
            </a:extLst>
          </p:cNvPr>
          <p:cNvSpPr txBox="1"/>
          <p:nvPr/>
        </p:nvSpPr>
        <p:spPr>
          <a:xfrm>
            <a:off x="342899" y="2323455"/>
            <a:ext cx="3739243" cy="1431161"/>
          </a:xfrm>
          <a:prstGeom prst="rect">
            <a:avLst/>
          </a:prstGeom>
          <a:noFill/>
        </p:spPr>
        <p:txBody>
          <a:bodyPr wrap="square" rtlCol="0">
            <a:spAutoFit/>
          </a:bodyPr>
          <a:lstStyle/>
          <a:p>
            <a:r>
              <a:rPr lang="en-US" sz="2900" dirty="0">
                <a:solidFill>
                  <a:schemeClr val="tx2"/>
                </a:solidFill>
                <a:latin typeface="Calibri" panose="020F0502020204030204" pitchFamily="34" charset="0"/>
                <a:cs typeface="Calibri" panose="020F0502020204030204" pitchFamily="34" charset="0"/>
              </a:rPr>
              <a:t>Key factors contributing to reduced fertility </a:t>
            </a:r>
            <a:br>
              <a:rPr lang="en-US" sz="2900" dirty="0">
                <a:solidFill>
                  <a:schemeClr val="tx2"/>
                </a:solidFill>
                <a:latin typeface="Calibri" panose="020F0502020204030204" pitchFamily="34" charset="0"/>
                <a:cs typeface="Calibri" panose="020F0502020204030204" pitchFamily="34" charset="0"/>
              </a:rPr>
            </a:br>
            <a:r>
              <a:rPr lang="en-US" sz="2900" dirty="0">
                <a:solidFill>
                  <a:schemeClr val="tx2"/>
                </a:solidFill>
                <a:latin typeface="Calibri" panose="020F0502020204030204" pitchFamily="34" charset="0"/>
                <a:cs typeface="Calibri" panose="020F0502020204030204" pitchFamily="34" charset="0"/>
              </a:rPr>
              <a:t>in women with IBD</a:t>
            </a:r>
          </a:p>
        </p:txBody>
      </p:sp>
      <p:pic>
        <p:nvPicPr>
          <p:cNvPr id="15" name="Picture 14">
            <a:extLst>
              <a:ext uri="{FF2B5EF4-FFF2-40B4-BE49-F238E27FC236}">
                <a16:creationId xmlns:a16="http://schemas.microsoft.com/office/drawing/2014/main" id="{E6E3BD6A-C9F8-CF5D-D585-227163A6AE08}"/>
              </a:ext>
            </a:extLst>
          </p:cNvPr>
          <p:cNvPicPr>
            <a:picLocks noChangeAspect="1"/>
          </p:cNvPicPr>
          <p:nvPr/>
        </p:nvPicPr>
        <p:blipFill>
          <a:blip r:embed="rId3"/>
          <a:srcRect/>
          <a:stretch/>
        </p:blipFill>
        <p:spPr>
          <a:xfrm>
            <a:off x="5554268" y="261257"/>
            <a:ext cx="5653125" cy="5823856"/>
          </a:xfrm>
          <a:prstGeom prst="rect">
            <a:avLst/>
          </a:prstGeom>
        </p:spPr>
      </p:pic>
      <p:sp>
        <p:nvSpPr>
          <p:cNvPr id="8" name="Rounded Rectangle 7">
            <a:extLst>
              <a:ext uri="{FF2B5EF4-FFF2-40B4-BE49-F238E27FC236}">
                <a16:creationId xmlns:a16="http://schemas.microsoft.com/office/drawing/2014/main" id="{06B66728-1DF1-EAE4-E7BA-8163ACBC6C3C}"/>
              </a:ext>
            </a:extLst>
          </p:cNvPr>
          <p:cNvSpPr/>
          <p:nvPr/>
        </p:nvSpPr>
        <p:spPr>
          <a:xfrm>
            <a:off x="9174480" y="2013715"/>
            <a:ext cx="2560320"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IPAA Surgery</a:t>
            </a:r>
            <a:endParaRPr lang="en-US" dirty="0">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C57CBF00-DEA3-A5E5-6EE6-C20BFEE01AA8}"/>
              </a:ext>
            </a:extLst>
          </p:cNvPr>
          <p:cNvSpPr/>
          <p:nvPr/>
        </p:nvSpPr>
        <p:spPr>
          <a:xfrm>
            <a:off x="9174480" y="4055687"/>
            <a:ext cx="2560320"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Lower Ovarian Reserve</a:t>
            </a:r>
            <a:endParaRPr lang="en-US" dirty="0">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15BC8ABB-9196-3433-85E0-D4CDC3AEA187}"/>
              </a:ext>
            </a:extLst>
          </p:cNvPr>
          <p:cNvSpPr/>
          <p:nvPr/>
        </p:nvSpPr>
        <p:spPr>
          <a:xfrm>
            <a:off x="4650467" y="5160446"/>
            <a:ext cx="2560320" cy="4572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Delayed Childbearing</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4345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FA76695-7E2F-6B04-9D1A-D1C2FDE9FC13}"/>
              </a:ext>
            </a:extLst>
          </p:cNvPr>
          <p:cNvSpPr>
            <a:spLocks noGrp="1"/>
          </p:cNvSpPr>
          <p:nvPr>
            <p:ph type="sldNum" sz="quarter" idx="12"/>
          </p:nvPr>
        </p:nvSpPr>
        <p:spPr/>
        <p:txBody>
          <a:bodyPr/>
          <a:lstStyle/>
          <a:p>
            <a:fld id="{C1BBCEF6-2ADA-364E-98F1-750B8367BB0E}" type="slidenum">
              <a:rPr lang="en-US" smtClean="0"/>
              <a:t>26</a:t>
            </a:fld>
            <a:endParaRPr lang="en-US"/>
          </a:p>
        </p:txBody>
      </p:sp>
      <p:pic>
        <p:nvPicPr>
          <p:cNvPr id="2" name="Picture 1" descr="A white and grey triangle pattern&#10;&#10;Description automatically generated">
            <a:extLst>
              <a:ext uri="{FF2B5EF4-FFF2-40B4-BE49-F238E27FC236}">
                <a16:creationId xmlns:a16="http://schemas.microsoft.com/office/drawing/2014/main" id="{E06C9FEC-06FD-80B7-C577-5BC4B49D0631}"/>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3" name="Rectangle 2">
            <a:extLst>
              <a:ext uri="{FF2B5EF4-FFF2-40B4-BE49-F238E27FC236}">
                <a16:creationId xmlns:a16="http://schemas.microsoft.com/office/drawing/2014/main" id="{C6FD1E6A-417A-C0B0-2A29-D6BE3C570554}"/>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9BFA0D3D-84CC-99FA-8A26-5B76B304358E}"/>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1290BAF-5487-F61E-9DF3-122AD080C7A9}"/>
              </a:ext>
            </a:extLst>
          </p:cNvPr>
          <p:cNvSpPr txBox="1"/>
          <p:nvPr/>
        </p:nvSpPr>
        <p:spPr>
          <a:xfrm>
            <a:off x="363942" y="27913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a:t>
            </a:r>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359AA7C7-0AFE-44DD-8CC8-84C3474B1A07}"/>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0571E066-F11B-49AD-3178-F4ECD2816802}"/>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A19EC253-9B4F-F3DD-4EF6-211E801AA29E}"/>
              </a:ext>
            </a:extLst>
          </p:cNvPr>
          <p:cNvGrpSpPr>
            <a:grpSpLocks noChangeAspect="1"/>
          </p:cNvGrpSpPr>
          <p:nvPr/>
        </p:nvGrpSpPr>
        <p:grpSpPr>
          <a:xfrm>
            <a:off x="9582647" y="476619"/>
            <a:ext cx="1554480" cy="306358"/>
            <a:chOff x="8077200" y="2074333"/>
            <a:chExt cx="2319866" cy="457200"/>
          </a:xfrm>
        </p:grpSpPr>
        <p:sp>
          <p:nvSpPr>
            <p:cNvPr id="25" name="Oval 24">
              <a:extLst>
                <a:ext uri="{FF2B5EF4-FFF2-40B4-BE49-F238E27FC236}">
                  <a16:creationId xmlns:a16="http://schemas.microsoft.com/office/drawing/2014/main" id="{7FBC750E-C890-F1F3-348F-0AF0998F549D}"/>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Oval 25">
              <a:extLst>
                <a:ext uri="{FF2B5EF4-FFF2-40B4-BE49-F238E27FC236}">
                  <a16:creationId xmlns:a16="http://schemas.microsoft.com/office/drawing/2014/main" id="{C4E7B79D-E01F-FB4D-E3DA-376DE3E38288}"/>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EB2EFBD1-1935-A5ED-01CF-870B9C223D70}"/>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9C514314-8ECF-F8CF-30B2-D29DEE02D0FD}"/>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id="{F61C4EFA-2F34-6D56-85F8-40F678374643}"/>
              </a:ext>
            </a:extLst>
          </p:cNvPr>
          <p:cNvSpPr txBox="1"/>
          <p:nvPr/>
        </p:nvSpPr>
        <p:spPr>
          <a:xfrm>
            <a:off x="8053475" y="9286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30" name="Content Placeholder 2">
            <a:extLst>
              <a:ext uri="{FF2B5EF4-FFF2-40B4-BE49-F238E27FC236}">
                <a16:creationId xmlns:a16="http://schemas.microsoft.com/office/drawing/2014/main" id="{CC715036-82E2-2ED9-746B-D6E1F6587869}"/>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31" name="TextBox 30">
            <a:extLst>
              <a:ext uri="{FF2B5EF4-FFF2-40B4-BE49-F238E27FC236}">
                <a16:creationId xmlns:a16="http://schemas.microsoft.com/office/drawing/2014/main" id="{DF696328-A6D4-DC9A-33A0-44E62AB721C5}"/>
              </a:ext>
            </a:extLst>
          </p:cNvPr>
          <p:cNvSpPr txBox="1"/>
          <p:nvPr/>
        </p:nvSpPr>
        <p:spPr>
          <a:xfrm>
            <a:off x="8057019" y="112869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32" name="Round Single Corner Rectangle 31">
            <a:extLst>
              <a:ext uri="{FF2B5EF4-FFF2-40B4-BE49-F238E27FC236}">
                <a16:creationId xmlns:a16="http://schemas.microsoft.com/office/drawing/2014/main" id="{9DB988AB-9DD0-7E08-E1F1-D2C2FE5ECFD7}"/>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56AFA100-E58D-83DF-904C-17A3398856E0}"/>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34" name="TextBox 33">
            <a:extLst>
              <a:ext uri="{FF2B5EF4-FFF2-40B4-BE49-F238E27FC236}">
                <a16:creationId xmlns:a16="http://schemas.microsoft.com/office/drawing/2014/main" id="{C637DFF0-556B-2E3D-BF27-A4F336AB5670}"/>
              </a:ext>
            </a:extLst>
          </p:cNvPr>
          <p:cNvSpPr txBox="1"/>
          <p:nvPr/>
        </p:nvSpPr>
        <p:spPr>
          <a:xfrm>
            <a:off x="388751" y="800563"/>
            <a:ext cx="7265116" cy="590931"/>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rPr>
              <a:t>We suggest counseling that women with</a:t>
            </a:r>
            <a:r>
              <a:rPr lang="en-US" dirty="0">
                <a:solidFill>
                  <a:schemeClr val="bg1"/>
                </a:solidFill>
                <a:effectLst/>
                <a:latin typeface="Calibri" panose="020F0502020204030204" pitchFamily="34" charset="0"/>
                <a:ea typeface="Calibri" panose="020F0502020204030204" pitchFamily="34" charset="0"/>
              </a:rPr>
              <a:t> IBD</a:t>
            </a:r>
            <a:r>
              <a:rPr lang="en-US" dirty="0">
                <a:solidFill>
                  <a:schemeClr val="bg1"/>
                </a:solidFill>
                <a:effectLst/>
                <a:latin typeface="Calibri" panose="020F0502020204030204" pitchFamily="34" charset="0"/>
                <a:ea typeface="Times New Roman" panose="02020603050405020304" pitchFamily="18" charset="0"/>
              </a:rPr>
              <a:t> may have decreased fertility compared to women without</a:t>
            </a:r>
            <a:r>
              <a:rPr lang="en-US" dirty="0">
                <a:solidFill>
                  <a:schemeClr val="bg1"/>
                </a:solidFill>
                <a:effectLst/>
                <a:latin typeface="Calibri" panose="020F0502020204030204" pitchFamily="34" charset="0"/>
                <a:ea typeface="Calibri" panose="020F0502020204030204" pitchFamily="34" charset="0"/>
              </a:rPr>
              <a:t> IBD</a:t>
            </a:r>
            <a:r>
              <a:rPr lang="en-US" dirty="0">
                <a:solidFill>
                  <a:schemeClr val="bg1"/>
                </a:solidFill>
                <a:effectLst/>
                <a:latin typeface="Calibri" panose="020F0502020204030204" pitchFamily="34" charset="0"/>
                <a:ea typeface="Times New Roman" panose="02020603050405020304" pitchFamily="18" charset="0"/>
              </a:rPr>
              <a:t>.</a:t>
            </a:r>
            <a:endParaRPr lang="en-US" spc="-30" dirty="0">
              <a:solidFill>
                <a:schemeClr val="bg1"/>
              </a:solidFill>
              <a:effectLst/>
              <a:latin typeface="Calibri" panose="020F0502020204030204" pitchFamily="34" charset="0"/>
              <a:cs typeface="Calibri" panose="020F0502020204030204" pitchFamily="34" charset="0"/>
            </a:endParaRPr>
          </a:p>
        </p:txBody>
      </p:sp>
      <p:pic>
        <p:nvPicPr>
          <p:cNvPr id="35" name="Picture 34" descr="A white and grey triangle pattern&#10;&#10;Description automatically generated">
            <a:extLst>
              <a:ext uri="{FF2B5EF4-FFF2-40B4-BE49-F238E27FC236}">
                <a16:creationId xmlns:a16="http://schemas.microsoft.com/office/drawing/2014/main" id="{915165B4-20E1-A469-2AC1-0E35E9AD87F8}"/>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36" name="Rectangle 35">
            <a:extLst>
              <a:ext uri="{FF2B5EF4-FFF2-40B4-BE49-F238E27FC236}">
                <a16:creationId xmlns:a16="http://schemas.microsoft.com/office/drawing/2014/main" id="{7A346331-148A-A6DD-AF45-8C8294EBC199}"/>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0AFA83A6-88DD-4650-3473-F63AF103004B}"/>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0119F5B1-91CC-58EC-04C6-AF1620EBAB80}"/>
              </a:ext>
            </a:extLst>
          </p:cNvPr>
          <p:cNvSpPr txBox="1"/>
          <p:nvPr/>
        </p:nvSpPr>
        <p:spPr>
          <a:xfrm>
            <a:off x="363942" y="236966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3:</a:t>
            </a:r>
            <a:endParaRPr lang="en-US"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DB5F99E6-DC3B-3C83-20C3-94DD92A63864}"/>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Content Placeholder 2">
            <a:extLst>
              <a:ext uri="{FF2B5EF4-FFF2-40B4-BE49-F238E27FC236}">
                <a16:creationId xmlns:a16="http://schemas.microsoft.com/office/drawing/2014/main" id="{93A7C805-7829-43DE-33F1-E0A4B05E2E75}"/>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BC6FDA47-6C38-19DF-DB4C-E01C6CE97273}"/>
              </a:ext>
            </a:extLst>
          </p:cNvPr>
          <p:cNvGrpSpPr>
            <a:grpSpLocks noChangeAspect="1"/>
          </p:cNvGrpSpPr>
          <p:nvPr/>
        </p:nvGrpSpPr>
        <p:grpSpPr>
          <a:xfrm>
            <a:off x="9582647" y="2567150"/>
            <a:ext cx="1554480" cy="306358"/>
            <a:chOff x="8077200" y="2074333"/>
            <a:chExt cx="2319866" cy="457200"/>
          </a:xfrm>
        </p:grpSpPr>
        <p:sp>
          <p:nvSpPr>
            <p:cNvPr id="42" name="Oval 41">
              <a:extLst>
                <a:ext uri="{FF2B5EF4-FFF2-40B4-BE49-F238E27FC236}">
                  <a16:creationId xmlns:a16="http://schemas.microsoft.com/office/drawing/2014/main" id="{105AED2B-26F0-04E9-6FD1-472A4175A39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DFE1334E-7457-C0D6-4EE9-4EFC699A6DDD}"/>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Oval 43">
              <a:extLst>
                <a:ext uri="{FF2B5EF4-FFF2-40B4-BE49-F238E27FC236}">
                  <a16:creationId xmlns:a16="http://schemas.microsoft.com/office/drawing/2014/main" id="{8CE3EEDE-1D11-137A-5179-BF61FCC6428B}"/>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E316DEB3-C426-2A64-6AE8-F12150E12A9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6" name="TextBox 45">
            <a:extLst>
              <a:ext uri="{FF2B5EF4-FFF2-40B4-BE49-F238E27FC236}">
                <a16:creationId xmlns:a16="http://schemas.microsoft.com/office/drawing/2014/main" id="{838D57F3-12DF-7A77-F21D-A13F3E8EED2A}"/>
              </a:ext>
            </a:extLst>
          </p:cNvPr>
          <p:cNvSpPr txBox="1"/>
          <p:nvPr/>
        </p:nvSpPr>
        <p:spPr>
          <a:xfrm>
            <a:off x="8053475" y="218339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47" name="Content Placeholder 2">
            <a:extLst>
              <a:ext uri="{FF2B5EF4-FFF2-40B4-BE49-F238E27FC236}">
                <a16:creationId xmlns:a16="http://schemas.microsoft.com/office/drawing/2014/main" id="{EE3A9116-5033-BF54-5B4B-79BB46DD6E59}"/>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48" name="TextBox 47">
            <a:extLst>
              <a:ext uri="{FF2B5EF4-FFF2-40B4-BE49-F238E27FC236}">
                <a16:creationId xmlns:a16="http://schemas.microsoft.com/office/drawing/2014/main" id="{67E96A27-8EAE-A7F8-FBC3-64B3BBEF1828}"/>
              </a:ext>
            </a:extLst>
          </p:cNvPr>
          <p:cNvSpPr txBox="1"/>
          <p:nvPr/>
        </p:nvSpPr>
        <p:spPr>
          <a:xfrm>
            <a:off x="8057019" y="321922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49" name="Round Single Corner Rectangle 48">
            <a:extLst>
              <a:ext uri="{FF2B5EF4-FFF2-40B4-BE49-F238E27FC236}">
                <a16:creationId xmlns:a16="http://schemas.microsoft.com/office/drawing/2014/main" id="{497B9BB3-7763-152D-B2BE-9D6D1E8F9A7A}"/>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0" name="Picture 49" descr="A white and grey triangle pattern&#10;&#10;Description automatically generated">
            <a:extLst>
              <a:ext uri="{FF2B5EF4-FFF2-40B4-BE49-F238E27FC236}">
                <a16:creationId xmlns:a16="http://schemas.microsoft.com/office/drawing/2014/main" id="{11533909-CB3A-99DA-D0D4-7AE55012A279}"/>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51" name="Rectangle 50">
            <a:extLst>
              <a:ext uri="{FF2B5EF4-FFF2-40B4-BE49-F238E27FC236}">
                <a16:creationId xmlns:a16="http://schemas.microsoft.com/office/drawing/2014/main" id="{4C4177D9-7048-BD7C-948A-BA87CF8D3F24}"/>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DAFD5471-F05F-9E68-5E16-AA64C224E7AA}"/>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19BD2A9C-ACC6-B137-A3F4-5EF6B6D45805}"/>
              </a:ext>
            </a:extLst>
          </p:cNvPr>
          <p:cNvSpPr txBox="1"/>
          <p:nvPr/>
        </p:nvSpPr>
        <p:spPr>
          <a:xfrm>
            <a:off x="363942" y="445122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4:</a:t>
            </a:r>
            <a:endParaRPr lang="en-US" dirty="0">
              <a:solidFill>
                <a:schemeClr val="bg1"/>
              </a:solidFill>
              <a:latin typeface="Calibri" panose="020F0502020204030204" pitchFamily="34" charset="0"/>
              <a:cs typeface="Calibri" panose="020F0502020204030204" pitchFamily="34" charset="0"/>
            </a:endParaRPr>
          </a:p>
        </p:txBody>
      </p:sp>
      <p:sp>
        <p:nvSpPr>
          <p:cNvPr id="54" name="Rectangle 53">
            <a:extLst>
              <a:ext uri="{FF2B5EF4-FFF2-40B4-BE49-F238E27FC236}">
                <a16:creationId xmlns:a16="http://schemas.microsoft.com/office/drawing/2014/main" id="{500F201B-E57F-64C7-FA08-074A7E60360D}"/>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5" name="Content Placeholder 2">
            <a:extLst>
              <a:ext uri="{FF2B5EF4-FFF2-40B4-BE49-F238E27FC236}">
                <a16:creationId xmlns:a16="http://schemas.microsoft.com/office/drawing/2014/main" id="{D2795E32-2E22-65D7-D829-256945575E47}"/>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56" name="Group 55">
            <a:extLst>
              <a:ext uri="{FF2B5EF4-FFF2-40B4-BE49-F238E27FC236}">
                <a16:creationId xmlns:a16="http://schemas.microsoft.com/office/drawing/2014/main" id="{78BEA8B4-E41C-CC93-FCE4-80D090E960F4}"/>
              </a:ext>
            </a:extLst>
          </p:cNvPr>
          <p:cNvGrpSpPr>
            <a:grpSpLocks noChangeAspect="1"/>
          </p:cNvGrpSpPr>
          <p:nvPr/>
        </p:nvGrpSpPr>
        <p:grpSpPr>
          <a:xfrm>
            <a:off x="9582647" y="4648710"/>
            <a:ext cx="1554480" cy="306358"/>
            <a:chOff x="8077200" y="2074333"/>
            <a:chExt cx="2319866" cy="457200"/>
          </a:xfrm>
        </p:grpSpPr>
        <p:sp>
          <p:nvSpPr>
            <p:cNvPr id="57" name="Oval 56">
              <a:extLst>
                <a:ext uri="{FF2B5EF4-FFF2-40B4-BE49-F238E27FC236}">
                  <a16:creationId xmlns:a16="http://schemas.microsoft.com/office/drawing/2014/main" id="{454D9438-85EC-4F15-ECDD-D8391FE942AF}"/>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8" name="Oval 57">
              <a:extLst>
                <a:ext uri="{FF2B5EF4-FFF2-40B4-BE49-F238E27FC236}">
                  <a16:creationId xmlns:a16="http://schemas.microsoft.com/office/drawing/2014/main" id="{8D9CC36C-8F30-95AB-CD22-98E9B86D6916}"/>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9" name="Oval 58">
              <a:extLst>
                <a:ext uri="{FF2B5EF4-FFF2-40B4-BE49-F238E27FC236}">
                  <a16:creationId xmlns:a16="http://schemas.microsoft.com/office/drawing/2014/main" id="{511B75F8-6D21-5502-EAE1-121A8B010BAF}"/>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0" name="Oval 59">
              <a:extLst>
                <a:ext uri="{FF2B5EF4-FFF2-40B4-BE49-F238E27FC236}">
                  <a16:creationId xmlns:a16="http://schemas.microsoft.com/office/drawing/2014/main" id="{7D30681D-20CF-9D55-7F95-67B6DABA43C6}"/>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1" name="TextBox 60">
            <a:extLst>
              <a:ext uri="{FF2B5EF4-FFF2-40B4-BE49-F238E27FC236}">
                <a16:creationId xmlns:a16="http://schemas.microsoft.com/office/drawing/2014/main" id="{0166E2AF-BF34-1DAD-CED5-042C8FB73A30}"/>
              </a:ext>
            </a:extLst>
          </p:cNvPr>
          <p:cNvSpPr txBox="1"/>
          <p:nvPr/>
        </p:nvSpPr>
        <p:spPr>
          <a:xfrm>
            <a:off x="8053475" y="426495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62" name="Content Placeholder 2">
            <a:extLst>
              <a:ext uri="{FF2B5EF4-FFF2-40B4-BE49-F238E27FC236}">
                <a16:creationId xmlns:a16="http://schemas.microsoft.com/office/drawing/2014/main" id="{5F868B90-CAEA-65FE-DD22-118F9E4302EB}"/>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n-US" sz="1800" dirty="0">
                <a:latin typeface="Calibri" panose="020F0502020204030204" pitchFamily="34" charset="0"/>
                <a:cs typeface="Calibri" panose="020F0502020204030204" pitchFamily="34" charset="0"/>
              </a:rPr>
              <a:t>Strong</a:t>
            </a:r>
          </a:p>
        </p:txBody>
      </p:sp>
      <p:sp>
        <p:nvSpPr>
          <p:cNvPr id="63" name="TextBox 62">
            <a:extLst>
              <a:ext uri="{FF2B5EF4-FFF2-40B4-BE49-F238E27FC236}">
                <a16:creationId xmlns:a16="http://schemas.microsoft.com/office/drawing/2014/main" id="{A0E4EB84-C20A-B333-BF52-8FCF6CF3AC86}"/>
              </a:ext>
            </a:extLst>
          </p:cNvPr>
          <p:cNvSpPr txBox="1"/>
          <p:nvPr/>
        </p:nvSpPr>
        <p:spPr>
          <a:xfrm>
            <a:off x="8057019" y="530078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64" name="Round Single Corner Rectangle 63">
            <a:extLst>
              <a:ext uri="{FF2B5EF4-FFF2-40B4-BE49-F238E27FC236}">
                <a16:creationId xmlns:a16="http://schemas.microsoft.com/office/drawing/2014/main" id="{6D501D29-466C-0254-122D-26D5F01AA651}"/>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5" name="Picture 64">
            <a:extLst>
              <a:ext uri="{FF2B5EF4-FFF2-40B4-BE49-F238E27FC236}">
                <a16:creationId xmlns:a16="http://schemas.microsoft.com/office/drawing/2014/main" id="{0648DF52-E601-33C9-08DE-F9E810B9D831}"/>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66" name="TextBox 65">
            <a:extLst>
              <a:ext uri="{FF2B5EF4-FFF2-40B4-BE49-F238E27FC236}">
                <a16:creationId xmlns:a16="http://schemas.microsoft.com/office/drawing/2014/main" id="{5DC32585-AECE-4A5C-8FAE-FAD95BFAD1BC}"/>
              </a:ext>
            </a:extLst>
          </p:cNvPr>
          <p:cNvSpPr txBox="1"/>
          <p:nvPr/>
        </p:nvSpPr>
        <p:spPr>
          <a:xfrm>
            <a:off x="388751" y="2748838"/>
            <a:ext cx="7265116" cy="1089529"/>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 women with ulcerative colitis, we suggest counseling that prior ileal pouch anal anastomosis is associated with decreased fertility when compared to women with ulcerative colitis who have not had ileal pouch anal anastomosis</a:t>
            </a:r>
            <a:r>
              <a:rPr lang="en-US" i="0" kern="1200" dirty="0">
                <a:solidFill>
                  <a:schemeClr val="bg1"/>
                </a:solidFill>
                <a:effectLst/>
                <a:latin typeface="Calibri" panose="020F0502020204030204" pitchFamily="34" charset="0"/>
                <a:cs typeface="Calibri" panose="020F0502020204030204" pitchFamily="34" charset="0"/>
              </a:rPr>
              <a:t>.</a:t>
            </a:r>
          </a:p>
        </p:txBody>
      </p:sp>
      <p:pic>
        <p:nvPicPr>
          <p:cNvPr id="67" name="Picture 66">
            <a:extLst>
              <a:ext uri="{FF2B5EF4-FFF2-40B4-BE49-F238E27FC236}">
                <a16:creationId xmlns:a16="http://schemas.microsoft.com/office/drawing/2014/main" id="{B43DF872-3D83-7084-ECFB-0F81C0D2AC22}"/>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68" name="TextBox 67">
            <a:extLst>
              <a:ext uri="{FF2B5EF4-FFF2-40B4-BE49-F238E27FC236}">
                <a16:creationId xmlns:a16="http://schemas.microsoft.com/office/drawing/2014/main" id="{F3FC5057-9A7C-E278-5D91-6E35D1AE9322}"/>
              </a:ext>
            </a:extLst>
          </p:cNvPr>
          <p:cNvSpPr txBox="1"/>
          <p:nvPr/>
        </p:nvSpPr>
        <p:spPr>
          <a:xfrm>
            <a:off x="388751" y="5009456"/>
            <a:ext cx="7265116" cy="590931"/>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rPr>
              <a:t>In women with IBD, we recommend counseling that active disease increases the risk of infertility as compared to inactive disease</a:t>
            </a:r>
            <a:r>
              <a:rPr lang="en-US" spc="-30"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8772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94DD9-D579-60D0-C272-D9E0CEA7510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B25D-4C64-C979-DBF0-FC5D46CD2683}"/>
              </a:ext>
            </a:extLst>
          </p:cNvPr>
          <p:cNvSpPr>
            <a:spLocks noGrp="1"/>
          </p:cNvSpPr>
          <p:nvPr>
            <p:ph type="sldNum" sz="quarter" idx="12"/>
          </p:nvPr>
        </p:nvSpPr>
        <p:spPr/>
        <p:txBody>
          <a:bodyPr/>
          <a:lstStyle/>
          <a:p>
            <a:fld id="{C1BBCEF6-2ADA-364E-98F1-750B8367BB0E}" type="slidenum">
              <a:rPr lang="en-US" smtClean="0"/>
              <a:t>27</a:t>
            </a:fld>
            <a:endParaRPr lang="en-US"/>
          </a:p>
        </p:txBody>
      </p:sp>
      <p:pic>
        <p:nvPicPr>
          <p:cNvPr id="69" name="Picture 68" descr="A white and grey triangle pattern&#10;&#10;Description automatically generated">
            <a:extLst>
              <a:ext uri="{FF2B5EF4-FFF2-40B4-BE49-F238E27FC236}">
                <a16:creationId xmlns:a16="http://schemas.microsoft.com/office/drawing/2014/main" id="{0085C537-687F-68BE-D0F1-98384DB3FE01}"/>
              </a:ext>
            </a:extLst>
          </p:cNvPr>
          <p:cNvPicPr>
            <a:picLocks noChangeAspect="1"/>
          </p:cNvPicPr>
          <p:nvPr/>
        </p:nvPicPr>
        <p:blipFill>
          <a:blip r:embed="rId3">
            <a:alphaModFix/>
          </a:blip>
          <a:srcRect t="54168" b="1116"/>
          <a:stretch/>
        </p:blipFill>
        <p:spPr>
          <a:xfrm>
            <a:off x="0" y="3269823"/>
            <a:ext cx="7878726" cy="2360429"/>
          </a:xfrm>
          <a:prstGeom prst="rect">
            <a:avLst/>
          </a:prstGeom>
        </p:spPr>
      </p:pic>
      <p:sp>
        <p:nvSpPr>
          <p:cNvPr id="70" name="Rectangle 69">
            <a:extLst>
              <a:ext uri="{FF2B5EF4-FFF2-40B4-BE49-F238E27FC236}">
                <a16:creationId xmlns:a16="http://schemas.microsoft.com/office/drawing/2014/main" id="{9E844AC7-028F-233B-BA37-263B26DB6CBD}"/>
              </a:ext>
            </a:extLst>
          </p:cNvPr>
          <p:cNvSpPr/>
          <p:nvPr/>
        </p:nvSpPr>
        <p:spPr>
          <a:xfrm>
            <a:off x="0" y="32611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58800582-F65D-EF49-A128-75D5C0194EC7}"/>
              </a:ext>
            </a:extLst>
          </p:cNvPr>
          <p:cNvSpPr/>
          <p:nvPr/>
        </p:nvSpPr>
        <p:spPr>
          <a:xfrm>
            <a:off x="7889358" y="44464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435F8084-4FA0-9532-BAF5-58973163EE50}"/>
              </a:ext>
            </a:extLst>
          </p:cNvPr>
          <p:cNvSpPr txBox="1"/>
          <p:nvPr/>
        </p:nvSpPr>
        <p:spPr>
          <a:xfrm>
            <a:off x="363942" y="3540293"/>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6:</a:t>
            </a:r>
            <a:endParaRPr lang="en-US" dirty="0">
              <a:solidFill>
                <a:schemeClr val="bg1"/>
              </a:solidFill>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AC693BFD-663F-6D65-34AB-5BF11A70E6AD}"/>
              </a:ext>
            </a:extLst>
          </p:cNvPr>
          <p:cNvSpPr/>
          <p:nvPr/>
        </p:nvSpPr>
        <p:spPr>
          <a:xfrm>
            <a:off x="7889358" y="32611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4" name="Content Placeholder 2">
            <a:extLst>
              <a:ext uri="{FF2B5EF4-FFF2-40B4-BE49-F238E27FC236}">
                <a16:creationId xmlns:a16="http://schemas.microsoft.com/office/drawing/2014/main" id="{D227A68E-B7EE-F7B4-3F9B-E0729F732BBB}"/>
              </a:ext>
            </a:extLst>
          </p:cNvPr>
          <p:cNvSpPr txBox="1">
            <a:spLocks/>
          </p:cNvSpPr>
          <p:nvPr/>
        </p:nvSpPr>
        <p:spPr>
          <a:xfrm>
            <a:off x="8053475" y="38740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75" name="Group 74">
            <a:extLst>
              <a:ext uri="{FF2B5EF4-FFF2-40B4-BE49-F238E27FC236}">
                <a16:creationId xmlns:a16="http://schemas.microsoft.com/office/drawing/2014/main" id="{A757F3C4-D51F-DD2B-7D09-5D204A2133E7}"/>
              </a:ext>
            </a:extLst>
          </p:cNvPr>
          <p:cNvGrpSpPr>
            <a:grpSpLocks noChangeAspect="1"/>
          </p:cNvGrpSpPr>
          <p:nvPr/>
        </p:nvGrpSpPr>
        <p:grpSpPr>
          <a:xfrm>
            <a:off x="9639300" y="3893443"/>
            <a:ext cx="1828800" cy="360421"/>
            <a:chOff x="8077200" y="2074333"/>
            <a:chExt cx="2319866" cy="457200"/>
          </a:xfrm>
        </p:grpSpPr>
        <p:sp>
          <p:nvSpPr>
            <p:cNvPr id="76" name="Oval 75">
              <a:extLst>
                <a:ext uri="{FF2B5EF4-FFF2-40B4-BE49-F238E27FC236}">
                  <a16:creationId xmlns:a16="http://schemas.microsoft.com/office/drawing/2014/main" id="{B69913B5-5A6A-1CC2-9D98-1AF68B2090B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Oval 77">
              <a:extLst>
                <a:ext uri="{FF2B5EF4-FFF2-40B4-BE49-F238E27FC236}">
                  <a16:creationId xmlns:a16="http://schemas.microsoft.com/office/drawing/2014/main" id="{DE149F36-5822-F475-DCDC-F4A494F8EEC5}"/>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AED0A9B4-E4F6-EE65-6D53-4FEB67159FFA}"/>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0" name="Oval 79">
              <a:extLst>
                <a:ext uri="{FF2B5EF4-FFF2-40B4-BE49-F238E27FC236}">
                  <a16:creationId xmlns:a16="http://schemas.microsoft.com/office/drawing/2014/main" id="{6C04FFD3-C605-A8B2-A132-AA74F02F7F87}"/>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1" name="TextBox 80">
            <a:extLst>
              <a:ext uri="{FF2B5EF4-FFF2-40B4-BE49-F238E27FC236}">
                <a16:creationId xmlns:a16="http://schemas.microsoft.com/office/drawing/2014/main" id="{0460C86E-AA3B-84B5-6E0F-9D83D40A0043}"/>
              </a:ext>
            </a:extLst>
          </p:cNvPr>
          <p:cNvSpPr txBox="1"/>
          <p:nvPr/>
        </p:nvSpPr>
        <p:spPr>
          <a:xfrm>
            <a:off x="8053475" y="3354027"/>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82" name="Content Placeholder 2">
            <a:extLst>
              <a:ext uri="{FF2B5EF4-FFF2-40B4-BE49-F238E27FC236}">
                <a16:creationId xmlns:a16="http://schemas.microsoft.com/office/drawing/2014/main" id="{C6E8886A-B880-D19D-8856-F9B7F427F666}"/>
              </a:ext>
            </a:extLst>
          </p:cNvPr>
          <p:cNvSpPr txBox="1">
            <a:spLocks/>
          </p:cNvSpPr>
          <p:nvPr/>
        </p:nvSpPr>
        <p:spPr>
          <a:xfrm>
            <a:off x="8057019" y="50790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83" name="TextBox 82">
            <a:extLst>
              <a:ext uri="{FF2B5EF4-FFF2-40B4-BE49-F238E27FC236}">
                <a16:creationId xmlns:a16="http://schemas.microsoft.com/office/drawing/2014/main" id="{60A15E60-AFD3-8C88-A0A8-9FD9FE7F26F1}"/>
              </a:ext>
            </a:extLst>
          </p:cNvPr>
          <p:cNvSpPr txBox="1"/>
          <p:nvPr/>
        </p:nvSpPr>
        <p:spPr>
          <a:xfrm>
            <a:off x="8057019" y="4707906"/>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84" name="Round Single Corner Rectangle 83">
            <a:extLst>
              <a:ext uri="{FF2B5EF4-FFF2-40B4-BE49-F238E27FC236}">
                <a16:creationId xmlns:a16="http://schemas.microsoft.com/office/drawing/2014/main" id="{4AF9556A-D378-28FB-B682-CA2C70DD24BC}"/>
              </a:ext>
            </a:extLst>
          </p:cNvPr>
          <p:cNvSpPr/>
          <p:nvPr/>
        </p:nvSpPr>
        <p:spPr>
          <a:xfrm>
            <a:off x="152400" y="34135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5" name="Picture 84">
            <a:extLst>
              <a:ext uri="{FF2B5EF4-FFF2-40B4-BE49-F238E27FC236}">
                <a16:creationId xmlns:a16="http://schemas.microsoft.com/office/drawing/2014/main" id="{D820B120-D725-F0A7-B716-223CE9DD1DD0}"/>
              </a:ext>
            </a:extLst>
          </p:cNvPr>
          <p:cNvPicPr>
            <a:picLocks noChangeAspect="1"/>
          </p:cNvPicPr>
          <p:nvPr/>
        </p:nvPicPr>
        <p:blipFill>
          <a:blip r:embed="rId4">
            <a:alphaModFix amt="10000"/>
          </a:blip>
          <a:srcRect t="794" b="794"/>
          <a:stretch/>
        </p:blipFill>
        <p:spPr>
          <a:xfrm>
            <a:off x="5542469" y="3663228"/>
            <a:ext cx="1962189" cy="1541721"/>
          </a:xfrm>
          <a:prstGeom prst="rect">
            <a:avLst/>
          </a:prstGeom>
        </p:spPr>
      </p:pic>
      <p:pic>
        <p:nvPicPr>
          <p:cNvPr id="86" name="Picture 85" descr="A white and grey triangle pattern&#10;&#10;Description automatically generated">
            <a:extLst>
              <a:ext uri="{FF2B5EF4-FFF2-40B4-BE49-F238E27FC236}">
                <a16:creationId xmlns:a16="http://schemas.microsoft.com/office/drawing/2014/main" id="{AB764F12-EB50-1DB5-C54D-2FEF74B2DC83}"/>
              </a:ext>
            </a:extLst>
          </p:cNvPr>
          <p:cNvPicPr>
            <a:picLocks noChangeAspect="1"/>
          </p:cNvPicPr>
          <p:nvPr/>
        </p:nvPicPr>
        <p:blipFill>
          <a:blip r:embed="rId3">
            <a:alphaModFix/>
          </a:blip>
          <a:srcRect t="54168" b="1116"/>
          <a:stretch/>
        </p:blipFill>
        <p:spPr>
          <a:xfrm>
            <a:off x="0" y="679023"/>
            <a:ext cx="7878726" cy="2360429"/>
          </a:xfrm>
          <a:prstGeom prst="rect">
            <a:avLst/>
          </a:prstGeom>
        </p:spPr>
      </p:pic>
      <p:sp>
        <p:nvSpPr>
          <p:cNvPr id="87" name="Rectangle 86">
            <a:extLst>
              <a:ext uri="{FF2B5EF4-FFF2-40B4-BE49-F238E27FC236}">
                <a16:creationId xmlns:a16="http://schemas.microsoft.com/office/drawing/2014/main" id="{3499AC96-7B4F-83F1-AA7A-28360B0F5B23}"/>
              </a:ext>
            </a:extLst>
          </p:cNvPr>
          <p:cNvSpPr/>
          <p:nvPr/>
        </p:nvSpPr>
        <p:spPr>
          <a:xfrm>
            <a:off x="0" y="6703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89982292-3326-248F-E0D1-92925D765214}"/>
              </a:ext>
            </a:extLst>
          </p:cNvPr>
          <p:cNvSpPr/>
          <p:nvPr/>
        </p:nvSpPr>
        <p:spPr>
          <a:xfrm>
            <a:off x="7889358" y="18556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D9AA31EF-C9C6-4205-8023-A29A688B91D1}"/>
              </a:ext>
            </a:extLst>
          </p:cNvPr>
          <p:cNvSpPr txBox="1"/>
          <p:nvPr/>
        </p:nvSpPr>
        <p:spPr>
          <a:xfrm>
            <a:off x="363942" y="949493"/>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5:</a:t>
            </a:r>
            <a:endParaRPr lang="en-US" dirty="0">
              <a:solidFill>
                <a:schemeClr val="bg1"/>
              </a:solidFill>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3923230D-B0F6-A82E-07D2-CCF93B54AB2D}"/>
              </a:ext>
            </a:extLst>
          </p:cNvPr>
          <p:cNvSpPr/>
          <p:nvPr/>
        </p:nvSpPr>
        <p:spPr>
          <a:xfrm>
            <a:off x="7889358" y="6703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1" name="Content Placeholder 2">
            <a:extLst>
              <a:ext uri="{FF2B5EF4-FFF2-40B4-BE49-F238E27FC236}">
                <a16:creationId xmlns:a16="http://schemas.microsoft.com/office/drawing/2014/main" id="{9BE7B596-2207-3399-D8E5-A47850FDB3A2}"/>
              </a:ext>
            </a:extLst>
          </p:cNvPr>
          <p:cNvSpPr txBox="1">
            <a:spLocks/>
          </p:cNvSpPr>
          <p:nvPr/>
        </p:nvSpPr>
        <p:spPr>
          <a:xfrm>
            <a:off x="8053475" y="12832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92" name="Group 91">
            <a:extLst>
              <a:ext uri="{FF2B5EF4-FFF2-40B4-BE49-F238E27FC236}">
                <a16:creationId xmlns:a16="http://schemas.microsoft.com/office/drawing/2014/main" id="{B387C3FC-67D4-AC2C-A4D1-5D935F69C78F}"/>
              </a:ext>
            </a:extLst>
          </p:cNvPr>
          <p:cNvGrpSpPr>
            <a:grpSpLocks noChangeAspect="1"/>
          </p:cNvGrpSpPr>
          <p:nvPr/>
        </p:nvGrpSpPr>
        <p:grpSpPr>
          <a:xfrm>
            <a:off x="9639300" y="1302643"/>
            <a:ext cx="1828800" cy="360421"/>
            <a:chOff x="8077200" y="2074333"/>
            <a:chExt cx="2319866" cy="457200"/>
          </a:xfrm>
        </p:grpSpPr>
        <p:sp>
          <p:nvSpPr>
            <p:cNvPr id="93" name="Oval 92">
              <a:extLst>
                <a:ext uri="{FF2B5EF4-FFF2-40B4-BE49-F238E27FC236}">
                  <a16:creationId xmlns:a16="http://schemas.microsoft.com/office/drawing/2014/main" id="{3739AF88-4CA5-2022-EC83-23AFC720B204}"/>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4" name="Oval 93">
              <a:extLst>
                <a:ext uri="{FF2B5EF4-FFF2-40B4-BE49-F238E27FC236}">
                  <a16:creationId xmlns:a16="http://schemas.microsoft.com/office/drawing/2014/main" id="{AF1FE96C-A8C5-7D1B-A300-002739C679EC}"/>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5" name="Oval 94">
              <a:extLst>
                <a:ext uri="{FF2B5EF4-FFF2-40B4-BE49-F238E27FC236}">
                  <a16:creationId xmlns:a16="http://schemas.microsoft.com/office/drawing/2014/main" id="{5A3FCB59-5011-2CE8-ABFF-F4C3A6677AC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6" name="Oval 95">
              <a:extLst>
                <a:ext uri="{FF2B5EF4-FFF2-40B4-BE49-F238E27FC236}">
                  <a16:creationId xmlns:a16="http://schemas.microsoft.com/office/drawing/2014/main" id="{DF2DFD70-8794-2FDB-CADF-9ABB3F8203E4}"/>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6000352E-00A9-CDD5-140B-DFBADA664D45}"/>
              </a:ext>
            </a:extLst>
          </p:cNvPr>
          <p:cNvSpPr txBox="1"/>
          <p:nvPr/>
        </p:nvSpPr>
        <p:spPr>
          <a:xfrm>
            <a:off x="8053475" y="763227"/>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98" name="Content Placeholder 2">
            <a:extLst>
              <a:ext uri="{FF2B5EF4-FFF2-40B4-BE49-F238E27FC236}">
                <a16:creationId xmlns:a16="http://schemas.microsoft.com/office/drawing/2014/main" id="{F73069C4-148B-0384-AF7E-9E6F2D7F00C1}"/>
              </a:ext>
            </a:extLst>
          </p:cNvPr>
          <p:cNvSpPr txBox="1">
            <a:spLocks/>
          </p:cNvSpPr>
          <p:nvPr/>
        </p:nvSpPr>
        <p:spPr>
          <a:xfrm>
            <a:off x="8057019" y="24882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99" name="TextBox 98">
            <a:extLst>
              <a:ext uri="{FF2B5EF4-FFF2-40B4-BE49-F238E27FC236}">
                <a16:creationId xmlns:a16="http://schemas.microsoft.com/office/drawing/2014/main" id="{E3557E6B-1F3B-B8D1-B1A0-0C1E434083D5}"/>
              </a:ext>
            </a:extLst>
          </p:cNvPr>
          <p:cNvSpPr txBox="1"/>
          <p:nvPr/>
        </p:nvSpPr>
        <p:spPr>
          <a:xfrm>
            <a:off x="8057019" y="2117106"/>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00" name="Round Single Corner Rectangle 99">
            <a:extLst>
              <a:ext uri="{FF2B5EF4-FFF2-40B4-BE49-F238E27FC236}">
                <a16:creationId xmlns:a16="http://schemas.microsoft.com/office/drawing/2014/main" id="{E215CFCE-F08A-8D1F-39EA-3B73E1641372}"/>
              </a:ext>
            </a:extLst>
          </p:cNvPr>
          <p:cNvSpPr/>
          <p:nvPr/>
        </p:nvSpPr>
        <p:spPr>
          <a:xfrm>
            <a:off x="152400" y="8227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55B10062-1876-DDB6-1CF7-4CBCECC658E7}"/>
              </a:ext>
            </a:extLst>
          </p:cNvPr>
          <p:cNvPicPr>
            <a:picLocks noChangeAspect="1"/>
          </p:cNvPicPr>
          <p:nvPr/>
        </p:nvPicPr>
        <p:blipFill>
          <a:blip r:embed="rId4">
            <a:alphaModFix amt="10000"/>
          </a:blip>
          <a:srcRect t="794" b="794"/>
          <a:stretch/>
        </p:blipFill>
        <p:spPr>
          <a:xfrm>
            <a:off x="5542469" y="1072428"/>
            <a:ext cx="1962189" cy="1541721"/>
          </a:xfrm>
          <a:prstGeom prst="rect">
            <a:avLst/>
          </a:prstGeom>
        </p:spPr>
      </p:pic>
      <p:sp>
        <p:nvSpPr>
          <p:cNvPr id="102" name="TextBox 101">
            <a:extLst>
              <a:ext uri="{FF2B5EF4-FFF2-40B4-BE49-F238E27FC236}">
                <a16:creationId xmlns:a16="http://schemas.microsoft.com/office/drawing/2014/main" id="{4CEB291A-FEBE-B117-5F5F-42883EE9090D}"/>
              </a:ext>
            </a:extLst>
          </p:cNvPr>
          <p:cNvSpPr txBox="1"/>
          <p:nvPr/>
        </p:nvSpPr>
        <p:spPr>
          <a:xfrm>
            <a:off x="388751" y="1574245"/>
            <a:ext cx="7265116" cy="923330"/>
          </a:xfrm>
          <a:prstGeom prst="rect">
            <a:avLst/>
          </a:prstGeom>
          <a:noFill/>
        </p:spPr>
        <p:txBody>
          <a:bodyPr wrap="square" rtlCol="0">
            <a:spAutoFit/>
          </a:bodyPr>
          <a:lstStyle/>
          <a:p>
            <a:r>
              <a:rPr lang="en-US" dirty="0">
                <a:solidFill>
                  <a:schemeClr val="bg1"/>
                </a:solidFill>
                <a:effectLst/>
                <a:latin typeface="Calibri" panose="020F0502020204030204" pitchFamily="34" charset="0"/>
                <a:ea typeface="Times New Roman" panose="02020603050405020304" pitchFamily="18" charset="0"/>
              </a:rPr>
              <a:t>We suggest counseling that women with</a:t>
            </a:r>
            <a:r>
              <a:rPr lang="en-US" dirty="0">
                <a:solidFill>
                  <a:schemeClr val="bg1"/>
                </a:solidFill>
                <a:effectLst/>
                <a:latin typeface="Calibri" panose="020F0502020204030204" pitchFamily="34" charset="0"/>
                <a:ea typeface="Calibri" panose="020F0502020204030204" pitchFamily="34" charset="0"/>
              </a:rPr>
              <a:t> IBD</a:t>
            </a:r>
            <a:r>
              <a:rPr lang="en-US" dirty="0">
                <a:solidFill>
                  <a:schemeClr val="bg1"/>
                </a:solidFill>
                <a:effectLst/>
                <a:latin typeface="Calibri" panose="020F0502020204030204" pitchFamily="34" charset="0"/>
                <a:ea typeface="Times New Roman" panose="02020603050405020304" pitchFamily="18" charset="0"/>
              </a:rPr>
              <a:t> may have comparable effectiveness of assisted reproductive technology when compared </a:t>
            </a:r>
            <a:br>
              <a:rPr lang="en-US" dirty="0">
                <a:solidFill>
                  <a:schemeClr val="bg1"/>
                </a:solidFill>
                <a:effectLst/>
                <a:latin typeface="Calibri" panose="020F0502020204030204" pitchFamily="34" charset="0"/>
                <a:ea typeface="Times New Roman" panose="02020603050405020304" pitchFamily="18" charset="0"/>
              </a:rPr>
            </a:br>
            <a:r>
              <a:rPr lang="en-US" dirty="0">
                <a:solidFill>
                  <a:schemeClr val="bg1"/>
                </a:solidFill>
                <a:effectLst/>
                <a:latin typeface="Calibri" panose="020F0502020204030204" pitchFamily="34" charset="0"/>
                <a:ea typeface="Times New Roman" panose="02020603050405020304" pitchFamily="18" charset="0"/>
              </a:rPr>
              <a:t>to women without </a:t>
            </a:r>
            <a:r>
              <a:rPr lang="en-US" dirty="0">
                <a:solidFill>
                  <a:schemeClr val="bg1"/>
                </a:solidFill>
                <a:effectLst/>
                <a:latin typeface="Calibri" panose="020F0502020204030204" pitchFamily="34" charset="0"/>
                <a:ea typeface="Calibri" panose="020F0502020204030204" pitchFamily="34" charset="0"/>
              </a:rPr>
              <a:t>IBD</a:t>
            </a:r>
            <a:r>
              <a:rPr lang="en-US" dirty="0">
                <a:solidFill>
                  <a:schemeClr val="bg1"/>
                </a:solidFill>
                <a:effectLst/>
                <a:latin typeface="Calibri" panose="020F0502020204030204" pitchFamily="34" charset="0"/>
                <a:ea typeface="Times New Roman" panose="02020603050405020304" pitchFamily="18" charset="0"/>
              </a:rPr>
              <a:t>, as measured by live birth</a:t>
            </a:r>
            <a:r>
              <a:rPr lang="en-US" dirty="0">
                <a:solidFill>
                  <a:schemeClr val="bg1"/>
                </a:solidFill>
                <a:effectLst/>
                <a:latin typeface="Calibri" panose="020F0502020204030204" pitchFamily="34" charset="0"/>
                <a:ea typeface="Calibri" panose="020F0502020204030204" pitchFamily="34" charset="0"/>
              </a:rPr>
              <a:t> </a:t>
            </a:r>
            <a:r>
              <a:rPr lang="en-US" spc="-30" dirty="0">
                <a:solidFill>
                  <a:schemeClr val="bg1"/>
                </a:solidFill>
                <a:effectLst/>
                <a:latin typeface="Calibri" panose="020F0502020204030204" pitchFamily="34" charset="0"/>
                <a:cs typeface="Calibri" panose="020F0502020204030204" pitchFamily="34" charset="0"/>
              </a:rPr>
              <a:t>.</a:t>
            </a:r>
          </a:p>
        </p:txBody>
      </p:sp>
      <p:sp>
        <p:nvSpPr>
          <p:cNvPr id="103" name="TextBox 102">
            <a:extLst>
              <a:ext uri="{FF2B5EF4-FFF2-40B4-BE49-F238E27FC236}">
                <a16:creationId xmlns:a16="http://schemas.microsoft.com/office/drawing/2014/main" id="{3E4CDB92-71E9-AD34-5834-88A7ECAA8AFF}"/>
              </a:ext>
            </a:extLst>
          </p:cNvPr>
          <p:cNvSpPr txBox="1"/>
          <p:nvPr/>
        </p:nvSpPr>
        <p:spPr>
          <a:xfrm>
            <a:off x="388751" y="4130572"/>
            <a:ext cx="7265116" cy="923330"/>
          </a:xfrm>
          <a:prstGeom prst="rect">
            <a:avLst/>
          </a:prstGeom>
          <a:noFill/>
        </p:spPr>
        <p:txBody>
          <a:bodyPr wrap="square" rtlCol="0">
            <a:spAutoFit/>
          </a:bodyPr>
          <a:lstStyle/>
          <a:p>
            <a:r>
              <a:rPr lang="en-US" dirty="0">
                <a:solidFill>
                  <a:schemeClr val="bg1"/>
                </a:solidFill>
                <a:effectLst/>
                <a:latin typeface="Calibri" panose="020F0502020204030204" pitchFamily="34" charset="0"/>
                <a:ea typeface="Times New Roman" panose="02020603050405020304" pitchFamily="18" charset="0"/>
              </a:rPr>
              <a:t>We suggest counseling that women </a:t>
            </a:r>
            <a:r>
              <a:rPr lang="en-US" dirty="0">
                <a:solidFill>
                  <a:schemeClr val="bg1"/>
                </a:solidFill>
                <a:effectLst/>
                <a:latin typeface="Calibri" panose="020F0502020204030204" pitchFamily="34" charset="0"/>
                <a:ea typeface="Calibri" panose="020F0502020204030204" pitchFamily="34" charset="0"/>
              </a:rPr>
              <a:t>with IBD</a:t>
            </a:r>
            <a:r>
              <a:rPr lang="en-US" dirty="0">
                <a:solidFill>
                  <a:schemeClr val="bg1"/>
                </a:solidFill>
                <a:effectLst/>
                <a:latin typeface="Calibri" panose="020F0502020204030204" pitchFamily="34" charset="0"/>
                <a:ea typeface="Times New Roman" panose="02020603050405020304" pitchFamily="18" charset="0"/>
              </a:rPr>
              <a:t> who have undergone pelvic surgery </a:t>
            </a:r>
            <a:r>
              <a:rPr lang="en-US" dirty="0">
                <a:solidFill>
                  <a:schemeClr val="bg1"/>
                </a:solidFill>
                <a:effectLst/>
                <a:latin typeface="Calibri" panose="020F0502020204030204" pitchFamily="34" charset="0"/>
                <a:ea typeface="Calibri" panose="020F0502020204030204" pitchFamily="34" charset="0"/>
              </a:rPr>
              <a:t>with IBD</a:t>
            </a:r>
            <a:r>
              <a:rPr lang="en-US" dirty="0">
                <a:solidFill>
                  <a:schemeClr val="bg1"/>
                </a:solidFill>
                <a:effectLst/>
                <a:latin typeface="Calibri" panose="020F0502020204030204" pitchFamily="34" charset="0"/>
                <a:ea typeface="Times New Roman" panose="02020603050405020304" pitchFamily="18" charset="0"/>
              </a:rPr>
              <a:t> have similar effectiveness of in vitro fertilization when compared to women without </a:t>
            </a:r>
            <a:r>
              <a:rPr lang="en-US" dirty="0">
                <a:solidFill>
                  <a:schemeClr val="bg1"/>
                </a:solidFill>
                <a:effectLst/>
                <a:latin typeface="Calibri" panose="020F0502020204030204" pitchFamily="34" charset="0"/>
                <a:ea typeface="Calibri" panose="020F0502020204030204" pitchFamily="34" charset="0"/>
              </a:rPr>
              <a:t>IBD</a:t>
            </a:r>
            <a:r>
              <a:rPr lang="en-US" dirty="0">
                <a:solidFill>
                  <a:schemeClr val="bg1"/>
                </a:solidFill>
                <a:effectLst/>
                <a:latin typeface="Calibri" panose="020F0502020204030204" pitchFamily="34" charset="0"/>
                <a:ea typeface="Times New Roman" panose="02020603050405020304" pitchFamily="18" charset="0"/>
              </a:rPr>
              <a:t>, as measured by live birth</a:t>
            </a:r>
            <a:r>
              <a:rPr lang="en-US" spc="-30"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9965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FEA23-380E-6DCE-6AB3-43EEBF8C1765}"/>
              </a:ext>
            </a:extLst>
          </p:cNvPr>
          <p:cNvSpPr>
            <a:spLocks noGrp="1"/>
          </p:cNvSpPr>
          <p:nvPr>
            <p:ph type="sldNum" sz="quarter" idx="12"/>
          </p:nvPr>
        </p:nvSpPr>
        <p:spPr/>
        <p:txBody>
          <a:bodyPr/>
          <a:lstStyle/>
          <a:p>
            <a:fld id="{C1BBCEF6-2ADA-364E-98F1-750B8367BB0E}" type="slidenum">
              <a:rPr lang="en-US" smtClean="0"/>
              <a:t>28</a:t>
            </a:fld>
            <a:endParaRPr lang="en-US"/>
          </a:p>
        </p:txBody>
      </p:sp>
      <p:pic>
        <p:nvPicPr>
          <p:cNvPr id="9" name="Picture 8" descr="A group of people standing in front of a sign&#10;&#10;Description automatically generated">
            <a:extLst>
              <a:ext uri="{FF2B5EF4-FFF2-40B4-BE49-F238E27FC236}">
                <a16:creationId xmlns:a16="http://schemas.microsoft.com/office/drawing/2014/main" id="{1E0A45F2-551F-A781-1DF8-2763605C9C11}"/>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10" name="Rectangle 9">
            <a:extLst>
              <a:ext uri="{FF2B5EF4-FFF2-40B4-BE49-F238E27FC236}">
                <a16:creationId xmlns:a16="http://schemas.microsoft.com/office/drawing/2014/main" id="{D8BA61EA-B37A-9B87-E710-A12A1A232CF6}"/>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52D6A36-CC07-114A-9BB8-F287660740EA}"/>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12" name="TextBox 11">
            <a:extLst>
              <a:ext uri="{FF2B5EF4-FFF2-40B4-BE49-F238E27FC236}">
                <a16:creationId xmlns:a16="http://schemas.microsoft.com/office/drawing/2014/main" id="{F4322253-136C-667C-D14C-4834C8154081}"/>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a:spcAft>
                <a:spcPts val="2400"/>
              </a:spcAft>
            </a:pPr>
            <a:r>
              <a:rPr lang="en-US" sz="20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 Women with IBD may have reduced fertility compared to women without IBD due to reduced ovarian reserve.</a:t>
            </a:r>
            <a:r>
              <a:rPr lang="en-US" sz="2000" dirty="0">
                <a:solidFill>
                  <a:schemeClr val="bg1"/>
                </a:solidFill>
                <a:effectLst/>
                <a:latin typeface="Calibri" panose="020F0502020204030204" pitchFamily="34" charset="0"/>
                <a:cs typeface="Calibri" panose="020F0502020204030204" pitchFamily="34" charset="0"/>
              </a:rPr>
              <a:t> </a:t>
            </a:r>
          </a:p>
          <a:p>
            <a:pPr>
              <a:spcAft>
                <a:spcPts val="2400"/>
              </a:spcAft>
            </a:pPr>
            <a:r>
              <a:rPr lang="en-US" sz="2000" dirty="0">
                <a:solidFill>
                  <a:schemeClr val="bg1"/>
                </a:solidFill>
                <a:effectLst/>
                <a:latin typeface="Calibri" panose="020F0502020204030204" pitchFamily="34" charset="0"/>
                <a:ea typeface="Aptos" panose="020B0004020202020204" pitchFamily="34" charset="0"/>
              </a:rPr>
              <a:t>3. Women with IBD may undergo oocyte retrieval without increased risk of flare</a:t>
            </a:r>
            <a:r>
              <a:rPr lang="en-US" sz="2000" dirty="0">
                <a:solidFill>
                  <a:schemeClr val="bg1"/>
                </a:solidFill>
                <a:effectLst/>
                <a:latin typeface="Calibri" panose="020F0502020204030204" pitchFamily="34" charset="0"/>
                <a:cs typeface="Calibri" panose="020F0502020204030204" pitchFamily="34" charset="0"/>
              </a:rPr>
              <a:t>.</a:t>
            </a:r>
          </a:p>
          <a:p>
            <a:pPr>
              <a:spcAft>
                <a:spcPts val="2400"/>
              </a:spcAft>
            </a:pPr>
            <a:r>
              <a:rPr lang="en-US" sz="2000" kern="100" dirty="0">
                <a:solidFill>
                  <a:schemeClr val="accent4"/>
                </a:solidFill>
                <a:effectLst/>
                <a:latin typeface="Calibri" panose="020F0502020204030204" pitchFamily="34" charset="0"/>
                <a:cs typeface="Calibri" panose="020F0502020204030204" pitchFamily="34" charset="0"/>
              </a:rPr>
              <a:t>Inadequate data to vote: Women with IBD may continue all IBD </a:t>
            </a:r>
            <a:r>
              <a:rPr lang="en-US" sz="2000" kern="100" spc="-30" dirty="0">
                <a:solidFill>
                  <a:schemeClr val="accent4"/>
                </a:solidFill>
                <a:effectLst/>
                <a:latin typeface="Calibri" panose="020F0502020204030204" pitchFamily="34" charset="0"/>
                <a:cs typeface="Calibri" panose="020F0502020204030204" pitchFamily="34" charset="0"/>
              </a:rPr>
              <a:t>therapy, except methotrexate, </a:t>
            </a:r>
            <a:br>
              <a:rPr lang="en-US" sz="2000" kern="100" spc="-30" dirty="0">
                <a:solidFill>
                  <a:schemeClr val="accent4"/>
                </a:solidFill>
                <a:effectLst/>
                <a:latin typeface="Calibri" panose="020F0502020204030204" pitchFamily="34" charset="0"/>
                <a:cs typeface="Calibri" panose="020F0502020204030204" pitchFamily="34" charset="0"/>
              </a:rPr>
            </a:br>
            <a:r>
              <a:rPr lang="en-US" sz="2000" kern="100" spc="-30" dirty="0">
                <a:solidFill>
                  <a:schemeClr val="accent4"/>
                </a:solidFill>
                <a:effectLst/>
                <a:latin typeface="Calibri" panose="020F0502020204030204" pitchFamily="34" charset="0"/>
                <a:cs typeface="Calibri" panose="020F0502020204030204" pitchFamily="34" charset="0"/>
              </a:rPr>
              <a:t>during oocyte retrieval.</a:t>
            </a:r>
            <a:endParaRPr lang="en-US" sz="2000" kern="100" spc="-30" dirty="0">
              <a:solidFill>
                <a:schemeClr val="accent4"/>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7EDEA5CD-E08E-5915-DE50-0E1B34CAA413}"/>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4" name="Straight Connector 13">
            <a:extLst>
              <a:ext uri="{FF2B5EF4-FFF2-40B4-BE49-F238E27FC236}">
                <a16:creationId xmlns:a16="http://schemas.microsoft.com/office/drawing/2014/main" id="{C01ACB45-80A2-CE2D-7514-B71757625980}"/>
              </a:ext>
            </a:extLst>
          </p:cNvPr>
          <p:cNvCxnSpPr>
            <a:cxnSpLocks/>
          </p:cNvCxnSpPr>
          <p:nvPr/>
        </p:nvCxnSpPr>
        <p:spPr>
          <a:xfrm>
            <a:off x="5562600" y="3016888"/>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2C653E9-CE47-7BC9-93F2-71388FAAB476}"/>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E6F38C3-D437-08F0-BF82-776EECCDCBFD}"/>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E824E70-66DC-8157-5D70-D4696D55652E}"/>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9B143A-2F7D-E40E-B569-C2DF9F85EC3B}"/>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D17FA33-904B-FEF5-BB56-3CB322823982}"/>
              </a:ext>
            </a:extLst>
          </p:cNvPr>
          <p:cNvCxnSpPr>
            <a:cxnSpLocks/>
          </p:cNvCxnSpPr>
          <p:nvPr/>
        </p:nvCxnSpPr>
        <p:spPr>
          <a:xfrm>
            <a:off x="5580888" y="3965618"/>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242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841805-A278-C8B4-41EE-B1BE89C706FC}"/>
              </a:ext>
            </a:extLst>
          </p:cNvPr>
          <p:cNvSpPr>
            <a:spLocks noGrp="1"/>
          </p:cNvSpPr>
          <p:nvPr>
            <p:ph type="sldNum" sz="quarter" idx="12"/>
          </p:nvPr>
        </p:nvSpPr>
        <p:spPr/>
        <p:txBody>
          <a:bodyPr/>
          <a:lstStyle/>
          <a:p>
            <a:fld id="{C1BBCEF6-2ADA-364E-98F1-750B8367BB0E}" type="slidenum">
              <a:rPr lang="en-US" smtClean="0"/>
              <a:pPr/>
              <a:t>29</a:t>
            </a:fld>
            <a:endParaRPr lang="en-US"/>
          </a:p>
        </p:txBody>
      </p:sp>
      <p:sp>
        <p:nvSpPr>
          <p:cNvPr id="9" name="Rectangle 8">
            <a:extLst>
              <a:ext uri="{FF2B5EF4-FFF2-40B4-BE49-F238E27FC236}">
                <a16:creationId xmlns:a16="http://schemas.microsoft.com/office/drawing/2014/main" id="{B2EEA35E-3978-8AF1-41D4-27F416A78656}"/>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2E3BD0-B1C5-0529-8415-CA6E82511E79}"/>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E75FE6F4-51A0-2715-5506-9B278B7861D8}"/>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314334E4-A332-0CB8-B632-B6825AC96E68}"/>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B63B3E-5F89-FDFC-8B49-17BEEBFB1827}"/>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17F93B5-71BF-B286-0B6D-4763F45AB67E}"/>
              </a:ext>
            </a:extLst>
          </p:cNvPr>
          <p:cNvSpPr/>
          <p:nvPr/>
        </p:nvSpPr>
        <p:spPr>
          <a:xfrm>
            <a:off x="5638800" y="914400"/>
            <a:ext cx="914400" cy="914400"/>
          </a:xfrm>
          <a:prstGeom prst="ellipse">
            <a:avLst/>
          </a:prstGeom>
          <a:gradFill flip="none" rotWithShape="1">
            <a:gsLst>
              <a:gs pos="0">
                <a:schemeClr val="accent2">
                  <a:lumMod val="75000"/>
                </a:schemeClr>
              </a:gs>
              <a:gs pos="50000">
                <a:schemeClr val="accent2"/>
              </a:gs>
              <a:gs pos="75000">
                <a:schemeClr val="accent2"/>
              </a:gs>
              <a:gs pos="99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EC61DA-E063-2E65-4684-D977BCB73890}"/>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5E2640D-74F9-AAB4-5C20-55340928546D}"/>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F8A7D3B-84F1-9D6E-63E9-F83114160711}"/>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D01AE595-7433-D69B-38AB-1C8B66E58B01}"/>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accent2">
                    <a:lumMod val="75000"/>
                  </a:schemeClr>
                </a:solidFill>
                <a:latin typeface="Calibri" panose="020F0502020204030204" pitchFamily="34" charset="0"/>
                <a:cs typeface="Times New Roman" panose="02020603050405020304" pitchFamily="18" charset="0"/>
              </a:rPr>
              <a:t>Pre-conception counseling and optimization</a:t>
            </a:r>
            <a:endParaRPr lang="en-US" sz="1600" dirty="0">
              <a:solidFill>
                <a:schemeClr val="accent2">
                  <a:lumMod val="75000"/>
                </a:schemeClr>
              </a:solidFill>
            </a:endParaRPr>
          </a:p>
        </p:txBody>
      </p:sp>
      <p:sp>
        <p:nvSpPr>
          <p:cNvPr id="19" name="Content Placeholder 2">
            <a:extLst>
              <a:ext uri="{FF2B5EF4-FFF2-40B4-BE49-F238E27FC236}">
                <a16:creationId xmlns:a16="http://schemas.microsoft.com/office/drawing/2014/main" id="{17B8657C-79E9-0010-DD2C-B24AABC9018F}"/>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B7D43FA0-4C93-E945-2841-BF6E1A5F594B}"/>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7779DE2B-C5AF-32F2-7A15-F5ACD7B8FD61}"/>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07BA4032-8795-6BB1-6F6B-DBB958C0E5C7}"/>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598106-3D2C-DC44-99CC-3BF3E8FF67BD}"/>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E356E0C-0783-C592-5455-66C04337D5BF}"/>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A748539-A4AD-0271-13A2-2F2B3EC15F92}"/>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0F50033-8F61-B745-25B4-38BC251D4EE4}"/>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3BDF2A58-56B6-7855-6C4D-5F9A09D0CCB3}"/>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7F824C3A-EAFA-425A-FC04-9CAF81477E5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1E95FA45-F026-158B-355C-C1316C0799EE}"/>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A6756025-E39D-BD2D-1540-E231F676970E}"/>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DE090702-CA1C-6B7B-4F26-277C961628D2}"/>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269FC834-11F4-FC56-5FE7-8BDCCEE3AB75}"/>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1BD20D3A-9899-EB55-EB12-1849BF47576F}"/>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1A93B113-E58B-FE5C-185B-A06792BEFDAE}"/>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FFF1425E-14D6-5EB9-3B53-AE65AC3595C5}"/>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6427AA34-61FC-E958-625A-1F6CA8DAC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48C13D73-6102-4CAF-EC2C-06EA30AF01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3F158C7A-122B-6FAD-41BD-945406B81C55}"/>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D2232D4B-F56F-B098-0861-9D5C7EFC34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0A991651-76C3-35A6-4A15-F70B41176948}"/>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3037448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4A8EDED-4CA5-53FA-A0A6-DD1B9BB0268D}"/>
              </a:ext>
            </a:extLst>
          </p:cNvPr>
          <p:cNvSpPr/>
          <p:nvPr/>
        </p:nvSpPr>
        <p:spPr>
          <a:xfrm>
            <a:off x="-1" y="0"/>
            <a:ext cx="12192001" cy="6053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313BD4-ED2E-0A83-188E-A2F6073B8409}"/>
              </a:ext>
            </a:extLst>
          </p:cNvPr>
          <p:cNvSpPr/>
          <p:nvPr/>
        </p:nvSpPr>
        <p:spPr>
          <a:xfrm>
            <a:off x="481584" y="6097"/>
            <a:ext cx="5577839" cy="5577839"/>
          </a:xfrm>
          <a:prstGeom prst="rect">
            <a:avLst/>
          </a:prstGeom>
          <a:solidFill>
            <a:schemeClr val="bg1">
              <a:lumMod val="85000"/>
              <a:alpha val="500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8C887A5-AC6C-3A2F-DA27-BD2216445734}"/>
              </a:ext>
            </a:extLst>
          </p:cNvPr>
          <p:cNvSpPr txBox="1"/>
          <p:nvPr/>
        </p:nvSpPr>
        <p:spPr>
          <a:xfrm>
            <a:off x="776134" y="1149296"/>
            <a:ext cx="6204857" cy="1200329"/>
          </a:xfrm>
          <a:prstGeom prst="rect">
            <a:avLst/>
          </a:prstGeom>
          <a:noFill/>
        </p:spPr>
        <p:txBody>
          <a:bodyPr wrap="square" rtlCol="0">
            <a:spAutoFit/>
          </a:bodyPr>
          <a:lstStyle/>
          <a:p>
            <a:r>
              <a:rPr lang="en-US" altLang="en-US" sz="3200" b="1" dirty="0">
                <a:solidFill>
                  <a:schemeClr val="tx2">
                    <a:lumMod val="50000"/>
                    <a:lumOff val="50000"/>
                  </a:schemeClr>
                </a:solidFill>
                <a:latin typeface="Calibri" panose="020F0502020204030204" pitchFamily="34" charset="0"/>
                <a:cs typeface="Calibri" panose="020F0502020204030204" pitchFamily="34" charset="0"/>
              </a:rPr>
              <a:t>Pregnancy</a:t>
            </a:r>
            <a:r>
              <a:rPr lang="en-US" altLang="en-US" sz="2000" dirty="0">
                <a:solidFill>
                  <a:schemeClr val="accent2"/>
                </a:solidFill>
                <a:latin typeface="Calibri" panose="020F0502020204030204" pitchFamily="34" charset="0"/>
                <a:cs typeface="Calibri" panose="020F0502020204030204" pitchFamily="34" charset="0"/>
              </a:rPr>
              <a:t> </a:t>
            </a:r>
            <a:r>
              <a:rPr lang="en-US" altLang="en-US" sz="2000" dirty="0">
                <a:latin typeface="Calibri" panose="020F0502020204030204" pitchFamily="34" charset="0"/>
                <a:cs typeface="Calibri" panose="020F0502020204030204" pitchFamily="34" charset="0"/>
              </a:rPr>
              <a:t>represents a period </a:t>
            </a:r>
            <a:br>
              <a:rPr lang="en-US" altLang="en-US" sz="2000" dirty="0">
                <a:latin typeface="Calibri" panose="020F0502020204030204" pitchFamily="34" charset="0"/>
                <a:cs typeface="Calibri" panose="020F0502020204030204" pitchFamily="34" charset="0"/>
              </a:rPr>
            </a:br>
            <a:r>
              <a:rPr lang="en-US" altLang="en-US" sz="2000" dirty="0">
                <a:latin typeface="Calibri" panose="020F0502020204030204" pitchFamily="34" charset="0"/>
                <a:cs typeface="Calibri" panose="020F0502020204030204" pitchFamily="34" charset="0"/>
              </a:rPr>
              <a:t>of intense </a:t>
            </a:r>
            <a:r>
              <a:rPr lang="en-US" altLang="en-US" sz="2000" spc="-20" dirty="0">
                <a:latin typeface="Calibri" panose="020F0502020204030204" pitchFamily="34" charset="0"/>
                <a:cs typeface="Calibri" panose="020F0502020204030204" pitchFamily="34" charset="0"/>
              </a:rPr>
              <a:t>metabolic, hormonal, </a:t>
            </a:r>
            <a:br>
              <a:rPr lang="en-US" altLang="en-US" sz="2000" spc="-20" dirty="0">
                <a:latin typeface="Calibri" panose="020F0502020204030204" pitchFamily="34" charset="0"/>
                <a:cs typeface="Calibri" panose="020F0502020204030204" pitchFamily="34" charset="0"/>
              </a:rPr>
            </a:br>
            <a:r>
              <a:rPr lang="en-US" altLang="en-US" sz="2000" spc="-20" dirty="0">
                <a:latin typeface="Calibri" panose="020F0502020204030204" pitchFamily="34" charset="0"/>
                <a:cs typeface="Calibri" panose="020F0502020204030204" pitchFamily="34" charset="0"/>
              </a:rPr>
              <a:t>microbiome </a:t>
            </a:r>
            <a:r>
              <a:rPr lang="en-US" altLang="en-US" sz="2000" dirty="0">
                <a:latin typeface="Calibri" panose="020F0502020204030204" pitchFamily="34" charset="0"/>
                <a:cs typeface="Calibri" panose="020F0502020204030204" pitchFamily="34" charset="0"/>
              </a:rPr>
              <a:t>and immunological changes.</a:t>
            </a:r>
          </a:p>
        </p:txBody>
      </p:sp>
      <p:sp>
        <p:nvSpPr>
          <p:cNvPr id="7" name="TextBox 6">
            <a:extLst>
              <a:ext uri="{FF2B5EF4-FFF2-40B4-BE49-F238E27FC236}">
                <a16:creationId xmlns:a16="http://schemas.microsoft.com/office/drawing/2014/main" id="{D884F5DC-4355-D59B-F6B2-2730A5867009}"/>
              </a:ext>
            </a:extLst>
          </p:cNvPr>
          <p:cNvSpPr txBox="1"/>
          <p:nvPr/>
        </p:nvSpPr>
        <p:spPr>
          <a:xfrm>
            <a:off x="773430" y="3221712"/>
            <a:ext cx="5745903" cy="1692771"/>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For women with immune-mediated diseases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like IBD, this </a:t>
            </a:r>
            <a:r>
              <a:rPr lang="en-US" sz="3200" b="1" dirty="0">
                <a:solidFill>
                  <a:schemeClr val="tx2">
                    <a:lumMod val="50000"/>
                    <a:lumOff val="50000"/>
                  </a:schemeClr>
                </a:solidFill>
                <a:latin typeface="Calibri" panose="020F0502020204030204" pitchFamily="34" charset="0"/>
                <a:cs typeface="Calibri" panose="020F0502020204030204" pitchFamily="34" charset="0"/>
              </a:rPr>
              <a:t>can increase the risk </a:t>
            </a:r>
            <a:br>
              <a:rPr lang="en-US" sz="3200" b="1" dirty="0">
                <a:solidFill>
                  <a:schemeClr val="tx2">
                    <a:lumMod val="50000"/>
                    <a:lumOff val="50000"/>
                  </a:schemeClr>
                </a:solidFill>
                <a:latin typeface="Calibri" panose="020F0502020204030204" pitchFamily="34" charset="0"/>
                <a:cs typeface="Calibri" panose="020F0502020204030204" pitchFamily="34" charset="0"/>
              </a:rPr>
            </a:br>
            <a:r>
              <a:rPr lang="en-US" sz="3200" b="1" dirty="0">
                <a:solidFill>
                  <a:schemeClr val="tx2">
                    <a:lumMod val="50000"/>
                    <a:lumOff val="50000"/>
                  </a:schemeClr>
                </a:solidFill>
                <a:latin typeface="Calibri" panose="020F0502020204030204" pitchFamily="34" charset="0"/>
                <a:cs typeface="Calibri" panose="020F0502020204030204" pitchFamily="34" charset="0"/>
              </a:rPr>
              <a:t>of pregnancy complications</a:t>
            </a:r>
            <a:r>
              <a:rPr lang="en-US" sz="2000" dirty="0">
                <a:latin typeface="Calibri" panose="020F0502020204030204" pitchFamily="34" charset="0"/>
                <a:cs typeface="Calibri" panose="020F0502020204030204" pitchFamily="34" charset="0"/>
              </a:rPr>
              <a:t>,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in part due to the unique role of the placenta.</a:t>
            </a:r>
            <a:endParaRPr lang="en-US" altLang="en-US" sz="2000" dirty="0">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32A4E2E1-C3D3-F389-5730-3094E8D278D9}"/>
              </a:ext>
            </a:extLst>
          </p:cNvPr>
          <p:cNvSpPr>
            <a:spLocks noGrp="1"/>
          </p:cNvSpPr>
          <p:nvPr>
            <p:ph type="sldNum" sz="quarter" idx="12"/>
          </p:nvPr>
        </p:nvSpPr>
        <p:spPr/>
        <p:txBody>
          <a:bodyPr/>
          <a:lstStyle/>
          <a:p>
            <a:fld id="{F7A97E85-343F-DE4C-AB4F-C00C4B6D29EF}" type="slidenum">
              <a:rPr lang="en-US" smtClean="0"/>
              <a:t>3</a:t>
            </a:fld>
            <a:endParaRPr lang="en-US"/>
          </a:p>
        </p:txBody>
      </p:sp>
      <p:cxnSp>
        <p:nvCxnSpPr>
          <p:cNvPr id="6" name="Straight Connector 5">
            <a:extLst>
              <a:ext uri="{FF2B5EF4-FFF2-40B4-BE49-F238E27FC236}">
                <a16:creationId xmlns:a16="http://schemas.microsoft.com/office/drawing/2014/main" id="{11A54913-1509-218E-3BD0-9B9419E58F0F}"/>
              </a:ext>
            </a:extLst>
          </p:cNvPr>
          <p:cNvCxnSpPr>
            <a:cxnSpLocks/>
          </p:cNvCxnSpPr>
          <p:nvPr/>
        </p:nvCxnSpPr>
        <p:spPr>
          <a:xfrm>
            <a:off x="916492" y="2769489"/>
            <a:ext cx="4550229" cy="0"/>
          </a:xfrm>
          <a:prstGeom prst="line">
            <a:avLst/>
          </a:prstGeom>
          <a:ln w="25400">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8861E2F-9E3C-27BB-7387-B6D38F3D8673}"/>
              </a:ext>
            </a:extLst>
          </p:cNvPr>
          <p:cNvSpPr txBox="1"/>
          <p:nvPr/>
        </p:nvSpPr>
        <p:spPr>
          <a:xfrm>
            <a:off x="366690" y="6219949"/>
            <a:ext cx="5412768" cy="738664"/>
          </a:xfrm>
          <a:prstGeom prst="rect">
            <a:avLst/>
          </a:prstGeom>
          <a:noFill/>
        </p:spPr>
        <p:txBody>
          <a:bodyPr wrap="square" rtlCol="0">
            <a:spAutoFit/>
          </a:bodyPr>
          <a:lstStyle/>
          <a:p>
            <a:r>
              <a:rPr lang="en-US" sz="800" i="1" dirty="0">
                <a:solidFill>
                  <a:srgbClr val="0B0B0B"/>
                </a:solidFill>
                <a:effectLst/>
                <a:latin typeface="Helvetica" pitchFamily="2" charset="0"/>
              </a:rPr>
              <a:t>https://</a:t>
            </a:r>
            <a:r>
              <a:rPr lang="en-US" sz="800" i="1" dirty="0" err="1">
                <a:solidFill>
                  <a:srgbClr val="0B0B0B"/>
                </a:solidFill>
                <a:effectLst/>
                <a:latin typeface="Helvetica" pitchFamily="2" charset="0"/>
              </a:rPr>
              <a:t>urldefense.com</a:t>
            </a:r>
            <a:r>
              <a:rPr lang="en-US" sz="800" i="1" dirty="0">
                <a:solidFill>
                  <a:srgbClr val="0B0B0B"/>
                </a:solidFill>
                <a:effectLst/>
                <a:latin typeface="Helvetica" pitchFamily="2" charset="0"/>
              </a:rPr>
              <a:t>/v3/__https:/</a:t>
            </a:r>
            <a:r>
              <a:rPr lang="en-US" sz="800" i="1" dirty="0" err="1">
                <a:solidFill>
                  <a:srgbClr val="0B0B0B"/>
                </a:solidFill>
                <a:effectLst/>
                <a:latin typeface="Helvetica" pitchFamily="2" charset="0"/>
              </a:rPr>
              <a:t>www.nature.com</a:t>
            </a:r>
            <a:r>
              <a:rPr lang="en-US" sz="800" i="1" dirty="0">
                <a:solidFill>
                  <a:srgbClr val="0B0B0B"/>
                </a:solidFill>
                <a:effectLst/>
                <a:latin typeface="Helvetica" pitchFamily="2" charset="0"/>
              </a:rPr>
              <a:t>/</a:t>
            </a:r>
            <a:r>
              <a:rPr lang="en-US" sz="800" i="1" dirty="0" err="1">
                <a:solidFill>
                  <a:srgbClr val="0B0B0B"/>
                </a:solidFill>
                <a:effectLst/>
                <a:latin typeface="Helvetica" pitchFamily="2" charset="0"/>
              </a:rPr>
              <a:t>nrrheum</a:t>
            </a:r>
            <a:r>
              <a:rPr lang="en-US" sz="800" i="1" dirty="0">
                <a:solidFill>
                  <a:srgbClr val="0B0B0B"/>
                </a:solidFill>
                <a:effectLst/>
                <a:latin typeface="Helvetica" pitchFamily="2" charset="0"/>
              </a:rPr>
              <a:t>__;!!LQC6Cpwp!rAgdlwf4ndvYlFOuQrFpVU79uAt2lmcxxkC2tyixkfW_YPgF_ynN6bFTvLhrmuzstzOxU9ZWkYPkwCYPAsrynlOhFx0$"</a:t>
            </a:r>
            <a:r>
              <a:rPr lang="en-US" sz="800" i="1" u="sng" dirty="0">
                <a:solidFill>
                  <a:srgbClr val="0000FF"/>
                </a:solidFill>
                <a:effectLst/>
                <a:latin typeface="Helvetica" pitchFamily="2" charset="0"/>
              </a:rPr>
              <a:t>Nature Reviews Rheumatology</a:t>
            </a:r>
            <a:r>
              <a:rPr lang="en-US" sz="800" i="1" dirty="0">
                <a:solidFill>
                  <a:srgbClr val="0B0B0B"/>
                </a:solidFill>
                <a:effectLst/>
                <a:latin typeface="Helvetica" pitchFamily="2" charset="0"/>
              </a:rPr>
              <a:t> </a:t>
            </a:r>
            <a:r>
              <a:rPr lang="en-US" sz="800" b="1" i="1" dirty="0">
                <a:solidFill>
                  <a:srgbClr val="0B0B0B"/>
                </a:solidFill>
                <a:effectLst/>
                <a:latin typeface="Helvetica" pitchFamily="2" charset="0"/>
              </a:rPr>
              <a:t>volume 16</a:t>
            </a:r>
            <a:r>
              <a:rPr lang="en-US" sz="800" i="1" dirty="0">
                <a:solidFill>
                  <a:srgbClr val="0B0B0B"/>
                </a:solidFill>
                <a:effectLst/>
                <a:latin typeface="Helvetica" pitchFamily="2" charset="0"/>
              </a:rPr>
              <a:t>, pages113–122 (2020).</a:t>
            </a:r>
          </a:p>
          <a:p>
            <a:endParaRPr lang="en-US" dirty="0"/>
          </a:p>
        </p:txBody>
      </p:sp>
      <p:pic>
        <p:nvPicPr>
          <p:cNvPr id="14" name="Picture 13" descr="A person with her eyes closed&#10;&#10;Description automatically generated">
            <a:extLst>
              <a:ext uri="{FF2B5EF4-FFF2-40B4-BE49-F238E27FC236}">
                <a16:creationId xmlns:a16="http://schemas.microsoft.com/office/drawing/2014/main" id="{2E2D559E-8FE3-CDE6-A646-4645B9C899C6}"/>
              </a:ext>
            </a:extLst>
          </p:cNvPr>
          <p:cNvPicPr>
            <a:picLocks noChangeAspect="1"/>
          </p:cNvPicPr>
          <p:nvPr/>
        </p:nvPicPr>
        <p:blipFill>
          <a:blip r:embed="rId3"/>
          <a:srcRect l="1" t="25570" r="-2806" b="13506"/>
          <a:stretch/>
        </p:blipFill>
        <p:spPr>
          <a:xfrm>
            <a:off x="4758267" y="-2722"/>
            <a:ext cx="6824133" cy="6066058"/>
          </a:xfrm>
          <a:prstGeom prst="rect">
            <a:avLst/>
          </a:prstGeom>
        </p:spPr>
      </p:pic>
      <p:sp>
        <p:nvSpPr>
          <p:cNvPr id="16" name="Rectangle 15">
            <a:extLst>
              <a:ext uri="{FF2B5EF4-FFF2-40B4-BE49-F238E27FC236}">
                <a16:creationId xmlns:a16="http://schemas.microsoft.com/office/drawing/2014/main" id="{0F54C31A-EEF7-2B8C-2F2E-ADC78E473034}"/>
              </a:ext>
            </a:extLst>
          </p:cNvPr>
          <p:cNvSpPr/>
          <p:nvPr/>
        </p:nvSpPr>
        <p:spPr>
          <a:xfrm>
            <a:off x="0" y="5058246"/>
            <a:ext cx="995082" cy="995082"/>
          </a:xfrm>
          <a:prstGeom prst="rect">
            <a:avLst/>
          </a:prstGeom>
          <a:solidFill>
            <a:schemeClr val="accent2">
              <a:alpha val="4996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599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BBB7C5-EDE9-B233-E8C2-46F18F2E687B}"/>
              </a:ext>
            </a:extLst>
          </p:cNvPr>
          <p:cNvSpPr>
            <a:spLocks noGrp="1"/>
          </p:cNvSpPr>
          <p:nvPr>
            <p:ph type="sldNum" sz="quarter" idx="12"/>
          </p:nvPr>
        </p:nvSpPr>
        <p:spPr/>
        <p:txBody>
          <a:bodyPr/>
          <a:lstStyle/>
          <a:p>
            <a:fld id="{C1BBCEF6-2ADA-364E-98F1-750B8367BB0E}" type="slidenum">
              <a:rPr lang="en-US" smtClean="0"/>
              <a:t>30</a:t>
            </a:fld>
            <a:endParaRPr lang="en-US"/>
          </a:p>
        </p:txBody>
      </p:sp>
      <p:pic>
        <p:nvPicPr>
          <p:cNvPr id="2" name="Picture 1" descr="A white and grey triangle pattern&#10;&#10;Description automatically generated">
            <a:extLst>
              <a:ext uri="{FF2B5EF4-FFF2-40B4-BE49-F238E27FC236}">
                <a16:creationId xmlns:a16="http://schemas.microsoft.com/office/drawing/2014/main" id="{F1A22357-676D-1D6E-3027-594354CCCC7D}"/>
              </a:ext>
            </a:extLst>
          </p:cNvPr>
          <p:cNvPicPr>
            <a:picLocks noChangeAspect="1"/>
          </p:cNvPicPr>
          <p:nvPr/>
        </p:nvPicPr>
        <p:blipFill>
          <a:blip r:embed="rId3">
            <a:alphaModFix/>
          </a:blip>
          <a:srcRect t="54168" b="1116"/>
          <a:stretch/>
        </p:blipFill>
        <p:spPr>
          <a:xfrm>
            <a:off x="0" y="3700129"/>
            <a:ext cx="7878726" cy="2360429"/>
          </a:xfrm>
          <a:prstGeom prst="rect">
            <a:avLst/>
          </a:prstGeom>
        </p:spPr>
      </p:pic>
      <p:sp>
        <p:nvSpPr>
          <p:cNvPr id="3" name="Rectangle 2">
            <a:extLst>
              <a:ext uri="{FF2B5EF4-FFF2-40B4-BE49-F238E27FC236}">
                <a16:creationId xmlns:a16="http://schemas.microsoft.com/office/drawing/2014/main" id="{5B302444-4DFF-615C-A76F-1842725304F9}"/>
              </a:ext>
            </a:extLst>
          </p:cNvPr>
          <p:cNvSpPr/>
          <p:nvPr/>
        </p:nvSpPr>
        <p:spPr>
          <a:xfrm>
            <a:off x="0" y="3691468"/>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6AA609A-94BE-5E54-BD0A-D5CB493AE21A}"/>
              </a:ext>
            </a:extLst>
          </p:cNvPr>
          <p:cNvPicPr>
            <a:picLocks noChangeAspect="1"/>
          </p:cNvPicPr>
          <p:nvPr/>
        </p:nvPicPr>
        <p:blipFill>
          <a:blip r:embed="rId4"/>
          <a:srcRect t="15625" b="38723"/>
          <a:stretch/>
        </p:blipFill>
        <p:spPr>
          <a:xfrm>
            <a:off x="0" y="-1"/>
            <a:ext cx="12192000" cy="37106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bg1"/>
          </a:solidFill>
        </p:spPr>
      </p:pic>
      <p:sp>
        <p:nvSpPr>
          <p:cNvPr id="6" name="Rectangle 5">
            <a:extLst>
              <a:ext uri="{FF2B5EF4-FFF2-40B4-BE49-F238E27FC236}">
                <a16:creationId xmlns:a16="http://schemas.microsoft.com/office/drawing/2014/main" id="{1FE35802-508D-8817-E897-13D670F6614D}"/>
              </a:ext>
            </a:extLst>
          </p:cNvPr>
          <p:cNvSpPr/>
          <p:nvPr/>
        </p:nvSpPr>
        <p:spPr>
          <a:xfrm>
            <a:off x="7889358" y="4876800"/>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D9FE09E-F376-95C0-213A-5B3353EBE6B6}"/>
              </a:ext>
            </a:extLst>
          </p:cNvPr>
          <p:cNvSpPr txBox="1"/>
          <p:nvPr/>
        </p:nvSpPr>
        <p:spPr>
          <a:xfrm>
            <a:off x="363942" y="3970599"/>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7:</a:t>
            </a:r>
            <a:endParaRPr lang="en-US" dirty="0">
              <a:solidFill>
                <a:schemeClr val="bg1"/>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F54CF1A1-693B-96EA-6BA7-FAE263B94DBC}"/>
              </a:ext>
            </a:extLst>
          </p:cNvPr>
          <p:cNvSpPr/>
          <p:nvPr/>
        </p:nvSpPr>
        <p:spPr>
          <a:xfrm>
            <a:off x="7889358" y="3691468"/>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Content Placeholder 2">
            <a:extLst>
              <a:ext uri="{FF2B5EF4-FFF2-40B4-BE49-F238E27FC236}">
                <a16:creationId xmlns:a16="http://schemas.microsoft.com/office/drawing/2014/main" id="{B7CEB13A-0B50-B7AA-10E0-09C29F1DBFC3}"/>
              </a:ext>
            </a:extLst>
          </p:cNvPr>
          <p:cNvSpPr txBox="1">
            <a:spLocks/>
          </p:cNvSpPr>
          <p:nvPr/>
        </p:nvSpPr>
        <p:spPr>
          <a:xfrm>
            <a:off x="8053475" y="43043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4463EC4A-15E5-BB47-5973-CA296505D9D2}"/>
              </a:ext>
            </a:extLst>
          </p:cNvPr>
          <p:cNvGrpSpPr>
            <a:grpSpLocks noChangeAspect="1"/>
          </p:cNvGrpSpPr>
          <p:nvPr/>
        </p:nvGrpSpPr>
        <p:grpSpPr>
          <a:xfrm>
            <a:off x="9126279" y="4323749"/>
            <a:ext cx="1828800" cy="360421"/>
            <a:chOff x="8077200" y="2074333"/>
            <a:chExt cx="2319866" cy="457200"/>
          </a:xfrm>
        </p:grpSpPr>
        <p:sp>
          <p:nvSpPr>
            <p:cNvPr id="28" name="Oval 27">
              <a:extLst>
                <a:ext uri="{FF2B5EF4-FFF2-40B4-BE49-F238E27FC236}">
                  <a16:creationId xmlns:a16="http://schemas.microsoft.com/office/drawing/2014/main" id="{CC7BB424-CD00-B25C-50BF-107C280476B2}"/>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C985C5B3-BB41-776A-3B51-8EDBCD0E0C7A}"/>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399261D4-59B1-E995-CF62-A801F5CC08D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1" name="Oval 30">
              <a:extLst>
                <a:ext uri="{FF2B5EF4-FFF2-40B4-BE49-F238E27FC236}">
                  <a16:creationId xmlns:a16="http://schemas.microsoft.com/office/drawing/2014/main" id="{FF8312E3-3964-04E0-0127-7BE036F17733}"/>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EA75A36F-3B40-067A-2BA9-0AF8B0A87E3B}"/>
              </a:ext>
            </a:extLst>
          </p:cNvPr>
          <p:cNvSpPr txBox="1"/>
          <p:nvPr/>
        </p:nvSpPr>
        <p:spPr>
          <a:xfrm>
            <a:off x="8053475" y="3784333"/>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33" name="Content Placeholder 2">
            <a:extLst>
              <a:ext uri="{FF2B5EF4-FFF2-40B4-BE49-F238E27FC236}">
                <a16:creationId xmlns:a16="http://schemas.microsoft.com/office/drawing/2014/main" id="{8FAE34CB-8343-AA17-489C-5713A1588CAE}"/>
              </a:ext>
            </a:extLst>
          </p:cNvPr>
          <p:cNvSpPr txBox="1">
            <a:spLocks/>
          </p:cNvSpPr>
          <p:nvPr/>
        </p:nvSpPr>
        <p:spPr>
          <a:xfrm>
            <a:off x="8057019" y="550935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Strong</a:t>
            </a:r>
          </a:p>
        </p:txBody>
      </p:sp>
      <p:sp>
        <p:nvSpPr>
          <p:cNvPr id="34" name="TextBox 33">
            <a:extLst>
              <a:ext uri="{FF2B5EF4-FFF2-40B4-BE49-F238E27FC236}">
                <a16:creationId xmlns:a16="http://schemas.microsoft.com/office/drawing/2014/main" id="{F6738B16-E558-6386-0D8A-DF8BA3836934}"/>
              </a:ext>
            </a:extLst>
          </p:cNvPr>
          <p:cNvSpPr txBox="1"/>
          <p:nvPr/>
        </p:nvSpPr>
        <p:spPr>
          <a:xfrm>
            <a:off x="8057019" y="513821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AEDE6027-3C97-BACB-E879-E1EF21D8B5C1}"/>
              </a:ext>
            </a:extLst>
          </p:cNvPr>
          <p:cNvSpPr txBox="1"/>
          <p:nvPr/>
        </p:nvSpPr>
        <p:spPr>
          <a:xfrm>
            <a:off x="388751" y="4700104"/>
            <a:ext cx="7265116" cy="369332"/>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recommend that women with IBD undergo </a:t>
            </a:r>
            <a:r>
              <a:rPr lang="en-US" sz="1800" dirty="0" err="1">
                <a:solidFill>
                  <a:schemeClr val="bg1"/>
                </a:solidFill>
                <a:effectLst/>
                <a:latin typeface="Calibri" panose="020F0502020204030204" pitchFamily="34" charset="0"/>
                <a:ea typeface="Calibri" panose="020F0502020204030204" pitchFamily="34" charset="0"/>
              </a:rPr>
              <a:t>preconceptional</a:t>
            </a:r>
            <a:r>
              <a:rPr lang="en-US" sz="1800" dirty="0">
                <a:solidFill>
                  <a:schemeClr val="bg1"/>
                </a:solidFill>
                <a:effectLst/>
                <a:latin typeface="Calibri" panose="020F0502020204030204" pitchFamily="34" charset="0"/>
                <a:ea typeface="Calibri" panose="020F0502020204030204" pitchFamily="34" charset="0"/>
              </a:rPr>
              <a:t> counseling</a:t>
            </a:r>
            <a:r>
              <a:rPr lang="en-US" dirty="0">
                <a:solidFill>
                  <a:schemeClr val="bg1"/>
                </a:solidFill>
                <a:effectLst/>
                <a:latin typeface="Calibri" panose="020F0502020204030204" pitchFamily="34" charset="0"/>
                <a:cs typeface="Calibri" panose="020F0502020204030204" pitchFamily="34" charset="0"/>
              </a:rPr>
              <a:t>.</a:t>
            </a:r>
          </a:p>
        </p:txBody>
      </p:sp>
      <p:sp>
        <p:nvSpPr>
          <p:cNvPr id="36" name="Round Single Corner Rectangle 35">
            <a:extLst>
              <a:ext uri="{FF2B5EF4-FFF2-40B4-BE49-F238E27FC236}">
                <a16:creationId xmlns:a16="http://schemas.microsoft.com/office/drawing/2014/main" id="{8DB52A8B-193A-ACD7-6D61-B7862E74D706}"/>
              </a:ext>
            </a:extLst>
          </p:cNvPr>
          <p:cNvSpPr/>
          <p:nvPr/>
        </p:nvSpPr>
        <p:spPr>
          <a:xfrm>
            <a:off x="152400" y="3843868"/>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7" name="Picture 36">
            <a:extLst>
              <a:ext uri="{FF2B5EF4-FFF2-40B4-BE49-F238E27FC236}">
                <a16:creationId xmlns:a16="http://schemas.microsoft.com/office/drawing/2014/main" id="{E4C21C2B-546A-5941-0846-A077D8AFDE4B}"/>
              </a:ext>
            </a:extLst>
          </p:cNvPr>
          <p:cNvPicPr>
            <a:picLocks noChangeAspect="1"/>
          </p:cNvPicPr>
          <p:nvPr/>
        </p:nvPicPr>
        <p:blipFill>
          <a:blip r:embed="rId5">
            <a:alphaModFix amt="10000"/>
          </a:blip>
          <a:srcRect t="794" b="794"/>
          <a:stretch/>
        </p:blipFill>
        <p:spPr>
          <a:xfrm>
            <a:off x="5542469" y="4093534"/>
            <a:ext cx="1962189" cy="1541721"/>
          </a:xfrm>
          <a:prstGeom prst="rect">
            <a:avLst/>
          </a:prstGeom>
        </p:spPr>
      </p:pic>
    </p:spTree>
    <p:extLst>
      <p:ext uri="{BB962C8B-B14F-4D97-AF65-F5344CB8AC3E}">
        <p14:creationId xmlns:p14="http://schemas.microsoft.com/office/powerpoint/2010/main" val="4134536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83A4-A0D3-F727-5E93-08E66FB5CF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CD0E9AA-FB24-7FE5-9053-A2B3EB903273}"/>
              </a:ext>
            </a:extLst>
          </p:cNvPr>
          <p:cNvSpPr txBox="1"/>
          <p:nvPr/>
        </p:nvSpPr>
        <p:spPr>
          <a:xfrm>
            <a:off x="957943" y="7926572"/>
            <a:ext cx="8643257" cy="923330"/>
          </a:xfrm>
          <a:prstGeom prst="rect">
            <a:avLst/>
          </a:prstGeom>
          <a:noFill/>
        </p:spPr>
        <p:txBody>
          <a:bodyPr wrap="square" rtlCol="0">
            <a:spAutoFit/>
          </a:bodyPr>
          <a:lstStyle/>
          <a:p>
            <a:r>
              <a:rPr lang="en-US" i="1" dirty="0">
                <a:effectLst/>
                <a:latin typeface="Helvetica" pitchFamily="2" charset="0"/>
              </a:rPr>
              <a:t>Women with IBD should be in documented remission and medically</a:t>
            </a:r>
            <a:endParaRPr lang="en-US" dirty="0">
              <a:effectLst/>
              <a:latin typeface="Helvetica" pitchFamily="2" charset="0"/>
            </a:endParaRPr>
          </a:p>
          <a:p>
            <a:r>
              <a:rPr lang="en-US" i="1" dirty="0">
                <a:effectLst/>
                <a:latin typeface="Helvetica" pitchFamily="2" charset="0"/>
              </a:rPr>
              <a:t>optimized prior to elective conception.</a:t>
            </a:r>
            <a:endParaRPr lang="en-US" dirty="0">
              <a:effectLst/>
              <a:latin typeface="Helvetica" pitchFamily="2" charset="0"/>
            </a:endParaRPr>
          </a:p>
          <a:p>
            <a:endParaRPr lang="en-US" dirty="0"/>
          </a:p>
        </p:txBody>
      </p:sp>
      <p:sp>
        <p:nvSpPr>
          <p:cNvPr id="5" name="Slide Number Placeholder 4">
            <a:extLst>
              <a:ext uri="{FF2B5EF4-FFF2-40B4-BE49-F238E27FC236}">
                <a16:creationId xmlns:a16="http://schemas.microsoft.com/office/drawing/2014/main" id="{40D0922F-07A2-3B7F-A176-A8C6A11B2042}"/>
              </a:ext>
            </a:extLst>
          </p:cNvPr>
          <p:cNvSpPr>
            <a:spLocks noGrp="1"/>
          </p:cNvSpPr>
          <p:nvPr>
            <p:ph type="sldNum" sz="quarter" idx="12"/>
          </p:nvPr>
        </p:nvSpPr>
        <p:spPr/>
        <p:txBody>
          <a:bodyPr/>
          <a:lstStyle/>
          <a:p>
            <a:fld id="{C1BBCEF6-2ADA-364E-98F1-750B8367BB0E}" type="slidenum">
              <a:rPr lang="en-US" smtClean="0"/>
              <a:t>31</a:t>
            </a:fld>
            <a:endParaRPr lang="en-US"/>
          </a:p>
        </p:txBody>
      </p:sp>
      <p:pic>
        <p:nvPicPr>
          <p:cNvPr id="8" name="Picture 7" descr="A group of people standing in front of a sign&#10;&#10;Description automatically generated">
            <a:extLst>
              <a:ext uri="{FF2B5EF4-FFF2-40B4-BE49-F238E27FC236}">
                <a16:creationId xmlns:a16="http://schemas.microsoft.com/office/drawing/2014/main" id="{D67B2ABD-CFA7-F634-C98A-5EE8A091A709}"/>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9" name="Rectangle 8">
            <a:extLst>
              <a:ext uri="{FF2B5EF4-FFF2-40B4-BE49-F238E27FC236}">
                <a16:creationId xmlns:a16="http://schemas.microsoft.com/office/drawing/2014/main" id="{991B910D-381B-A29C-C8E7-6FB71D043C41}"/>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0B9680E-CE42-301D-EC29-C12C18B58446}"/>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11" name="TextBox 10">
            <a:extLst>
              <a:ext uri="{FF2B5EF4-FFF2-40B4-BE49-F238E27FC236}">
                <a16:creationId xmlns:a16="http://schemas.microsoft.com/office/drawing/2014/main" id="{8E3C9517-2C27-0F12-C038-50F846B89756}"/>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4. Women with IBD desiring contraception should use long-acting reversible contraception over estrogen containing contraceptives</a:t>
            </a:r>
            <a:r>
              <a:rPr lang="en-US" sz="2000" dirty="0">
                <a:solidFill>
                  <a:schemeClr val="bg1"/>
                </a:solidFill>
                <a:effectLst/>
                <a:latin typeface="Calibri" panose="020F0502020204030204" pitchFamily="34" charset="0"/>
                <a:cs typeface="Calibri" panose="020F0502020204030204" pitchFamily="34" charset="0"/>
              </a:rPr>
              <a:t>.</a:t>
            </a:r>
          </a:p>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5. Women with IBD should be in documented remission and medically optimized prior to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elective conception</a:t>
            </a:r>
            <a:r>
              <a:rPr lang="en-US" sz="2000" spc="-20" dirty="0">
                <a:solidFill>
                  <a:schemeClr val="bg1"/>
                </a:solidFill>
                <a:latin typeface="Calibri" panose="020F0502020204030204" pitchFamily="34" charset="0"/>
                <a:cs typeface="Calibri" panose="020F0502020204030204" pitchFamily="34" charset="0"/>
              </a:rPr>
              <a:t>.</a:t>
            </a:r>
            <a:endParaRPr lang="en-US" sz="2000" spc="-20" dirty="0">
              <a:solidFill>
                <a:schemeClr val="bg1"/>
              </a:solidFill>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E813810-D213-BF80-75B3-C2481E8B1581}"/>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3" name="Straight Connector 12">
            <a:extLst>
              <a:ext uri="{FF2B5EF4-FFF2-40B4-BE49-F238E27FC236}">
                <a16:creationId xmlns:a16="http://schemas.microsoft.com/office/drawing/2014/main" id="{E1E542D0-F04B-CD02-A5A3-4C77545C25FC}"/>
              </a:ext>
            </a:extLst>
          </p:cNvPr>
          <p:cNvCxnSpPr>
            <a:cxnSpLocks/>
          </p:cNvCxnSpPr>
          <p:nvPr/>
        </p:nvCxnSpPr>
        <p:spPr>
          <a:xfrm>
            <a:off x="5562600" y="3473902"/>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3AA5935-D65A-7439-09FF-087B4CDA5B30}"/>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748D7CB-3D72-E1C6-40F1-A92EB0984F4F}"/>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7CE7CC9-672B-4CBB-0DF5-4AA9DFC24246}"/>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196FAC5-2B57-F06B-CAC0-B651BAB5EB65}"/>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31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and grey triangle pattern&#10;&#10;Description automatically generated">
            <a:extLst>
              <a:ext uri="{FF2B5EF4-FFF2-40B4-BE49-F238E27FC236}">
                <a16:creationId xmlns:a16="http://schemas.microsoft.com/office/drawing/2014/main" id="{F15D3C91-2006-2C83-159A-81EE138A5A43}"/>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9" name="Rectangle 8">
            <a:extLst>
              <a:ext uri="{FF2B5EF4-FFF2-40B4-BE49-F238E27FC236}">
                <a16:creationId xmlns:a16="http://schemas.microsoft.com/office/drawing/2014/main" id="{740CB4FA-EEEB-BAB7-52C3-3A0D9C70EA8E}"/>
              </a:ext>
            </a:extLst>
          </p:cNvPr>
          <p:cNvSpPr/>
          <p:nvPr/>
        </p:nvSpPr>
        <p:spPr>
          <a:xfrm>
            <a:off x="0" y="26242"/>
            <a:ext cx="12192000" cy="6078071"/>
          </a:xfrm>
          <a:prstGeom prst="rect">
            <a:avLst/>
          </a:prstGeom>
          <a:solidFill>
            <a:schemeClr val="bg1">
              <a:lumMod val="95000"/>
              <a:alpha val="798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DAFFFA7-3DA1-8686-8E3C-D04E52684751}"/>
              </a:ext>
            </a:extLst>
          </p:cNvPr>
          <p:cNvSpPr>
            <a:spLocks noGrp="1"/>
          </p:cNvSpPr>
          <p:nvPr>
            <p:ph type="title"/>
          </p:nvPr>
        </p:nvSpPr>
        <p:spPr>
          <a:xfrm>
            <a:off x="345141" y="365125"/>
            <a:ext cx="10515600" cy="1325563"/>
          </a:xfrm>
        </p:spPr>
        <p:txBody>
          <a:bodyPr/>
          <a:lstStyle/>
          <a:p>
            <a:r>
              <a:rPr lang="en-US" dirty="0">
                <a:solidFill>
                  <a:schemeClr val="tx2"/>
                </a:solidFill>
                <a:latin typeface="Calibri" panose="020F0502020204030204" pitchFamily="34" charset="0"/>
                <a:cs typeface="Calibri" panose="020F0502020204030204" pitchFamily="34" charset="0"/>
              </a:rPr>
              <a:t>Contraception Options</a:t>
            </a:r>
          </a:p>
        </p:txBody>
      </p:sp>
      <p:sp>
        <p:nvSpPr>
          <p:cNvPr id="3" name="Slide Number Placeholder 2">
            <a:extLst>
              <a:ext uri="{FF2B5EF4-FFF2-40B4-BE49-F238E27FC236}">
                <a16:creationId xmlns:a16="http://schemas.microsoft.com/office/drawing/2014/main" id="{CB392D11-FD16-620A-AF95-36A066031F16}"/>
              </a:ext>
            </a:extLst>
          </p:cNvPr>
          <p:cNvSpPr>
            <a:spLocks noGrp="1"/>
          </p:cNvSpPr>
          <p:nvPr>
            <p:ph type="sldNum" sz="quarter" idx="12"/>
          </p:nvPr>
        </p:nvSpPr>
        <p:spPr/>
        <p:txBody>
          <a:bodyPr/>
          <a:lstStyle/>
          <a:p>
            <a:fld id="{C1BBCEF6-2ADA-364E-98F1-750B8367BB0E}" type="slidenum">
              <a:rPr lang="en-US" smtClean="0"/>
              <a:t>32</a:t>
            </a:fld>
            <a:endParaRPr lang="en-US"/>
          </a:p>
        </p:txBody>
      </p:sp>
      <p:sp>
        <p:nvSpPr>
          <p:cNvPr id="6" name="Rounded Rectangle 5">
            <a:extLst>
              <a:ext uri="{FF2B5EF4-FFF2-40B4-BE49-F238E27FC236}">
                <a16:creationId xmlns:a16="http://schemas.microsoft.com/office/drawing/2014/main" id="{7A97DC96-A4DA-3781-4E73-5435CF9D4883}"/>
              </a:ext>
            </a:extLst>
          </p:cNvPr>
          <p:cNvSpPr/>
          <p:nvPr/>
        </p:nvSpPr>
        <p:spPr>
          <a:xfrm>
            <a:off x="457200" y="1885247"/>
            <a:ext cx="3644153" cy="3631139"/>
          </a:xfrm>
          <a:prstGeom prst="roundRect">
            <a:avLst/>
          </a:prstGeom>
          <a:solidFill>
            <a:schemeClr val="bg1"/>
          </a:solidFill>
          <a:ln w="254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5AD5531-C17E-9443-26C5-3F5C63CF45D2}"/>
              </a:ext>
            </a:extLst>
          </p:cNvPr>
          <p:cNvSpPr/>
          <p:nvPr/>
        </p:nvSpPr>
        <p:spPr>
          <a:xfrm>
            <a:off x="4273923" y="1903176"/>
            <a:ext cx="3644153" cy="3631139"/>
          </a:xfrm>
          <a:prstGeom prst="roundRect">
            <a:avLst/>
          </a:prstGeom>
          <a:solidFill>
            <a:schemeClr val="bg1"/>
          </a:solid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9FF86C3-DDA3-8F76-56EC-BA7F8C19AE65}"/>
              </a:ext>
            </a:extLst>
          </p:cNvPr>
          <p:cNvSpPr/>
          <p:nvPr/>
        </p:nvSpPr>
        <p:spPr>
          <a:xfrm>
            <a:off x="8090647" y="1876282"/>
            <a:ext cx="3644153" cy="3631139"/>
          </a:xfrm>
          <a:prstGeom prst="roundRect">
            <a:avLst/>
          </a:prstGeom>
          <a:solidFill>
            <a:schemeClr val="bg1"/>
          </a:soli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1AE578-A471-91A9-5DFE-456C50E7C200}"/>
              </a:ext>
            </a:extLst>
          </p:cNvPr>
          <p:cNvSpPr txBox="1"/>
          <p:nvPr/>
        </p:nvSpPr>
        <p:spPr>
          <a:xfrm>
            <a:off x="641267" y="2444446"/>
            <a:ext cx="3232464" cy="923330"/>
          </a:xfrm>
          <a:prstGeom prst="rect">
            <a:avLst/>
          </a:prstGeom>
          <a:noFill/>
        </p:spPr>
        <p:txBody>
          <a:bodyPr wrap="square" lIns="91440" tIns="45720" rIns="91440" bIns="45720" rtlCol="0" anchor="t">
            <a:spAutoFit/>
          </a:bodyPr>
          <a:lstStyle/>
          <a:p>
            <a:r>
              <a:rPr lang="en-US" b="1" dirty="0">
                <a:solidFill>
                  <a:schemeClr val="accent1"/>
                </a:solidFill>
                <a:latin typeface="Calibri"/>
                <a:ea typeface="Calibri"/>
                <a:cs typeface="Calibri"/>
              </a:rPr>
              <a:t>Barrier methods</a:t>
            </a:r>
            <a:r>
              <a:rPr lang="en-US" dirty="0">
                <a:solidFill>
                  <a:schemeClr val="accent1"/>
                </a:solidFill>
                <a:latin typeface="Calibri"/>
                <a:ea typeface="Calibri"/>
                <a:cs typeface="Calibri"/>
              </a:rPr>
              <a:t>: </a:t>
            </a:r>
            <a:r>
              <a:rPr lang="en-US" dirty="0">
                <a:latin typeface="Calibri"/>
                <a:ea typeface="Calibri"/>
                <a:cs typeface="Calibri"/>
              </a:rPr>
              <a:t>Least effective but protects against STIs (sexually transmitted infections).</a:t>
            </a:r>
          </a:p>
        </p:txBody>
      </p:sp>
      <p:sp>
        <p:nvSpPr>
          <p:cNvPr id="11" name="TextBox 10">
            <a:extLst>
              <a:ext uri="{FF2B5EF4-FFF2-40B4-BE49-F238E27FC236}">
                <a16:creationId xmlns:a16="http://schemas.microsoft.com/office/drawing/2014/main" id="{3C71D126-F511-D8D5-2EF7-C5DCF20AB4CB}"/>
              </a:ext>
            </a:extLst>
          </p:cNvPr>
          <p:cNvSpPr txBox="1"/>
          <p:nvPr/>
        </p:nvSpPr>
        <p:spPr>
          <a:xfrm>
            <a:off x="4479768" y="2455530"/>
            <a:ext cx="3232464" cy="3016210"/>
          </a:xfrm>
          <a:prstGeom prst="rect">
            <a:avLst/>
          </a:prstGeom>
          <a:noFill/>
        </p:spPr>
        <p:txBody>
          <a:bodyPr wrap="square" lIns="91440" tIns="45720" rIns="91440" bIns="45720" rtlCol="0" anchor="t">
            <a:spAutoFit/>
          </a:bodyPr>
          <a:lstStyle/>
          <a:p>
            <a:pPr>
              <a:spcAft>
                <a:spcPts val="600"/>
              </a:spcAft>
            </a:pPr>
            <a:r>
              <a:rPr lang="en-US" b="1" dirty="0">
                <a:solidFill>
                  <a:schemeClr val="accent2"/>
                </a:solidFill>
                <a:latin typeface="Calibri" panose="020F0502020204030204" pitchFamily="34" charset="0"/>
                <a:cs typeface="Calibri" panose="020F0502020204030204" pitchFamily="34" charset="0"/>
              </a:rPr>
              <a:t>Oral contraceptives</a:t>
            </a:r>
            <a:r>
              <a:rPr lang="en-US" dirty="0">
                <a:solidFill>
                  <a:schemeClr val="accent2"/>
                </a:solidFill>
                <a:latin typeface="Calibri" panose="020F0502020204030204" pitchFamily="34" charset="0"/>
                <a:cs typeface="Calibri" panose="020F0502020204030204" pitchFamily="34" charset="0"/>
              </a:rPr>
              <a:t>:</a:t>
            </a:r>
          </a:p>
          <a:p>
            <a:pPr marL="231775" lvl="1" indent="-223520">
              <a:spcAft>
                <a:spcPts val="600"/>
              </a:spcAft>
              <a:buFont typeface="Arial" panose="020B0604020202020204" pitchFamily="34" charset="0"/>
              <a:buChar char="•"/>
            </a:pPr>
            <a:r>
              <a:rPr lang="en-US" b="1" dirty="0">
                <a:latin typeface="Calibri"/>
                <a:ea typeface="Calibri"/>
                <a:cs typeface="Calibri"/>
              </a:rPr>
              <a:t>Combined (estrogen + progesterone)</a:t>
            </a:r>
            <a:r>
              <a:rPr lang="en-US" dirty="0">
                <a:latin typeface="Calibri"/>
                <a:ea typeface="Calibri"/>
                <a:cs typeface="Calibri"/>
              </a:rPr>
              <a:t>: Increased </a:t>
            </a:r>
            <a:br>
              <a:rPr lang="en-US" dirty="0">
                <a:latin typeface="Calibri" panose="020F0502020204030204" pitchFamily="34" charset="0"/>
                <a:cs typeface="Calibri" panose="020F0502020204030204" pitchFamily="34" charset="0"/>
              </a:rPr>
            </a:br>
            <a:r>
              <a:rPr lang="en-US" dirty="0">
                <a:latin typeface="Calibri"/>
                <a:ea typeface="Calibri"/>
                <a:cs typeface="Calibri"/>
              </a:rPr>
              <a:t>risk of VTE (venous thromboembolism), human error, and absorption issues.</a:t>
            </a:r>
          </a:p>
          <a:p>
            <a:pPr marL="231775" lvl="1" indent="-223838">
              <a:spcAft>
                <a:spcPts val="600"/>
              </a:spcAft>
              <a:buFont typeface="Arial" panose="020B0604020202020204" pitchFamily="34" charset="0"/>
              <a:buChar char="•"/>
            </a:pPr>
            <a:r>
              <a:rPr lang="en-US" b="1" dirty="0">
                <a:latin typeface="Calibri" panose="020F0502020204030204" pitchFamily="34" charset="0"/>
                <a:cs typeface="Calibri" panose="020F0502020204030204" pitchFamily="34" charset="0"/>
              </a:rPr>
              <a:t>Progesterone-only</a:t>
            </a:r>
            <a:r>
              <a:rPr lang="en-US" dirty="0">
                <a:latin typeface="Calibri" panose="020F0502020204030204" pitchFamily="34" charset="0"/>
                <a:cs typeface="Calibri" panose="020F0502020204030204" pitchFamily="34" charset="0"/>
              </a:rPr>
              <a:t>: No increased VTE risk but still affected by human error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absorption.</a:t>
            </a:r>
          </a:p>
        </p:txBody>
      </p:sp>
      <p:sp>
        <p:nvSpPr>
          <p:cNvPr id="12" name="TextBox 11">
            <a:extLst>
              <a:ext uri="{FF2B5EF4-FFF2-40B4-BE49-F238E27FC236}">
                <a16:creationId xmlns:a16="http://schemas.microsoft.com/office/drawing/2014/main" id="{91397CF5-BB3F-37AA-9DA7-19557BC636CF}"/>
              </a:ext>
            </a:extLst>
          </p:cNvPr>
          <p:cNvSpPr txBox="1"/>
          <p:nvPr/>
        </p:nvSpPr>
        <p:spPr>
          <a:xfrm>
            <a:off x="8303623" y="2458301"/>
            <a:ext cx="3232464" cy="1200329"/>
          </a:xfrm>
          <a:prstGeom prst="rect">
            <a:avLst/>
          </a:prstGeom>
          <a:noFill/>
        </p:spPr>
        <p:txBody>
          <a:bodyPr wrap="square" lIns="91440" tIns="45720" rIns="91440" bIns="45720" rtlCol="0" anchor="t">
            <a:spAutoFit/>
          </a:bodyPr>
          <a:lstStyle/>
          <a:p>
            <a:r>
              <a:rPr lang="en-US" b="1" dirty="0">
                <a:solidFill>
                  <a:schemeClr val="accent5"/>
                </a:solidFill>
                <a:latin typeface="Calibri"/>
                <a:ea typeface="Calibri"/>
                <a:cs typeface="Calibri"/>
              </a:rPr>
              <a:t>Long-Acting Reversible Contraception (LARCs)</a:t>
            </a:r>
            <a:r>
              <a:rPr lang="en-US" dirty="0">
                <a:solidFill>
                  <a:schemeClr val="accent5"/>
                </a:solidFill>
                <a:latin typeface="Calibri"/>
                <a:ea typeface="Calibri"/>
                <a:cs typeface="Calibri"/>
              </a:rPr>
              <a:t>: </a:t>
            </a:r>
            <a:endParaRPr lang="en-US" dirty="0">
              <a:solidFill>
                <a:schemeClr val="accent5"/>
              </a:solidFill>
            </a:endParaRPr>
          </a:p>
          <a:p>
            <a:r>
              <a:rPr lang="en-US" dirty="0">
                <a:latin typeface="Calibri"/>
                <a:ea typeface="Calibri"/>
                <a:cs typeface="Calibri"/>
              </a:rPr>
              <a:t>Most effective, no estrogen, </a:t>
            </a:r>
            <a:br>
              <a:rPr lang="en-US" dirty="0">
                <a:latin typeface="Calibri"/>
                <a:ea typeface="Calibri"/>
                <a:cs typeface="Calibri"/>
              </a:rPr>
            </a:br>
            <a:r>
              <a:rPr lang="en-US" dirty="0">
                <a:latin typeface="Calibri"/>
                <a:ea typeface="Calibri"/>
                <a:cs typeface="Calibri"/>
              </a:rPr>
              <a:t>no increased risk of VTE.</a:t>
            </a:r>
            <a:endParaRPr lang="en-US" dirty="0">
              <a:latin typeface="Aptos" panose="02110004020202020204"/>
              <a:ea typeface="Calibri"/>
              <a:cs typeface="Calibri"/>
            </a:endParaRPr>
          </a:p>
        </p:txBody>
      </p:sp>
      <p:sp>
        <p:nvSpPr>
          <p:cNvPr id="13" name="Oval 12">
            <a:extLst>
              <a:ext uri="{FF2B5EF4-FFF2-40B4-BE49-F238E27FC236}">
                <a16:creationId xmlns:a16="http://schemas.microsoft.com/office/drawing/2014/main" id="{7E7B68B2-67AE-6690-C4BC-D39EA90D31DD}"/>
              </a:ext>
            </a:extLst>
          </p:cNvPr>
          <p:cNvSpPr/>
          <p:nvPr/>
        </p:nvSpPr>
        <p:spPr>
          <a:xfrm>
            <a:off x="2004956" y="1633356"/>
            <a:ext cx="548640" cy="54864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1253F6-6340-AB7A-9021-A42C7BA9B218}"/>
              </a:ext>
            </a:extLst>
          </p:cNvPr>
          <p:cNvSpPr txBox="1"/>
          <p:nvPr/>
        </p:nvSpPr>
        <p:spPr>
          <a:xfrm>
            <a:off x="2049517" y="1723010"/>
            <a:ext cx="477552"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1</a:t>
            </a:r>
            <a:endParaRPr lang="en-US" dirty="0">
              <a:solidFill>
                <a:schemeClr val="bg1"/>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30F06DE-5A58-C86C-04BE-63D7DE1F029F}"/>
              </a:ext>
            </a:extLst>
          </p:cNvPr>
          <p:cNvSpPr/>
          <p:nvPr/>
        </p:nvSpPr>
        <p:spPr>
          <a:xfrm>
            <a:off x="5835738" y="1633356"/>
            <a:ext cx="548640" cy="54864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FEF45C9-059C-ECCC-07EA-0DACD014D400}"/>
              </a:ext>
            </a:extLst>
          </p:cNvPr>
          <p:cNvSpPr txBox="1"/>
          <p:nvPr/>
        </p:nvSpPr>
        <p:spPr>
          <a:xfrm>
            <a:off x="5875283" y="1723010"/>
            <a:ext cx="482568"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2</a:t>
            </a:r>
            <a:endParaRPr lang="en-US" dirty="0">
              <a:solidFill>
                <a:schemeClr val="bg1"/>
              </a:solidFill>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383E185E-94FD-7056-7878-C22898974DDE}"/>
              </a:ext>
            </a:extLst>
          </p:cNvPr>
          <p:cNvSpPr/>
          <p:nvPr/>
        </p:nvSpPr>
        <p:spPr>
          <a:xfrm>
            <a:off x="9582676" y="1633356"/>
            <a:ext cx="548640" cy="54864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FA2BB5-EE97-DBB7-D612-D53197306BC7}"/>
              </a:ext>
            </a:extLst>
          </p:cNvPr>
          <p:cNvSpPr txBox="1"/>
          <p:nvPr/>
        </p:nvSpPr>
        <p:spPr>
          <a:xfrm>
            <a:off x="9648497" y="1723010"/>
            <a:ext cx="456292"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3</a:t>
            </a:r>
            <a:endParaRPr 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7188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4E57845-80C7-8963-AB10-86D8ACCEBB2E}"/>
              </a:ext>
            </a:extLst>
          </p:cNvPr>
          <p:cNvSpPr/>
          <p:nvPr/>
        </p:nvSpPr>
        <p:spPr>
          <a:xfrm>
            <a:off x="0" y="842"/>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9F50A8F4-996A-5215-8DA6-EB9CB8494ECF}"/>
              </a:ext>
            </a:extLst>
          </p:cNvPr>
          <p:cNvSpPr>
            <a:spLocks noGrp="1"/>
          </p:cNvSpPr>
          <p:nvPr>
            <p:ph type="title"/>
          </p:nvPr>
        </p:nvSpPr>
        <p:spPr>
          <a:xfrm>
            <a:off x="330200" y="365125"/>
            <a:ext cx="11353800" cy="1325563"/>
          </a:xfrm>
        </p:spPr>
        <p:txBody>
          <a:bodyPr>
            <a:normAutofit/>
          </a:bodyPr>
          <a:lstStyle/>
          <a:p>
            <a:r>
              <a:rPr lang="en-US" sz="4000" dirty="0">
                <a:solidFill>
                  <a:schemeClr val="tx2"/>
                </a:solidFill>
              </a:rPr>
              <a:t>Pre-conception counseling and recommendations</a:t>
            </a:r>
          </a:p>
        </p:txBody>
      </p:sp>
      <p:sp>
        <p:nvSpPr>
          <p:cNvPr id="2" name="Slide Number Placeholder 1">
            <a:extLst>
              <a:ext uri="{FF2B5EF4-FFF2-40B4-BE49-F238E27FC236}">
                <a16:creationId xmlns:a16="http://schemas.microsoft.com/office/drawing/2014/main" id="{7144FE23-ACB8-37E6-3A49-C16E5029848A}"/>
              </a:ext>
            </a:extLst>
          </p:cNvPr>
          <p:cNvSpPr>
            <a:spLocks noGrp="1"/>
          </p:cNvSpPr>
          <p:nvPr>
            <p:ph type="sldNum" sz="quarter" idx="12"/>
          </p:nvPr>
        </p:nvSpPr>
        <p:spPr/>
        <p:txBody>
          <a:bodyPr/>
          <a:lstStyle/>
          <a:p>
            <a:fld id="{F7A97E85-343F-DE4C-AB4F-C00C4B6D29EF}" type="slidenum">
              <a:rPr lang="en-US" smtClean="0"/>
              <a:t>33</a:t>
            </a:fld>
            <a:endParaRPr lang="en-US"/>
          </a:p>
        </p:txBody>
      </p:sp>
      <p:sp>
        <p:nvSpPr>
          <p:cNvPr id="18" name="Rounded Rectangle 17">
            <a:extLst>
              <a:ext uri="{FF2B5EF4-FFF2-40B4-BE49-F238E27FC236}">
                <a16:creationId xmlns:a16="http://schemas.microsoft.com/office/drawing/2014/main" id="{B0565676-CDD1-A91C-5039-12F10C293287}"/>
              </a:ext>
            </a:extLst>
          </p:cNvPr>
          <p:cNvSpPr/>
          <p:nvPr/>
        </p:nvSpPr>
        <p:spPr>
          <a:xfrm>
            <a:off x="1249680" y="175260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Cessation of substances</a:t>
            </a:r>
            <a:endParaRPr lang="en-US" dirty="0">
              <a:latin typeface="Calibri" panose="020F0502020204030204" pitchFamily="34" charset="0"/>
              <a:cs typeface="Calibri" panose="020F0502020204030204" pitchFamily="34" charset="0"/>
            </a:endParaRPr>
          </a:p>
        </p:txBody>
      </p:sp>
      <p:sp>
        <p:nvSpPr>
          <p:cNvPr id="19" name="Rounded Rectangle 18">
            <a:extLst>
              <a:ext uri="{FF2B5EF4-FFF2-40B4-BE49-F238E27FC236}">
                <a16:creationId xmlns:a16="http://schemas.microsoft.com/office/drawing/2014/main" id="{6621D651-BE30-37AB-3559-C386ABE1C828}"/>
              </a:ext>
            </a:extLst>
          </p:cNvPr>
          <p:cNvSpPr/>
          <p:nvPr/>
        </p:nvSpPr>
        <p:spPr>
          <a:xfrm>
            <a:off x="1249680" y="334899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Achieve disease remission </a:t>
            </a:r>
            <a:br>
              <a:rPr lang="en-US" b="1" dirty="0">
                <a:latin typeface="Calibri" panose="020F0502020204030204" pitchFamily="34" charset="0"/>
                <a:cs typeface="Calibri" panose="020F0502020204030204" pitchFamily="34" charset="0"/>
              </a:rPr>
            </a:br>
            <a:r>
              <a:rPr lang="en-US" b="1" spc="-30" dirty="0">
                <a:latin typeface="Calibri" panose="020F0502020204030204" pitchFamily="34" charset="0"/>
                <a:cs typeface="Calibri" panose="020F0502020204030204" pitchFamily="34" charset="0"/>
              </a:rPr>
              <a:t>(3-6 months prior to conception)</a:t>
            </a:r>
            <a:endParaRPr lang="en-US" spc="-30" dirty="0">
              <a:latin typeface="Calibri" panose="020F0502020204030204" pitchFamily="34" charset="0"/>
              <a:cs typeface="Calibri" panose="020F0502020204030204" pitchFamily="34" charset="0"/>
            </a:endParaRPr>
          </a:p>
        </p:txBody>
      </p:sp>
      <p:sp>
        <p:nvSpPr>
          <p:cNvPr id="20" name="Rounded Rectangle 19">
            <a:extLst>
              <a:ext uri="{FF2B5EF4-FFF2-40B4-BE49-F238E27FC236}">
                <a16:creationId xmlns:a16="http://schemas.microsoft.com/office/drawing/2014/main" id="{77998F0D-5617-3680-3CB6-EF1E3EB0D530}"/>
              </a:ext>
            </a:extLst>
          </p:cNvPr>
          <p:cNvSpPr/>
          <p:nvPr/>
        </p:nvSpPr>
        <p:spPr>
          <a:xfrm>
            <a:off x="1249680" y="414718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Nutritional assessment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and prenatal vitamins</a:t>
            </a:r>
            <a:endParaRPr lang="en-US" dirty="0">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DC289BB1-9B9C-4D65-5E47-B29DCFB4B071}"/>
              </a:ext>
            </a:extLst>
          </p:cNvPr>
          <p:cNvSpPr/>
          <p:nvPr/>
        </p:nvSpPr>
        <p:spPr>
          <a:xfrm>
            <a:off x="1249680" y="255079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Stop teratogenic medications</a:t>
            </a:r>
            <a:endParaRPr lang="en-US" dirty="0">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8F284A03-9F48-DBBB-551C-2F32AD806C1E}"/>
              </a:ext>
            </a:extLst>
          </p:cNvPr>
          <p:cNvSpPr/>
          <p:nvPr/>
        </p:nvSpPr>
        <p:spPr>
          <a:xfrm>
            <a:off x="1249680" y="494538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Weight management</a:t>
            </a:r>
            <a:endParaRPr lang="en-US" dirty="0">
              <a:latin typeface="Calibri" panose="020F0502020204030204" pitchFamily="34" charset="0"/>
              <a:cs typeface="Calibri" panose="020F0502020204030204" pitchFamily="34" charset="0"/>
            </a:endParaRPr>
          </a:p>
        </p:txBody>
      </p:sp>
      <p:sp>
        <p:nvSpPr>
          <p:cNvPr id="23" name="Rounded Rectangle 22">
            <a:extLst>
              <a:ext uri="{FF2B5EF4-FFF2-40B4-BE49-F238E27FC236}">
                <a16:creationId xmlns:a16="http://schemas.microsoft.com/office/drawing/2014/main" id="{38831181-7C4E-F569-4BF4-6C0E409CA261}"/>
              </a:ext>
            </a:extLst>
          </p:cNvPr>
          <p:cNvSpPr/>
          <p:nvPr/>
        </p:nvSpPr>
        <p:spPr>
          <a:xfrm>
            <a:off x="6553200" y="175260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Vaccinations</a:t>
            </a:r>
            <a:endParaRPr lang="en-US" dirty="0">
              <a:latin typeface="Calibri" panose="020F0502020204030204" pitchFamily="34" charset="0"/>
              <a:cs typeface="Calibri" panose="020F0502020204030204" pitchFamily="34" charset="0"/>
            </a:endParaRPr>
          </a:p>
        </p:txBody>
      </p:sp>
      <p:sp>
        <p:nvSpPr>
          <p:cNvPr id="24" name="Rounded Rectangle 23">
            <a:extLst>
              <a:ext uri="{FF2B5EF4-FFF2-40B4-BE49-F238E27FC236}">
                <a16:creationId xmlns:a16="http://schemas.microsoft.com/office/drawing/2014/main" id="{22A46C20-DD63-FFBA-1635-762E4FEB35D0}"/>
              </a:ext>
            </a:extLst>
          </p:cNvPr>
          <p:cNvSpPr/>
          <p:nvPr/>
        </p:nvSpPr>
        <p:spPr>
          <a:xfrm>
            <a:off x="6553200" y="334899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IBD treatment plan</a:t>
            </a:r>
            <a:endParaRPr lang="en-US" dirty="0">
              <a:latin typeface="Calibri" panose="020F0502020204030204" pitchFamily="34" charset="0"/>
              <a:cs typeface="Calibri" panose="020F0502020204030204" pitchFamily="34" charset="0"/>
            </a:endParaRPr>
          </a:p>
        </p:txBody>
      </p:sp>
      <p:sp>
        <p:nvSpPr>
          <p:cNvPr id="25" name="Rounded Rectangle 24">
            <a:extLst>
              <a:ext uri="{FF2B5EF4-FFF2-40B4-BE49-F238E27FC236}">
                <a16:creationId xmlns:a16="http://schemas.microsoft.com/office/drawing/2014/main" id="{CE1A48E5-7917-911B-54DB-F5FEE0C27904}"/>
              </a:ext>
            </a:extLst>
          </p:cNvPr>
          <p:cNvSpPr/>
          <p:nvPr/>
        </p:nvSpPr>
        <p:spPr>
          <a:xfrm>
            <a:off x="6553200" y="414718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Fertility Specialist</a:t>
            </a:r>
            <a:endParaRPr lang="en-US" dirty="0">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E86F2E2C-3EF0-16CF-0055-70FA2C73C5F4}"/>
              </a:ext>
            </a:extLst>
          </p:cNvPr>
          <p:cNvSpPr/>
          <p:nvPr/>
        </p:nvSpPr>
        <p:spPr>
          <a:xfrm>
            <a:off x="6553200" y="2550795"/>
            <a:ext cx="4389120" cy="640080"/>
          </a:xfrm>
          <a:prstGeom prst="roundRect">
            <a:avLst>
              <a:gd name="adj" fmla="val 50000"/>
            </a:avLst>
          </a:prstGeom>
          <a:gradFill flip="none" rotWithShape="1">
            <a:gsLst>
              <a:gs pos="0">
                <a:schemeClr val="accent2">
                  <a:lumMod val="50000"/>
                </a:schemeClr>
              </a:gs>
              <a:gs pos="50000">
                <a:schemeClr val="accent2">
                  <a:lumMod val="75000"/>
                </a:schemeClr>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Preconception Maternal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Fetal Medicine</a:t>
            </a:r>
            <a:endParaRPr lang="en-US" dirty="0">
              <a:latin typeface="Calibri" panose="020F0502020204030204" pitchFamily="34" charset="0"/>
              <a:cs typeface="Calibri" panose="020F0502020204030204" pitchFamily="34" charset="0"/>
            </a:endParaRPr>
          </a:p>
        </p:txBody>
      </p:sp>
      <p:sp>
        <p:nvSpPr>
          <p:cNvPr id="27" name="Rounded Rectangle 26">
            <a:extLst>
              <a:ext uri="{FF2B5EF4-FFF2-40B4-BE49-F238E27FC236}">
                <a16:creationId xmlns:a16="http://schemas.microsoft.com/office/drawing/2014/main" id="{72FF9B69-D791-DEF5-5CA9-959E2F0C6632}"/>
              </a:ext>
            </a:extLst>
          </p:cNvPr>
          <p:cNvSpPr/>
          <p:nvPr/>
        </p:nvSpPr>
        <p:spPr>
          <a:xfrm>
            <a:off x="6553200" y="4945380"/>
            <a:ext cx="4389120" cy="64008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Physical activity</a:t>
            </a:r>
            <a:endParaRPr lang="en-US" dirty="0">
              <a:latin typeface="Calibri" panose="020F0502020204030204" pitchFamily="34" charset="0"/>
              <a:cs typeface="Calibri" panose="020F0502020204030204" pitchFamily="34" charset="0"/>
            </a:endParaRPr>
          </a:p>
        </p:txBody>
      </p:sp>
      <p:pic>
        <p:nvPicPr>
          <p:cNvPr id="29" name="Graphic 28" descr="Needle with solid fill">
            <a:extLst>
              <a:ext uri="{FF2B5EF4-FFF2-40B4-BE49-F238E27FC236}">
                <a16:creationId xmlns:a16="http://schemas.microsoft.com/office/drawing/2014/main" id="{3164717C-998B-7767-14BC-19F34945A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5720" y="1803400"/>
            <a:ext cx="533400" cy="533400"/>
          </a:xfrm>
          <a:prstGeom prst="rect">
            <a:avLst/>
          </a:prstGeom>
          <a:effectLst>
            <a:outerShdw blurRad="50800" dist="38100" dir="2700000" algn="tl" rotWithShape="0">
              <a:prstClr val="black">
                <a:alpha val="20000"/>
              </a:prstClr>
            </a:outerShdw>
          </a:effectLst>
        </p:spPr>
      </p:pic>
      <p:pic>
        <p:nvPicPr>
          <p:cNvPr id="31" name="Graphic 30" descr="Medicine with solid fill">
            <a:extLst>
              <a:ext uri="{FF2B5EF4-FFF2-40B4-BE49-F238E27FC236}">
                <a16:creationId xmlns:a16="http://schemas.microsoft.com/office/drawing/2014/main" id="{DDEF3950-91F2-1DD9-9270-3DF2D588B4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5720" y="2616200"/>
            <a:ext cx="533400" cy="533400"/>
          </a:xfrm>
          <a:prstGeom prst="rect">
            <a:avLst/>
          </a:prstGeom>
          <a:effectLst>
            <a:outerShdw blurRad="50800" dist="38100" dir="2700000" algn="tl" rotWithShape="0">
              <a:prstClr val="black">
                <a:alpha val="20000"/>
              </a:prstClr>
            </a:outerShdw>
          </a:effectLst>
        </p:spPr>
      </p:pic>
      <p:pic>
        <p:nvPicPr>
          <p:cNvPr id="33" name="Graphic 32" descr="Doctor female with solid fill">
            <a:extLst>
              <a:ext uri="{FF2B5EF4-FFF2-40B4-BE49-F238E27FC236}">
                <a16:creationId xmlns:a16="http://schemas.microsoft.com/office/drawing/2014/main" id="{A1AEAEDF-2A5D-B309-7C83-75DA0DB858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6670" y="4178300"/>
            <a:ext cx="571500" cy="571500"/>
          </a:xfrm>
          <a:prstGeom prst="rect">
            <a:avLst/>
          </a:prstGeom>
          <a:effectLst>
            <a:outerShdw blurRad="50800" dist="38100" dir="2700000" algn="tl" rotWithShape="0">
              <a:prstClr val="black">
                <a:alpha val="20000"/>
              </a:prstClr>
            </a:outerShdw>
          </a:effectLst>
        </p:spPr>
      </p:pic>
      <p:pic>
        <p:nvPicPr>
          <p:cNvPr id="35" name="Graphic 34" descr="Walk with solid fill">
            <a:extLst>
              <a:ext uri="{FF2B5EF4-FFF2-40B4-BE49-F238E27FC236}">
                <a16:creationId xmlns:a16="http://schemas.microsoft.com/office/drawing/2014/main" id="{3AE34170-E9C2-8BAB-BC9D-1830B79906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9370" y="4991100"/>
            <a:ext cx="546100" cy="546100"/>
          </a:xfrm>
          <a:prstGeom prst="rect">
            <a:avLst/>
          </a:prstGeom>
          <a:effectLst>
            <a:outerShdw blurRad="50800" dist="38100" dir="2700000" algn="tl" rotWithShape="0">
              <a:prstClr val="black">
                <a:alpha val="20000"/>
              </a:prstClr>
            </a:outerShdw>
          </a:effectLst>
        </p:spPr>
      </p:pic>
      <p:pic>
        <p:nvPicPr>
          <p:cNvPr id="37" name="Graphic 36" descr="Playbook with solid fill">
            <a:extLst>
              <a:ext uri="{FF2B5EF4-FFF2-40B4-BE49-F238E27FC236}">
                <a16:creationId xmlns:a16="http://schemas.microsoft.com/office/drawing/2014/main" id="{602ADBE7-A751-F561-05F3-D3638E72B8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1270" y="3352800"/>
            <a:ext cx="622300" cy="622300"/>
          </a:xfrm>
          <a:prstGeom prst="rect">
            <a:avLst/>
          </a:prstGeom>
          <a:effectLst>
            <a:outerShdw blurRad="50800" dist="38100" dir="2700000" algn="tl" rotWithShape="0">
              <a:prstClr val="black">
                <a:alpha val="20000"/>
              </a:prstClr>
            </a:outerShdw>
          </a:effectLst>
        </p:spPr>
      </p:pic>
      <p:pic>
        <p:nvPicPr>
          <p:cNvPr id="39" name="Graphic 38" descr="Scale with solid fill">
            <a:extLst>
              <a:ext uri="{FF2B5EF4-FFF2-40B4-BE49-F238E27FC236}">
                <a16:creationId xmlns:a16="http://schemas.microsoft.com/office/drawing/2014/main" id="{3D8332F3-8B00-2078-7828-E49265E4B0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67172" y="5003800"/>
            <a:ext cx="508000" cy="508000"/>
          </a:xfrm>
          <a:prstGeom prst="rect">
            <a:avLst/>
          </a:prstGeom>
          <a:effectLst>
            <a:outerShdw blurRad="50800" dist="38100" dir="2700000" algn="tl" rotWithShape="0">
              <a:prstClr val="black">
                <a:alpha val="20000"/>
              </a:prstClr>
            </a:outerShdw>
          </a:effectLst>
        </p:spPr>
      </p:pic>
      <p:pic>
        <p:nvPicPr>
          <p:cNvPr id="41" name="Graphic 40" descr="Pyramid with levels with solid fill">
            <a:extLst>
              <a:ext uri="{FF2B5EF4-FFF2-40B4-BE49-F238E27FC236}">
                <a16:creationId xmlns:a16="http://schemas.microsoft.com/office/drawing/2014/main" id="{51EC9E93-AD6F-B41E-520C-07C07144DE5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954472" y="4191000"/>
            <a:ext cx="533400" cy="533400"/>
          </a:xfrm>
          <a:prstGeom prst="rect">
            <a:avLst/>
          </a:prstGeom>
          <a:effectLst>
            <a:outerShdw blurRad="50800" dist="38100" dir="2700000" algn="tl" rotWithShape="0">
              <a:prstClr val="black">
                <a:alpha val="20000"/>
              </a:prstClr>
            </a:outerShdw>
          </a:effectLst>
        </p:spPr>
      </p:pic>
      <p:pic>
        <p:nvPicPr>
          <p:cNvPr id="43" name="Graphic 42" descr="No sign with solid fill">
            <a:extLst>
              <a:ext uri="{FF2B5EF4-FFF2-40B4-BE49-F238E27FC236}">
                <a16:creationId xmlns:a16="http://schemas.microsoft.com/office/drawing/2014/main" id="{2658A5A5-7189-5F19-B444-368674D2398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72786" y="2614728"/>
            <a:ext cx="496772" cy="496772"/>
          </a:xfrm>
          <a:prstGeom prst="rect">
            <a:avLst/>
          </a:prstGeom>
          <a:effectLst>
            <a:outerShdw blurRad="50800" dist="38100" dir="2700000" algn="tl" rotWithShape="0">
              <a:prstClr val="black">
                <a:alpha val="20000"/>
              </a:prstClr>
            </a:outerShdw>
          </a:effectLst>
        </p:spPr>
      </p:pic>
      <p:pic>
        <p:nvPicPr>
          <p:cNvPr id="45" name="Graphic 44" descr="Close with solid fill">
            <a:extLst>
              <a:ext uri="{FF2B5EF4-FFF2-40B4-BE49-F238E27FC236}">
                <a16:creationId xmlns:a16="http://schemas.microsoft.com/office/drawing/2014/main" id="{2E47C091-43D7-C4C2-D517-1BCA0FC4A2A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11622" y="1854200"/>
            <a:ext cx="419100" cy="419100"/>
          </a:xfrm>
          <a:prstGeom prst="rect">
            <a:avLst/>
          </a:prstGeom>
          <a:effectLst>
            <a:outerShdw blurRad="50800" dist="38100" dir="2700000" algn="tl" rotWithShape="0">
              <a:prstClr val="black">
                <a:alpha val="20000"/>
              </a:prstClr>
            </a:outerShdw>
          </a:effectLst>
        </p:spPr>
      </p:pic>
      <p:pic>
        <p:nvPicPr>
          <p:cNvPr id="47" name="Graphic 46" descr="Downward trend graph with solid fill">
            <a:extLst>
              <a:ext uri="{FF2B5EF4-FFF2-40B4-BE49-F238E27FC236}">
                <a16:creationId xmlns:a16="http://schemas.microsoft.com/office/drawing/2014/main" id="{E80B9007-FBE2-F11F-CC3C-7D0B4306DA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45380" y="3403600"/>
            <a:ext cx="551584" cy="495300"/>
          </a:xfrm>
          <a:prstGeom prst="rect">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837636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24B473-DB8B-1F7A-B4CB-5B9EDA387200}"/>
              </a:ext>
            </a:extLst>
          </p:cNvPr>
          <p:cNvSpPr>
            <a:spLocks noGrp="1"/>
          </p:cNvSpPr>
          <p:nvPr>
            <p:ph type="sldNum" sz="quarter" idx="12"/>
          </p:nvPr>
        </p:nvSpPr>
        <p:spPr/>
        <p:txBody>
          <a:bodyPr/>
          <a:lstStyle/>
          <a:p>
            <a:fld id="{C1BBCEF6-2ADA-364E-98F1-750B8367BB0E}" type="slidenum">
              <a:rPr lang="en-US" smtClean="0"/>
              <a:pPr/>
              <a:t>34</a:t>
            </a:fld>
            <a:endParaRPr lang="en-US"/>
          </a:p>
        </p:txBody>
      </p:sp>
      <p:sp>
        <p:nvSpPr>
          <p:cNvPr id="9" name="Rectangle 8">
            <a:extLst>
              <a:ext uri="{FF2B5EF4-FFF2-40B4-BE49-F238E27FC236}">
                <a16:creationId xmlns:a16="http://schemas.microsoft.com/office/drawing/2014/main" id="{1D80F18F-C3AD-518B-6D7D-ACC27754D3F5}"/>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EC67C7-19A5-ACC6-01FE-47260841DE90}"/>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55D1E23E-4F09-D6A8-4DEA-D815B997ADC1}"/>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D96C78DE-A772-7BF0-039C-A735EC8AB4D6}"/>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329D48-B6B4-CBC1-0B51-AF6F2B7D048C}"/>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4F8B39-1497-31F8-1E07-000DBD38039E}"/>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D5145A3-32FD-E941-1950-3EB625ED7B33}"/>
              </a:ext>
            </a:extLst>
          </p:cNvPr>
          <p:cNvSpPr/>
          <p:nvPr/>
        </p:nvSpPr>
        <p:spPr>
          <a:xfrm>
            <a:off x="76962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464985-19E6-5F38-3FE2-71100475DFF6}"/>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F340D90D-6653-7655-6181-302BE8D3DEB1}"/>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D4B35D36-C2AE-0921-F936-76BBF97EF5D9}"/>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13C25691-BACB-61F2-54D0-3183F577503B}"/>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accent2">
                    <a:lumMod val="75000"/>
                  </a:schemeClr>
                </a:solidFill>
                <a:latin typeface="Calibri" panose="020F0502020204030204" pitchFamily="34" charset="0"/>
                <a:cs typeface="Times New Roman" panose="02020603050405020304" pitchFamily="18" charset="0"/>
              </a:rPr>
              <a:t>Management of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n-US" sz="1600" dirty="0">
                <a:solidFill>
                  <a:schemeClr val="accent2">
                    <a:lumMod val="75000"/>
                  </a:schemeClr>
                </a:solidFill>
                <a:latin typeface="Calibri" panose="020F0502020204030204" pitchFamily="34" charset="0"/>
                <a:cs typeface="Times New Roman" panose="02020603050405020304" pitchFamily="18" charset="0"/>
              </a:rPr>
              <a:t>disease activity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n-US" sz="1600" dirty="0">
                <a:solidFill>
                  <a:schemeClr val="accent2">
                    <a:lumMod val="75000"/>
                  </a:schemeClr>
                </a:solidFill>
                <a:latin typeface="Calibri" panose="020F0502020204030204" pitchFamily="34" charset="0"/>
                <a:cs typeface="Times New Roman" panose="02020603050405020304" pitchFamily="18" charset="0"/>
              </a:rPr>
              <a:t>during pregnancy</a:t>
            </a:r>
            <a:endParaRPr lang="en-US" sz="1600" dirty="0">
              <a:solidFill>
                <a:schemeClr val="accent2">
                  <a:lumMod val="75000"/>
                </a:schemeClr>
              </a:solidFill>
            </a:endParaRPr>
          </a:p>
        </p:txBody>
      </p:sp>
      <p:sp>
        <p:nvSpPr>
          <p:cNvPr id="20" name="Content Placeholder 2">
            <a:extLst>
              <a:ext uri="{FF2B5EF4-FFF2-40B4-BE49-F238E27FC236}">
                <a16:creationId xmlns:a16="http://schemas.microsoft.com/office/drawing/2014/main" id="{670996F4-4130-C36E-8FDC-12982BFC1A1E}"/>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C489A17C-4751-6F4B-BABB-70F2EA327FD1}"/>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29BEEE4D-EC7B-B826-6EA3-71F2A6359A66}"/>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5E1BC03-B2D3-DEEB-C364-3494AE4EFEBA}"/>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0B9CDA6-5C24-3EA1-0CA1-CB01D565A639}"/>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C46A5799-D235-71D6-CF60-0DD8C464BAFC}"/>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C68FB5-B1D3-FC2B-0E38-48E3293F23FB}"/>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74F48FAA-592D-0379-A2C5-950974B0A10B}"/>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513F0269-5B6E-5B7F-0DE5-FB423383282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B248BBE3-D8A5-98B1-0389-F5A4EAFAD6B9}"/>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EBA4EC3B-DCE4-C48E-CD4D-A61C27743F8E}"/>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87BB6AD2-5AE7-279F-3538-778706BF6A80}"/>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281A010F-5A0E-95EE-5654-BDCF0DED5C7D}"/>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18A6CFA3-0B9F-6834-C2A2-61745F95D8CE}"/>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91733C66-73CE-16EA-3C59-793356C54486}"/>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855169B9-9738-686D-0349-2B5EDF593EC5}"/>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B2C4DEC4-E74A-38AA-3072-F67952574C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5213" y="3506972"/>
            <a:ext cx="655674" cy="655674"/>
          </a:xfrm>
          <a:prstGeom prst="rect">
            <a:avLst/>
          </a:prstGeom>
        </p:spPr>
      </p:pic>
      <p:pic>
        <p:nvPicPr>
          <p:cNvPr id="37" name="Graphic 36" descr="Medicine outline">
            <a:extLst>
              <a:ext uri="{FF2B5EF4-FFF2-40B4-BE49-F238E27FC236}">
                <a16:creationId xmlns:a16="http://schemas.microsoft.com/office/drawing/2014/main" id="{8C2AFD38-9E58-6D77-B62C-3A287C16A1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1BA1D613-F6CF-F81D-0EF4-11BE62B4EA8F}"/>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BC715B93-7004-B1E9-51C2-9BA642EEA61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0228D6F1-61BB-4A23-766C-FCAC9D386463}"/>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963070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369526-AF22-5357-07CD-194385250101}"/>
              </a:ext>
            </a:extLst>
          </p:cNvPr>
          <p:cNvSpPr>
            <a:spLocks noGrp="1"/>
          </p:cNvSpPr>
          <p:nvPr>
            <p:ph type="sldNum" sz="quarter" idx="12"/>
          </p:nvPr>
        </p:nvSpPr>
        <p:spPr/>
        <p:txBody>
          <a:bodyPr/>
          <a:lstStyle/>
          <a:p>
            <a:fld id="{C1BBCEF6-2ADA-364E-98F1-750B8367BB0E}" type="slidenum">
              <a:rPr lang="en-US" smtClean="0"/>
              <a:t>35</a:t>
            </a:fld>
            <a:endParaRPr lang="en-US"/>
          </a:p>
        </p:txBody>
      </p:sp>
      <p:pic>
        <p:nvPicPr>
          <p:cNvPr id="6" name="Picture 5">
            <a:extLst>
              <a:ext uri="{FF2B5EF4-FFF2-40B4-BE49-F238E27FC236}">
                <a16:creationId xmlns:a16="http://schemas.microsoft.com/office/drawing/2014/main" id="{6CD6DE9A-3F88-D8D6-B1FE-4E09B1C402DF}"/>
              </a:ext>
            </a:extLst>
          </p:cNvPr>
          <p:cNvPicPr>
            <a:picLocks noChangeAspect="1"/>
          </p:cNvPicPr>
          <p:nvPr/>
        </p:nvPicPr>
        <p:blipFill>
          <a:blip r:embed="rId3"/>
          <a:srcRect t="12609" b="29599"/>
          <a:stretch/>
        </p:blipFill>
        <p:spPr>
          <a:xfrm>
            <a:off x="0" y="-1"/>
            <a:ext cx="12192000" cy="37106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chemeClr val="bg1"/>
          </a:solidFill>
        </p:spPr>
      </p:pic>
      <p:pic>
        <p:nvPicPr>
          <p:cNvPr id="8" name="Picture 7" descr="A white and grey triangle pattern&#10;&#10;Description automatically generated">
            <a:extLst>
              <a:ext uri="{FF2B5EF4-FFF2-40B4-BE49-F238E27FC236}">
                <a16:creationId xmlns:a16="http://schemas.microsoft.com/office/drawing/2014/main" id="{42A936E1-AEBB-A24B-2423-D8CC74EC9781}"/>
              </a:ext>
            </a:extLst>
          </p:cNvPr>
          <p:cNvPicPr>
            <a:picLocks noChangeAspect="1"/>
          </p:cNvPicPr>
          <p:nvPr/>
        </p:nvPicPr>
        <p:blipFill>
          <a:blip r:embed="rId4">
            <a:alphaModFix/>
          </a:blip>
          <a:srcRect t="54168" b="1116"/>
          <a:stretch/>
        </p:blipFill>
        <p:spPr>
          <a:xfrm>
            <a:off x="0" y="3700129"/>
            <a:ext cx="7878726" cy="2360429"/>
          </a:xfrm>
          <a:prstGeom prst="rect">
            <a:avLst/>
          </a:prstGeom>
        </p:spPr>
      </p:pic>
      <p:sp>
        <p:nvSpPr>
          <p:cNvPr id="9" name="Rectangle 8">
            <a:extLst>
              <a:ext uri="{FF2B5EF4-FFF2-40B4-BE49-F238E27FC236}">
                <a16:creationId xmlns:a16="http://schemas.microsoft.com/office/drawing/2014/main" id="{1071CA9A-E1FA-CAA8-D715-B336472277E2}"/>
              </a:ext>
            </a:extLst>
          </p:cNvPr>
          <p:cNvSpPr/>
          <p:nvPr/>
        </p:nvSpPr>
        <p:spPr>
          <a:xfrm>
            <a:off x="0" y="3691468"/>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E12125A-2C52-CAB5-690F-3F7DBB6B4877}"/>
              </a:ext>
            </a:extLst>
          </p:cNvPr>
          <p:cNvSpPr/>
          <p:nvPr/>
        </p:nvSpPr>
        <p:spPr>
          <a:xfrm>
            <a:off x="7889358" y="4876800"/>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2672969-9A68-5CF4-D6A8-98E574044970}"/>
              </a:ext>
            </a:extLst>
          </p:cNvPr>
          <p:cNvSpPr txBox="1"/>
          <p:nvPr/>
        </p:nvSpPr>
        <p:spPr>
          <a:xfrm>
            <a:off x="363942" y="3970599"/>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8:</a:t>
            </a:r>
            <a:endParaRPr lang="en-US" dirty="0">
              <a:solidFill>
                <a:schemeClr val="bg1"/>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ED19545C-19EC-78FA-4909-D0FEC77FF58A}"/>
              </a:ext>
            </a:extLst>
          </p:cNvPr>
          <p:cNvSpPr/>
          <p:nvPr/>
        </p:nvSpPr>
        <p:spPr>
          <a:xfrm>
            <a:off x="7889358" y="3695700"/>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F0A70451-8FBE-08B0-78E1-72E8A7866958}"/>
              </a:ext>
            </a:extLst>
          </p:cNvPr>
          <p:cNvSpPr txBox="1">
            <a:spLocks/>
          </p:cNvSpPr>
          <p:nvPr/>
        </p:nvSpPr>
        <p:spPr>
          <a:xfrm>
            <a:off x="8053475" y="43043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C761E945-C2E2-F6CB-AB3C-E138D899FFD4}"/>
              </a:ext>
            </a:extLst>
          </p:cNvPr>
          <p:cNvGrpSpPr>
            <a:grpSpLocks noChangeAspect="1"/>
          </p:cNvGrpSpPr>
          <p:nvPr/>
        </p:nvGrpSpPr>
        <p:grpSpPr>
          <a:xfrm>
            <a:off x="9668539" y="4323749"/>
            <a:ext cx="1828800" cy="360421"/>
            <a:chOff x="8077200" y="2074333"/>
            <a:chExt cx="2319866" cy="457200"/>
          </a:xfrm>
        </p:grpSpPr>
        <p:sp>
          <p:nvSpPr>
            <p:cNvPr id="15" name="Oval 14">
              <a:extLst>
                <a:ext uri="{FF2B5EF4-FFF2-40B4-BE49-F238E27FC236}">
                  <a16:creationId xmlns:a16="http://schemas.microsoft.com/office/drawing/2014/main" id="{D694BDE0-056B-90AB-106A-AEEC63D5CC9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B042F60-5872-92C2-B378-DE5D8EA4A937}"/>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67ECB9DA-F4F0-05DD-EFA7-58806AE364CE}"/>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0C1C0468-22A3-CE46-2FFB-573DEAB4BCA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FFE9CAD9-23F5-6810-B321-85DF99D11A41}"/>
              </a:ext>
            </a:extLst>
          </p:cNvPr>
          <p:cNvSpPr txBox="1"/>
          <p:nvPr/>
        </p:nvSpPr>
        <p:spPr>
          <a:xfrm>
            <a:off x="8053475" y="3784333"/>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20" name="Content Placeholder 2">
            <a:extLst>
              <a:ext uri="{FF2B5EF4-FFF2-40B4-BE49-F238E27FC236}">
                <a16:creationId xmlns:a16="http://schemas.microsoft.com/office/drawing/2014/main" id="{8F4FB720-73AE-6B18-FD41-26B29DD8F5C2}"/>
              </a:ext>
            </a:extLst>
          </p:cNvPr>
          <p:cNvSpPr txBox="1">
            <a:spLocks/>
          </p:cNvSpPr>
          <p:nvPr/>
        </p:nvSpPr>
        <p:spPr>
          <a:xfrm>
            <a:off x="8057019" y="550935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21" name="TextBox 20">
            <a:extLst>
              <a:ext uri="{FF2B5EF4-FFF2-40B4-BE49-F238E27FC236}">
                <a16:creationId xmlns:a16="http://schemas.microsoft.com/office/drawing/2014/main" id="{E84521FA-84CE-9C9B-B6A2-C397F91D4579}"/>
              </a:ext>
            </a:extLst>
          </p:cNvPr>
          <p:cNvSpPr txBox="1"/>
          <p:nvPr/>
        </p:nvSpPr>
        <p:spPr>
          <a:xfrm>
            <a:off x="8057019" y="513821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DDA333FA-385D-E4F5-C4FC-3EBF8A83F416}"/>
              </a:ext>
            </a:extLst>
          </p:cNvPr>
          <p:cNvSpPr/>
          <p:nvPr/>
        </p:nvSpPr>
        <p:spPr>
          <a:xfrm>
            <a:off x="152400" y="3843868"/>
            <a:ext cx="7603067" cy="207433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43486AAD-1EAC-D99F-D183-0B0D511A4FCB}"/>
              </a:ext>
            </a:extLst>
          </p:cNvPr>
          <p:cNvPicPr>
            <a:picLocks noChangeAspect="1"/>
          </p:cNvPicPr>
          <p:nvPr/>
        </p:nvPicPr>
        <p:blipFill>
          <a:blip r:embed="rId5">
            <a:alphaModFix amt="10000"/>
          </a:blip>
          <a:srcRect t="794" b="794"/>
          <a:stretch/>
        </p:blipFill>
        <p:spPr>
          <a:xfrm>
            <a:off x="5542469" y="4093534"/>
            <a:ext cx="1962189" cy="1541721"/>
          </a:xfrm>
          <a:prstGeom prst="rect">
            <a:avLst/>
          </a:prstGeom>
        </p:spPr>
      </p:pic>
      <p:sp>
        <p:nvSpPr>
          <p:cNvPr id="22" name="TextBox 21">
            <a:extLst>
              <a:ext uri="{FF2B5EF4-FFF2-40B4-BE49-F238E27FC236}">
                <a16:creationId xmlns:a16="http://schemas.microsoft.com/office/drawing/2014/main" id="{257D1DE2-4895-68EE-FEAE-7B8D187B4FEC}"/>
              </a:ext>
            </a:extLst>
          </p:cNvPr>
          <p:cNvSpPr txBox="1"/>
          <p:nvPr/>
        </p:nvSpPr>
        <p:spPr>
          <a:xfrm>
            <a:off x="388751" y="4561605"/>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that urgent and emergent IBD surgery during pregnancy </a:t>
            </a:r>
            <a:br>
              <a:rPr lang="en-US" sz="1800" dirty="0">
                <a:solidFill>
                  <a:schemeClr val="bg1"/>
                </a:solidFill>
                <a:effectLst/>
                <a:latin typeface="Calibri" panose="020F0502020204030204" pitchFamily="34" charset="0"/>
                <a:ea typeface="Calibri" panose="020F0502020204030204" pitchFamily="34" charset="0"/>
              </a:rPr>
            </a:br>
            <a:r>
              <a:rPr lang="en-US" sz="1800" dirty="0">
                <a:solidFill>
                  <a:schemeClr val="bg1"/>
                </a:solidFill>
                <a:effectLst/>
                <a:latin typeface="Calibri" panose="020F0502020204030204" pitchFamily="34" charset="0"/>
                <a:ea typeface="Calibri" panose="020F0502020204030204" pitchFamily="34" charset="0"/>
              </a:rPr>
              <a:t>be completed when required, and not based on trimester</a:t>
            </a:r>
            <a:r>
              <a:rPr lang="en-US"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8790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C93573-752A-6B89-FED3-668D654FF217}"/>
              </a:ext>
            </a:extLst>
          </p:cNvPr>
          <p:cNvSpPr>
            <a:spLocks noGrp="1"/>
          </p:cNvSpPr>
          <p:nvPr>
            <p:ph type="title"/>
          </p:nvPr>
        </p:nvSpPr>
        <p:spPr/>
        <p:txBody>
          <a:bodyPr/>
          <a:lstStyle/>
          <a:p>
            <a:endParaRPr lang="en-US"/>
          </a:p>
        </p:txBody>
      </p:sp>
      <p:sp>
        <p:nvSpPr>
          <p:cNvPr id="17" name="Content Placeholder 16">
            <a:extLst>
              <a:ext uri="{FF2B5EF4-FFF2-40B4-BE49-F238E27FC236}">
                <a16:creationId xmlns:a16="http://schemas.microsoft.com/office/drawing/2014/main" id="{83CD11E8-621A-5F7E-328C-2CE2B4AF719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142EE42-E3E7-0944-D0FA-71722970ED29}"/>
              </a:ext>
            </a:extLst>
          </p:cNvPr>
          <p:cNvSpPr>
            <a:spLocks noGrp="1"/>
          </p:cNvSpPr>
          <p:nvPr>
            <p:ph type="sldNum" sz="quarter" idx="12"/>
          </p:nvPr>
        </p:nvSpPr>
        <p:spPr/>
        <p:txBody>
          <a:bodyPr/>
          <a:lstStyle/>
          <a:p>
            <a:fld id="{C1BBCEF6-2ADA-364E-98F1-750B8367BB0E}" type="slidenum">
              <a:rPr lang="en-US" smtClean="0"/>
              <a:t>36</a:t>
            </a:fld>
            <a:endParaRPr lang="en-US"/>
          </a:p>
        </p:txBody>
      </p:sp>
      <p:pic>
        <p:nvPicPr>
          <p:cNvPr id="5" name="Picture 4" descr="A group of people standing in front of a sign&#10;&#10;Description automatically generated">
            <a:extLst>
              <a:ext uri="{FF2B5EF4-FFF2-40B4-BE49-F238E27FC236}">
                <a16:creationId xmlns:a16="http://schemas.microsoft.com/office/drawing/2014/main" id="{5F72A9B5-153A-9076-37F0-C902B9D388C0}"/>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6" name="Rectangle 5">
            <a:extLst>
              <a:ext uri="{FF2B5EF4-FFF2-40B4-BE49-F238E27FC236}">
                <a16:creationId xmlns:a16="http://schemas.microsoft.com/office/drawing/2014/main" id="{A859870E-14CD-DDF4-F263-F70D9622ED9E}"/>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A9732F7-1522-04D2-AB49-10FD328F6151}"/>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a:solidFill>
                  <a:schemeClr val="bg1"/>
                </a:solidFill>
                <a:cs typeface="Calibri" panose="020F0502020204030204" pitchFamily="34" charset="0"/>
              </a:rPr>
              <a:t>Consensus Statements</a:t>
            </a:r>
            <a:endParaRPr lang="en-US" dirty="0">
              <a:solidFill>
                <a:schemeClr val="bg1"/>
              </a:solidFill>
              <a:cs typeface="Calibri" panose="020F0502020204030204" pitchFamily="34" charset="0"/>
            </a:endParaRPr>
          </a:p>
        </p:txBody>
      </p:sp>
      <p:sp>
        <p:nvSpPr>
          <p:cNvPr id="8" name="TextBox 7">
            <a:extLst>
              <a:ext uri="{FF2B5EF4-FFF2-40B4-BE49-F238E27FC236}">
                <a16:creationId xmlns:a16="http://schemas.microsoft.com/office/drawing/2014/main" id="{2958359A-49CD-8510-F564-7E1D293907E1}"/>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6. Endoscopy during pregnancy among women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with IBD is low risk but should only be performed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if it may change management</a:t>
            </a:r>
            <a:r>
              <a:rPr lang="en-US" sz="2000" dirty="0">
                <a:solidFill>
                  <a:schemeClr val="bg1"/>
                </a:solidFill>
                <a:latin typeface="Calibri" panose="020F0502020204030204" pitchFamily="34" charset="0"/>
                <a:ea typeface="Aptos" panose="020B0004020202020204" pitchFamily="34" charset="0"/>
              </a:rPr>
              <a:t>.</a:t>
            </a:r>
            <a:endParaRPr lang="en-US" sz="2000" dirty="0">
              <a:solidFill>
                <a:schemeClr val="bg1"/>
              </a:solidFill>
              <a:effectLst/>
            </a:endParaRPr>
          </a:p>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7. If cross-sectional imaging is needed during pregnancy, intestinal ultrasound and magnetic resonance imaging without gadolinium are preferred to computed tomography</a:t>
            </a:r>
            <a:r>
              <a:rPr lang="en-US" sz="2000" dirty="0">
                <a:solidFill>
                  <a:schemeClr val="bg1"/>
                </a:solidFill>
                <a:latin typeface="Calibri" panose="020F0502020204030204" pitchFamily="34" charset="0"/>
                <a:ea typeface="Aptos" panose="020B0004020202020204" pitchFamily="34" charset="0"/>
              </a:rPr>
              <a:t>.</a:t>
            </a:r>
            <a:endParaRPr lang="en-US" sz="2000" dirty="0">
              <a:solidFill>
                <a:schemeClr val="bg1"/>
              </a:solidFill>
              <a:effectLst/>
            </a:endParaRPr>
          </a:p>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8. Fecal calprotectin is useful for monitoring disease activity in pregnant women with IBD</a:t>
            </a:r>
            <a:r>
              <a:rPr lang="en-US" sz="2000" dirty="0">
                <a:solidFill>
                  <a:schemeClr val="bg1"/>
                </a:solidFill>
                <a:latin typeface="Calibri" panose="020F0502020204030204" pitchFamily="34" charset="0"/>
                <a:ea typeface="Aptos" panose="020B0004020202020204" pitchFamily="34" charset="0"/>
              </a:rPr>
              <a:t>.</a:t>
            </a:r>
            <a:endParaRPr lang="en-US" sz="2000" dirty="0">
              <a:solidFill>
                <a:schemeClr val="bg1"/>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982E3D3-FD22-2272-D109-6388C3A859F6}"/>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0" name="Straight Connector 9">
            <a:extLst>
              <a:ext uri="{FF2B5EF4-FFF2-40B4-BE49-F238E27FC236}">
                <a16:creationId xmlns:a16="http://schemas.microsoft.com/office/drawing/2014/main" id="{45F4956B-8C41-357E-4BC0-8E1DD51E5451}"/>
              </a:ext>
            </a:extLst>
          </p:cNvPr>
          <p:cNvCxnSpPr>
            <a:cxnSpLocks/>
          </p:cNvCxnSpPr>
          <p:nvPr/>
        </p:nvCxnSpPr>
        <p:spPr>
          <a:xfrm>
            <a:off x="5562600" y="2842966"/>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02CC76C-A408-E1F5-2A92-D031165B6D0C}"/>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B9452FA-5070-5436-B97C-E5FFFE90913F}"/>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CBFD740-BD9C-11D8-8370-1A8C06C05E6F}"/>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85AFCCD-44A6-5B43-5456-780EA7450570}"/>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67B308C-7EB5-9EBB-F740-F12733CE14DF}"/>
              </a:ext>
            </a:extLst>
          </p:cNvPr>
          <p:cNvCxnSpPr>
            <a:cxnSpLocks/>
          </p:cNvCxnSpPr>
          <p:nvPr/>
        </p:nvCxnSpPr>
        <p:spPr>
          <a:xfrm>
            <a:off x="5576777" y="4384687"/>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0435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AC9E11-5074-6AB7-201E-17EFF7C81399}"/>
              </a:ext>
            </a:extLst>
          </p:cNvPr>
          <p:cNvSpPr>
            <a:spLocks noGrp="1"/>
          </p:cNvSpPr>
          <p:nvPr>
            <p:ph type="sldNum" sz="quarter" idx="12"/>
          </p:nvPr>
        </p:nvSpPr>
        <p:spPr/>
        <p:txBody>
          <a:bodyPr/>
          <a:lstStyle/>
          <a:p>
            <a:fld id="{F7A97E85-343F-DE4C-AB4F-C00C4B6D29EF}" type="slidenum">
              <a:rPr lang="en-US" smtClean="0"/>
              <a:t>37</a:t>
            </a:fld>
            <a:endParaRPr lang="en-US"/>
          </a:p>
        </p:txBody>
      </p:sp>
      <p:graphicFrame>
        <p:nvGraphicFramePr>
          <p:cNvPr id="3" name="Table 2">
            <a:extLst>
              <a:ext uri="{FF2B5EF4-FFF2-40B4-BE49-F238E27FC236}">
                <a16:creationId xmlns:a16="http://schemas.microsoft.com/office/drawing/2014/main" id="{133FF592-0BDC-9188-F377-86910F9C1816}"/>
              </a:ext>
            </a:extLst>
          </p:cNvPr>
          <p:cNvGraphicFramePr>
            <a:graphicFrameLocks noGrp="1"/>
          </p:cNvGraphicFramePr>
          <p:nvPr>
            <p:extLst>
              <p:ext uri="{D42A27DB-BD31-4B8C-83A1-F6EECF244321}">
                <p14:modId xmlns:p14="http://schemas.microsoft.com/office/powerpoint/2010/main" val="2018040213"/>
              </p:ext>
            </p:extLst>
          </p:nvPr>
        </p:nvGraphicFramePr>
        <p:xfrm>
          <a:off x="457201" y="784860"/>
          <a:ext cx="11338560" cy="4470400"/>
        </p:xfrm>
        <a:graphic>
          <a:graphicData uri="http://schemas.openxmlformats.org/drawingml/2006/table">
            <a:tbl>
              <a:tblPr firstRow="1" bandRow="1">
                <a:tableStyleId>{5C22544A-7EE6-4342-B048-85BDC9FD1C3A}</a:tableStyleId>
              </a:tblPr>
              <a:tblGrid>
                <a:gridCol w="1280160">
                  <a:extLst>
                    <a:ext uri="{9D8B030D-6E8A-4147-A177-3AD203B41FA5}">
                      <a16:colId xmlns:a16="http://schemas.microsoft.com/office/drawing/2014/main" val="2780840208"/>
                    </a:ext>
                  </a:extLst>
                </a:gridCol>
                <a:gridCol w="3383280">
                  <a:extLst>
                    <a:ext uri="{9D8B030D-6E8A-4147-A177-3AD203B41FA5}">
                      <a16:colId xmlns:a16="http://schemas.microsoft.com/office/drawing/2014/main" val="2195125118"/>
                    </a:ext>
                  </a:extLst>
                </a:gridCol>
                <a:gridCol w="6675120">
                  <a:extLst>
                    <a:ext uri="{9D8B030D-6E8A-4147-A177-3AD203B41FA5}">
                      <a16:colId xmlns:a16="http://schemas.microsoft.com/office/drawing/2014/main" val="2598261559"/>
                    </a:ext>
                  </a:extLst>
                </a:gridCol>
              </a:tblGrid>
              <a:tr h="370840">
                <a:tc>
                  <a:txBody>
                    <a:bodyPr/>
                    <a:lstStyle/>
                    <a:p>
                      <a:endParaRPr lang="en-US" sz="1700" i="0" dirty="0">
                        <a:latin typeface="Calibri" panose="020F0502020204030204" pitchFamily="34" charset="0"/>
                        <a:cs typeface="Calibri" panose="020F0502020204030204" pitchFamily="34" charset="0"/>
                      </a:endParaRP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US" sz="1700" i="0" dirty="0">
                          <a:latin typeface="Calibri" panose="020F0502020204030204" pitchFamily="34" charset="0"/>
                          <a:cs typeface="Calibri" panose="020F0502020204030204" pitchFamily="34" charset="0"/>
                        </a:rPr>
                        <a:t>Assessment of Disease Activity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US" sz="1700" i="0" dirty="0">
                          <a:latin typeface="Calibri" panose="020F0502020204030204" pitchFamily="34" charset="0"/>
                          <a:cs typeface="Calibri" panose="020F0502020204030204" pitchFamily="34" charset="0"/>
                        </a:rPr>
                        <a:t>Comment</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3410250"/>
                  </a:ext>
                </a:extLst>
              </a:tr>
              <a:tr h="213360">
                <a:tc rowSpan="3">
                  <a:txBody>
                    <a:bodyPr/>
                    <a:lstStyle/>
                    <a:p>
                      <a:r>
                        <a:rPr lang="en-US" sz="1700" i="0" dirty="0">
                          <a:solidFill>
                            <a:schemeClr val="bg1"/>
                          </a:solidFill>
                          <a:latin typeface="Calibri" panose="020F0502020204030204" pitchFamily="34" charset="0"/>
                          <a:cs typeface="Calibri" panose="020F0502020204030204" pitchFamily="34" charset="0"/>
                        </a:rPr>
                        <a:t>Laboratory Tests</a:t>
                      </a: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700" i="0" kern="1200" dirty="0">
                          <a:solidFill>
                            <a:schemeClr val="dk1"/>
                          </a:solidFill>
                          <a:effectLst/>
                          <a:latin typeface="Calibri" panose="020F0502020204030204" pitchFamily="34" charset="0"/>
                          <a:ea typeface="+mn-ea"/>
                          <a:cs typeface="Calibri" panose="020F0502020204030204" pitchFamily="34" charset="0"/>
                        </a:rPr>
                        <a:t>Serum Inflammatory markers</a:t>
                      </a:r>
                    </a:p>
                    <a:p>
                      <a:r>
                        <a:rPr lang="en-US" sz="1700" i="0" kern="1200" dirty="0">
                          <a:solidFill>
                            <a:schemeClr val="dk1"/>
                          </a:solidFill>
                          <a:effectLst/>
                          <a:latin typeface="Calibri" panose="020F0502020204030204" pitchFamily="34" charset="0"/>
                          <a:ea typeface="+mn-ea"/>
                          <a:cs typeface="Calibri" panose="020F0502020204030204" pitchFamily="34" charset="0"/>
                        </a:rPr>
                        <a:t>C Reactive Protein, </a:t>
                      </a:r>
                      <a:br>
                        <a:rPr lang="en-US" sz="1700" i="0" kern="1200" dirty="0">
                          <a:solidFill>
                            <a:schemeClr val="dk1"/>
                          </a:solidFill>
                          <a:effectLst/>
                          <a:latin typeface="Calibri" panose="020F0502020204030204" pitchFamily="34" charset="0"/>
                          <a:ea typeface="+mn-ea"/>
                          <a:cs typeface="Calibri" panose="020F0502020204030204" pitchFamily="34" charset="0"/>
                        </a:rPr>
                      </a:br>
                      <a:r>
                        <a:rPr lang="en-US" sz="1700" i="0" kern="1200" dirty="0">
                          <a:solidFill>
                            <a:schemeClr val="dk1"/>
                          </a:solidFill>
                          <a:effectLst/>
                          <a:latin typeface="Calibri" panose="020F0502020204030204" pitchFamily="34" charset="0"/>
                          <a:ea typeface="+mn-ea"/>
                          <a:cs typeface="Calibri" panose="020F0502020204030204" pitchFamily="34" charset="0"/>
                        </a:rPr>
                        <a:t>Sedimentation Rate</a:t>
                      </a:r>
                    </a:p>
                  </a:txBody>
                  <a:tcPr>
                    <a:lnL w="12700" cmpd="sng">
                      <a:noFill/>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Can be elevated from pregnancy</a:t>
                      </a:r>
                    </a:p>
                    <a:p>
                      <a:endParaRPr lang="en-US" sz="1700" i="0" dirty="0">
                        <a:latin typeface="Calibri" panose="020F0502020204030204" pitchFamily="34" charset="0"/>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583071"/>
                  </a:ext>
                </a:extLst>
              </a:tr>
              <a:tr h="21336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Fecal Calprotectin</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Effective for monitoring in pregnancy</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0283536"/>
                  </a:ext>
                </a:extLst>
              </a:tr>
              <a:tr h="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Serum Drug Concentrations</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May vary in pregnancy</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451479"/>
                  </a:ext>
                </a:extLst>
              </a:tr>
              <a:tr h="123613">
                <a:tc rowSpan="3">
                  <a:txBody>
                    <a:bodyPr/>
                    <a:lstStyle/>
                    <a:p>
                      <a:r>
                        <a:rPr lang="en-US" sz="1700" i="0" dirty="0">
                          <a:solidFill>
                            <a:schemeClr val="bg1"/>
                          </a:solidFill>
                          <a:latin typeface="Calibri" panose="020F0502020204030204" pitchFamily="34" charset="0"/>
                          <a:cs typeface="Calibri" panose="020F0502020204030204" pitchFamily="34" charset="0"/>
                        </a:rPr>
                        <a:t>Cross-sectional imaging</a:t>
                      </a:r>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Intestinal Ultrasound</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700" i="0" kern="1200" spc="-30" baseline="0" dirty="0">
                          <a:solidFill>
                            <a:schemeClr val="dk1"/>
                          </a:solidFill>
                          <a:effectLst/>
                          <a:latin typeface="Calibri" panose="020F0502020204030204" pitchFamily="34" charset="0"/>
                          <a:ea typeface="+mn-ea"/>
                          <a:cs typeface="Calibri" panose="020F0502020204030204" pitchFamily="34" charset="0"/>
                        </a:rPr>
                        <a:t>Low risk: Accurate in trimester 1,2 but technically challenging in trimester 3</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13326500"/>
                  </a:ext>
                </a:extLst>
              </a:tr>
              <a:tr h="242147">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Computed Tomography</a:t>
                      </a:r>
                    </a:p>
                    <a:p>
                      <a:endParaRPr lang="en-US" sz="1700" i="0" dirty="0">
                        <a:latin typeface="Calibri" panose="020F0502020204030204" pitchFamily="34" charset="0"/>
                        <a:cs typeface="Calibri" panose="020F0502020204030204" pitchFamily="34" charset="0"/>
                      </a:endParaRP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700" i="0" kern="1200" dirty="0">
                          <a:solidFill>
                            <a:schemeClr val="dk1"/>
                          </a:solidFill>
                          <a:effectLst/>
                          <a:latin typeface="Calibri" panose="020F0502020204030204" pitchFamily="34" charset="0"/>
                          <a:ea typeface="+mn-ea"/>
                          <a:cs typeface="Calibri" panose="020F0502020204030204" pitchFamily="34" charset="0"/>
                        </a:rPr>
                        <a:t>Relatively safe. The cumulative radiation exposure of a single CT scan </a:t>
                      </a:r>
                      <a:br>
                        <a:rPr lang="en-US" sz="1700" i="0" kern="1200" dirty="0">
                          <a:solidFill>
                            <a:schemeClr val="dk1"/>
                          </a:solidFill>
                          <a:effectLst/>
                          <a:latin typeface="Calibri" panose="020F0502020204030204" pitchFamily="34" charset="0"/>
                          <a:ea typeface="+mn-ea"/>
                          <a:cs typeface="Calibri" panose="020F0502020204030204" pitchFamily="34" charset="0"/>
                        </a:rPr>
                      </a:br>
                      <a:r>
                        <a:rPr lang="en-US" sz="1700" i="0" kern="1200" dirty="0">
                          <a:solidFill>
                            <a:schemeClr val="dk1"/>
                          </a:solidFill>
                          <a:effectLst/>
                          <a:latin typeface="Calibri" panose="020F0502020204030204" pitchFamily="34" charset="0"/>
                          <a:ea typeface="+mn-ea"/>
                          <a:cs typeface="Calibri" panose="020F0502020204030204" pitchFamily="34" charset="0"/>
                        </a:rPr>
                        <a:t>(~ 50 </a:t>
                      </a:r>
                      <a:r>
                        <a:rPr lang="en-US" sz="1700" i="0" kern="1200" dirty="0" err="1">
                          <a:solidFill>
                            <a:schemeClr val="dk1"/>
                          </a:solidFill>
                          <a:effectLst/>
                          <a:latin typeface="Calibri" panose="020F0502020204030204" pitchFamily="34" charset="0"/>
                          <a:ea typeface="+mn-ea"/>
                          <a:cs typeface="Calibri" panose="020F0502020204030204" pitchFamily="34" charset="0"/>
                        </a:rPr>
                        <a:t>mGy</a:t>
                      </a:r>
                      <a:r>
                        <a:rPr lang="en-US" sz="1700" i="0" kern="1200" dirty="0">
                          <a:solidFill>
                            <a:schemeClr val="dk1"/>
                          </a:solidFill>
                          <a:effectLst/>
                          <a:latin typeface="Calibri" panose="020F0502020204030204" pitchFamily="34" charset="0"/>
                          <a:ea typeface="+mn-ea"/>
                          <a:cs typeface="Calibri" panose="020F0502020204030204" pitchFamily="34" charset="0"/>
                        </a:rPr>
                        <a:t>) is below the level of concern</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1779874"/>
                  </a:ext>
                </a:extLst>
              </a:tr>
              <a:tr h="123613">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Magnetic Resonance Imaging</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700" i="0" kern="1200" dirty="0">
                          <a:solidFill>
                            <a:schemeClr val="dk1"/>
                          </a:solidFill>
                          <a:effectLst/>
                          <a:latin typeface="Calibri"/>
                          <a:ea typeface="+mn-ea"/>
                          <a:cs typeface="Calibri"/>
                        </a:rPr>
                        <a:t>Low risk. Avoid gadolinium (potential teratogen) during first trimester</a:t>
                      </a:r>
                      <a:endParaRPr lang="en-US" dirty="0">
                        <a:latin typeface="Calibri"/>
                        <a:cs typeface="Calibri"/>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391842"/>
                  </a:ext>
                </a:extLst>
              </a:tr>
              <a:tr h="185420">
                <a:tc rowSpan="2">
                  <a:txBody>
                    <a:bodyPr/>
                    <a:lstStyle/>
                    <a:p>
                      <a:r>
                        <a:rPr lang="en-US" sz="1700" i="0" dirty="0">
                          <a:solidFill>
                            <a:schemeClr val="bg1"/>
                          </a:solidFill>
                          <a:latin typeface="Calibri" panose="020F0502020204030204" pitchFamily="34" charset="0"/>
                          <a:cs typeface="Calibri" panose="020F0502020204030204" pitchFamily="34" charset="0"/>
                        </a:rPr>
                        <a:t>Procedures</a:t>
                      </a:r>
                    </a:p>
                  </a:txBody>
                  <a:tcPr>
                    <a:lnL w="12700" cmpd="sng">
                      <a:noFill/>
                    </a:lnL>
                    <a:lnR w="12700" cmpd="sng">
                      <a:noFill/>
                    </a:ln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Endoscopy</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700" i="0" kern="1200" dirty="0">
                          <a:solidFill>
                            <a:schemeClr val="dk1"/>
                          </a:solidFill>
                          <a:effectLst/>
                          <a:latin typeface="Calibri" panose="020F0502020204030204" pitchFamily="34" charset="0"/>
                          <a:ea typeface="+mn-ea"/>
                          <a:cs typeface="Calibri" panose="020F0502020204030204" pitchFamily="34" charset="0"/>
                        </a:rPr>
                        <a:t>Low risk: Can be performed if indicated and will change management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5559200"/>
                  </a:ext>
                </a:extLst>
              </a:tr>
              <a:tr h="18542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i="0" kern="1200" dirty="0">
                          <a:solidFill>
                            <a:schemeClr val="dk1"/>
                          </a:solidFill>
                          <a:effectLst/>
                          <a:latin typeface="Calibri" panose="020F0502020204030204" pitchFamily="34" charset="0"/>
                          <a:ea typeface="+mn-ea"/>
                          <a:cs typeface="Calibri" panose="020F0502020204030204" pitchFamily="34" charset="0"/>
                        </a:rPr>
                        <a:t>Surgery</a:t>
                      </a:r>
                    </a:p>
                    <a:p>
                      <a:endParaRPr lang="en-US" sz="1700" i="0" dirty="0">
                        <a:latin typeface="Calibri" panose="020F0502020204030204" pitchFamily="34" charset="0"/>
                        <a:cs typeface="Calibri" panose="020F0502020204030204" pitchFamily="34" charset="0"/>
                      </a:endParaRP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i="0" kern="1200" spc="-30" baseline="0" dirty="0">
                          <a:solidFill>
                            <a:schemeClr val="dk1"/>
                          </a:solidFill>
                          <a:effectLst/>
                          <a:latin typeface="Calibri" panose="020F0502020204030204" pitchFamily="34" charset="0"/>
                          <a:ea typeface="+mn-ea"/>
                          <a:cs typeface="Calibri" panose="020F0502020204030204" pitchFamily="34" charset="0"/>
                        </a:rPr>
                        <a:t>Perform if indicated regardless of trimester. Should be done at expert centers</a:t>
                      </a:r>
                    </a:p>
                    <a:p>
                      <a:r>
                        <a:rPr lang="en-US" sz="1700" i="0" kern="1200" dirty="0">
                          <a:solidFill>
                            <a:schemeClr val="dk1"/>
                          </a:solidFill>
                          <a:effectLst/>
                          <a:latin typeface="Calibri" panose="020F0502020204030204" pitchFamily="34" charset="0"/>
                          <a:ea typeface="+mn-ea"/>
                          <a:cs typeface="Calibri" panose="020F0502020204030204" pitchFamily="34" charset="0"/>
                        </a:rPr>
                        <a:t>Indications: acute refractory colitis, perforation, abscess, refractory hemorrhage, bowel obstruction</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87555"/>
                  </a:ext>
                </a:extLst>
              </a:tr>
            </a:tbl>
          </a:graphicData>
        </a:graphic>
      </p:graphicFrame>
    </p:spTree>
    <p:extLst>
      <p:ext uri="{BB962C8B-B14F-4D97-AF65-F5344CB8AC3E}">
        <p14:creationId xmlns:p14="http://schemas.microsoft.com/office/powerpoint/2010/main" val="1383916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BF8473-B68F-B6F6-FA18-A924E95EF515}"/>
              </a:ext>
            </a:extLst>
          </p:cNvPr>
          <p:cNvSpPr>
            <a:spLocks noGrp="1"/>
          </p:cNvSpPr>
          <p:nvPr>
            <p:ph type="sldNum" sz="quarter" idx="12"/>
          </p:nvPr>
        </p:nvSpPr>
        <p:spPr/>
        <p:txBody>
          <a:bodyPr/>
          <a:lstStyle/>
          <a:p>
            <a:fld id="{C1BBCEF6-2ADA-364E-98F1-750B8367BB0E}" type="slidenum">
              <a:rPr lang="en-US" smtClean="0"/>
              <a:pPr/>
              <a:t>38</a:t>
            </a:fld>
            <a:endParaRPr lang="en-US"/>
          </a:p>
        </p:txBody>
      </p:sp>
      <p:sp>
        <p:nvSpPr>
          <p:cNvPr id="9" name="Rectangle 8">
            <a:extLst>
              <a:ext uri="{FF2B5EF4-FFF2-40B4-BE49-F238E27FC236}">
                <a16:creationId xmlns:a16="http://schemas.microsoft.com/office/drawing/2014/main" id="{645B01A0-AAE5-D373-E49B-C3EF45D808B5}"/>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9C75290-5DEE-2907-4172-7F656871D432}"/>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76B798A6-6BB3-D595-BCFF-CEC999B05A22}"/>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7EC87F99-2558-C730-E018-DC270AE3F973}"/>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1E7BF7-B3B5-CA92-BA4A-EDEDAFB45295}"/>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1A6A90C-BBA7-3EF5-5984-09575F534835}"/>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43AA277-E9F1-583F-A9A2-208D6964C75C}"/>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E80E79-DFDA-817F-EA47-88233F91A0AF}"/>
              </a:ext>
            </a:extLst>
          </p:cNvPr>
          <p:cNvSpPr/>
          <p:nvPr/>
        </p:nvSpPr>
        <p:spPr>
          <a:xfrm>
            <a:off x="9753600" y="9144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E20C9BD-B0FD-69D6-7317-B3A50507135A}"/>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630DCDCE-8FA6-A7F2-2E7A-8F67CB253FBE}"/>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5DF9B7DC-A21D-E227-B94A-59C55A41CB0A}"/>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A7AA2535-5C43-8CB9-D31D-6617FB7E02D2}"/>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accent2">
                    <a:lumMod val="75000"/>
                  </a:schemeClr>
                </a:solidFill>
                <a:latin typeface="Calibri" panose="020F0502020204030204" pitchFamily="34" charset="0"/>
                <a:cs typeface="Times New Roman" panose="02020603050405020304" pitchFamily="18" charset="0"/>
              </a:rPr>
              <a:t>Management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n-US" sz="1600" dirty="0">
                <a:solidFill>
                  <a:schemeClr val="accent2">
                    <a:lumMod val="75000"/>
                  </a:schemeClr>
                </a:solidFill>
                <a:latin typeface="Calibri" panose="020F0502020204030204" pitchFamily="34" charset="0"/>
                <a:cs typeface="Times New Roman" panose="02020603050405020304" pitchFamily="18" charset="0"/>
              </a:rPr>
              <a:t>of pregnancy</a:t>
            </a:r>
            <a:endParaRPr lang="en-US" sz="1600" dirty="0">
              <a:solidFill>
                <a:schemeClr val="accent2">
                  <a:lumMod val="75000"/>
                </a:schemeClr>
              </a:solidFill>
              <a:latin typeface="Calibri" panose="020F0502020204030204" pitchFamily="34" charset="0"/>
            </a:endParaRPr>
          </a:p>
        </p:txBody>
      </p:sp>
      <p:sp>
        <p:nvSpPr>
          <p:cNvPr id="21" name="Content Placeholder 2">
            <a:extLst>
              <a:ext uri="{FF2B5EF4-FFF2-40B4-BE49-F238E27FC236}">
                <a16:creationId xmlns:a16="http://schemas.microsoft.com/office/drawing/2014/main" id="{1E186441-1C13-458B-06CC-439A2969D0BA}"/>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F24ED7C7-AEE7-EB0C-E476-F4BB021BDA65}"/>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B68972-1DD1-D6CF-8A11-C04D95B06389}"/>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DC10F9A-9A9C-8AA3-4858-589547D928A5}"/>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1643E16-29EA-2895-F406-859FEFE69B36}"/>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C962D2A-EDEE-C52B-E55F-CFC53F729DAB}"/>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8874BCDE-3766-3BF0-B6E7-1BBDAB0A05C2}"/>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E5FB3034-202D-FDED-5374-2890BCF6A860}"/>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6E293BAD-73A0-2A5B-AB48-458499572185}"/>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92F7F4F4-EB94-6825-00C1-9CBF939C9D92}"/>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A4264211-A20D-920A-BEB7-064AF8CC6F4F}"/>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59DE5141-BDDD-8051-34CB-EC47DA01A171}"/>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47372C25-CD46-F4D0-972F-DC6B54DC657E}"/>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2B5CD9D4-5710-A749-DFA8-80BF2A69951C}"/>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FA801ADC-F19B-8946-2E3A-B29D22EE7051}"/>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92D86CF5-80C2-08D0-5853-0DC18C3008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0A95D702-5F3E-7DD0-CEB4-EBFE81C1DB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19643431-0E32-BA64-BF23-A4912E909DCE}"/>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24DBA4C8-1C42-D465-B618-0931D6F5DD9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68DACC56-324B-023C-D6CA-CB9F6492E167}"/>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1027513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33A586-6344-479A-38C9-80B139A538C1}"/>
              </a:ext>
            </a:extLst>
          </p:cNvPr>
          <p:cNvSpPr>
            <a:spLocks noGrp="1"/>
          </p:cNvSpPr>
          <p:nvPr>
            <p:ph type="sldNum" sz="quarter" idx="12"/>
          </p:nvPr>
        </p:nvSpPr>
        <p:spPr/>
        <p:txBody>
          <a:bodyPr/>
          <a:lstStyle/>
          <a:p>
            <a:fld id="{C1BBCEF6-2ADA-364E-98F1-750B8367BB0E}" type="slidenum">
              <a:rPr lang="en-US" smtClean="0"/>
              <a:t>39</a:t>
            </a:fld>
            <a:endParaRPr lang="en-US"/>
          </a:p>
        </p:txBody>
      </p:sp>
      <p:pic>
        <p:nvPicPr>
          <p:cNvPr id="6" name="Picture 5" descr="A white and grey triangle pattern&#10;&#10;Description automatically generated">
            <a:extLst>
              <a:ext uri="{FF2B5EF4-FFF2-40B4-BE49-F238E27FC236}">
                <a16:creationId xmlns:a16="http://schemas.microsoft.com/office/drawing/2014/main" id="{D214832D-FBA6-6B7A-F249-26796C3F5FC4}"/>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8" name="Rectangle 7">
            <a:extLst>
              <a:ext uri="{FF2B5EF4-FFF2-40B4-BE49-F238E27FC236}">
                <a16:creationId xmlns:a16="http://schemas.microsoft.com/office/drawing/2014/main" id="{C3B66A5E-DFF8-26B3-540D-393C441B8331}"/>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3D0DFD2-028F-DA81-B556-B131BB6DF6A2}"/>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1F2A807-BFB6-17A1-37D5-8367F26BF7B3}"/>
              </a:ext>
            </a:extLst>
          </p:cNvPr>
          <p:cNvSpPr txBox="1"/>
          <p:nvPr/>
        </p:nvSpPr>
        <p:spPr>
          <a:xfrm>
            <a:off x="363942" y="27913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9:</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FEA92AF-2AAE-664B-02F8-FEAFCA0DA251}"/>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1C0DC6E7-FD6B-62D0-B544-ED91181AE321}"/>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8AF2DEE-C22E-2779-C18F-0931300AB85D}"/>
              </a:ext>
            </a:extLst>
          </p:cNvPr>
          <p:cNvGrpSpPr>
            <a:grpSpLocks noChangeAspect="1"/>
          </p:cNvGrpSpPr>
          <p:nvPr/>
        </p:nvGrpSpPr>
        <p:grpSpPr>
          <a:xfrm>
            <a:off x="9582647" y="476619"/>
            <a:ext cx="1554480" cy="306358"/>
            <a:chOff x="8077200" y="2074333"/>
            <a:chExt cx="2319866" cy="457200"/>
          </a:xfrm>
        </p:grpSpPr>
        <p:sp>
          <p:nvSpPr>
            <p:cNvPr id="14" name="Oval 13">
              <a:extLst>
                <a:ext uri="{FF2B5EF4-FFF2-40B4-BE49-F238E27FC236}">
                  <a16:creationId xmlns:a16="http://schemas.microsoft.com/office/drawing/2014/main" id="{97A47C0E-E89A-7941-A451-2147C89B4C46}"/>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FAC2AB1A-4AA4-D904-1084-617DC0C4E2AD}"/>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93D51F7A-3313-E9A3-BCCA-65B6DBE2B53B}"/>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8823D8E3-956D-7D6E-5438-24052E4F08B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42D79A9-B83F-9A25-1C12-76AB87DB6478}"/>
              </a:ext>
            </a:extLst>
          </p:cNvPr>
          <p:cNvSpPr txBox="1"/>
          <p:nvPr/>
        </p:nvSpPr>
        <p:spPr>
          <a:xfrm>
            <a:off x="8053475" y="9286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0C2CA288-B6DB-42DC-5913-B917306E465A}"/>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20" name="TextBox 19">
            <a:extLst>
              <a:ext uri="{FF2B5EF4-FFF2-40B4-BE49-F238E27FC236}">
                <a16:creationId xmlns:a16="http://schemas.microsoft.com/office/drawing/2014/main" id="{CF437EF2-2EC7-6507-0EA9-3B11ED3F5633}"/>
              </a:ext>
            </a:extLst>
          </p:cNvPr>
          <p:cNvSpPr txBox="1"/>
          <p:nvPr/>
        </p:nvSpPr>
        <p:spPr>
          <a:xfrm>
            <a:off x="8057019" y="112869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21" name="Round Single Corner Rectangle 20">
            <a:extLst>
              <a:ext uri="{FF2B5EF4-FFF2-40B4-BE49-F238E27FC236}">
                <a16:creationId xmlns:a16="http://schemas.microsoft.com/office/drawing/2014/main" id="{245459CC-1CCD-4B5D-E07F-508B86C1A1BA}"/>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45B28E1-99EF-BAA6-9F32-F12D7FBCDEC4}"/>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23" name="TextBox 22">
            <a:extLst>
              <a:ext uri="{FF2B5EF4-FFF2-40B4-BE49-F238E27FC236}">
                <a16:creationId xmlns:a16="http://schemas.microsoft.com/office/drawing/2014/main" id="{33916756-4191-6240-D222-8DE925DAF553}"/>
              </a:ext>
            </a:extLst>
          </p:cNvPr>
          <p:cNvSpPr txBox="1"/>
          <p:nvPr/>
        </p:nvSpPr>
        <p:spPr>
          <a:xfrm>
            <a:off x="388751" y="800563"/>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that pregnant women with IBD take low dose aspirin by 12-16 weeks gestation to prevent preterm  pre-eclampsia</a:t>
            </a:r>
            <a:r>
              <a:rPr lang="en-US" dirty="0">
                <a:solidFill>
                  <a:schemeClr val="bg1"/>
                </a:solidFill>
                <a:effectLst/>
                <a:latin typeface="Calibri" panose="020F0502020204030204" pitchFamily="34" charset="0"/>
                <a:cs typeface="Calibri" panose="020F0502020204030204" pitchFamily="34" charset="0"/>
              </a:rPr>
              <a:t>.</a:t>
            </a:r>
          </a:p>
        </p:txBody>
      </p:sp>
      <p:pic>
        <p:nvPicPr>
          <p:cNvPr id="24" name="Picture 23" descr="A white and grey triangle pattern&#10;&#10;Description automatically generated">
            <a:extLst>
              <a:ext uri="{FF2B5EF4-FFF2-40B4-BE49-F238E27FC236}">
                <a16:creationId xmlns:a16="http://schemas.microsoft.com/office/drawing/2014/main" id="{3F34F54A-E91C-A839-3A69-D99262CB10B6}"/>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25" name="Rectangle 24">
            <a:extLst>
              <a:ext uri="{FF2B5EF4-FFF2-40B4-BE49-F238E27FC236}">
                <a16:creationId xmlns:a16="http://schemas.microsoft.com/office/drawing/2014/main" id="{730C8461-0EFC-3FE8-FF00-E655408EBE90}"/>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C406573C-E630-0983-E6F7-5842D6FFB056}"/>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045C3655-2CF6-12C8-F310-6E9053A1C5E3}"/>
              </a:ext>
            </a:extLst>
          </p:cNvPr>
          <p:cNvSpPr txBox="1"/>
          <p:nvPr/>
        </p:nvSpPr>
        <p:spPr>
          <a:xfrm>
            <a:off x="363942" y="236966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10:</a:t>
            </a:r>
            <a:endParaRPr lang="en-US" dirty="0">
              <a:solidFill>
                <a:schemeClr val="bg1"/>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7C4CED10-ECAF-F61C-039C-ED737DC7EDAC}"/>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Content Placeholder 2">
            <a:extLst>
              <a:ext uri="{FF2B5EF4-FFF2-40B4-BE49-F238E27FC236}">
                <a16:creationId xmlns:a16="http://schemas.microsoft.com/office/drawing/2014/main" id="{2735E4DB-FAD8-7C2D-B41B-94A61E7C0E84}"/>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78CD1F8F-6AE0-C6E9-3148-CCEC77BAAF60}"/>
              </a:ext>
            </a:extLst>
          </p:cNvPr>
          <p:cNvGrpSpPr>
            <a:grpSpLocks noChangeAspect="1"/>
          </p:cNvGrpSpPr>
          <p:nvPr/>
        </p:nvGrpSpPr>
        <p:grpSpPr>
          <a:xfrm>
            <a:off x="9582647" y="2567150"/>
            <a:ext cx="1554480" cy="306358"/>
            <a:chOff x="8077200" y="2074333"/>
            <a:chExt cx="2319866" cy="457200"/>
          </a:xfrm>
        </p:grpSpPr>
        <p:sp>
          <p:nvSpPr>
            <p:cNvPr id="31" name="Oval 30">
              <a:extLst>
                <a:ext uri="{FF2B5EF4-FFF2-40B4-BE49-F238E27FC236}">
                  <a16:creationId xmlns:a16="http://schemas.microsoft.com/office/drawing/2014/main" id="{C4E989AC-902D-B90B-6929-A588AEFEF83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47590A9E-02D8-39FB-8F8A-6427A6C034EB}"/>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DC962823-3C00-EBA9-B58C-23D559BD826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1B0C3900-BD77-4783-9471-49631D715F7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5" name="TextBox 34">
            <a:extLst>
              <a:ext uri="{FF2B5EF4-FFF2-40B4-BE49-F238E27FC236}">
                <a16:creationId xmlns:a16="http://schemas.microsoft.com/office/drawing/2014/main" id="{6108064E-4A11-93A5-6030-2979F7596A71}"/>
              </a:ext>
            </a:extLst>
          </p:cNvPr>
          <p:cNvSpPr txBox="1"/>
          <p:nvPr/>
        </p:nvSpPr>
        <p:spPr>
          <a:xfrm>
            <a:off x="8053475" y="218339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36" name="Content Placeholder 2">
            <a:extLst>
              <a:ext uri="{FF2B5EF4-FFF2-40B4-BE49-F238E27FC236}">
                <a16:creationId xmlns:a16="http://schemas.microsoft.com/office/drawing/2014/main" id="{701B5B41-63F9-24E5-98A4-456673715F6A}"/>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37" name="TextBox 36">
            <a:extLst>
              <a:ext uri="{FF2B5EF4-FFF2-40B4-BE49-F238E27FC236}">
                <a16:creationId xmlns:a16="http://schemas.microsoft.com/office/drawing/2014/main" id="{D4AB3567-B150-8807-8F59-22F0A65073D3}"/>
              </a:ext>
            </a:extLst>
          </p:cNvPr>
          <p:cNvSpPr txBox="1"/>
          <p:nvPr/>
        </p:nvSpPr>
        <p:spPr>
          <a:xfrm>
            <a:off x="8057019" y="321922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38" name="Round Single Corner Rectangle 37">
            <a:extLst>
              <a:ext uri="{FF2B5EF4-FFF2-40B4-BE49-F238E27FC236}">
                <a16:creationId xmlns:a16="http://schemas.microsoft.com/office/drawing/2014/main" id="{04863808-735B-2DC6-1E38-4F4844311A3D}"/>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9" name="Picture 38" descr="A white and grey triangle pattern&#10;&#10;Description automatically generated">
            <a:extLst>
              <a:ext uri="{FF2B5EF4-FFF2-40B4-BE49-F238E27FC236}">
                <a16:creationId xmlns:a16="http://schemas.microsoft.com/office/drawing/2014/main" id="{D8E52818-26EA-BD10-5EB3-3F0440539354}"/>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40" name="Rectangle 39">
            <a:extLst>
              <a:ext uri="{FF2B5EF4-FFF2-40B4-BE49-F238E27FC236}">
                <a16:creationId xmlns:a16="http://schemas.microsoft.com/office/drawing/2014/main" id="{B4EC4B4A-9F98-6EC5-DA18-EA8736D7B301}"/>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BE2D2EFD-E1FC-774C-E4A3-C5F118FD707F}"/>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F5370B6F-DD87-516E-7A2A-DF821CF25CF6}"/>
              </a:ext>
            </a:extLst>
          </p:cNvPr>
          <p:cNvSpPr txBox="1"/>
          <p:nvPr/>
        </p:nvSpPr>
        <p:spPr>
          <a:xfrm>
            <a:off x="363942" y="445122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11:</a:t>
            </a:r>
            <a:endParaRPr lang="en-US" dirty="0">
              <a:solidFill>
                <a:schemeClr val="bg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BAF5A4CD-54D3-2254-2EBA-36FA119CA954}"/>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Content Placeholder 2">
            <a:extLst>
              <a:ext uri="{FF2B5EF4-FFF2-40B4-BE49-F238E27FC236}">
                <a16:creationId xmlns:a16="http://schemas.microsoft.com/office/drawing/2014/main" id="{1068DF63-7E18-3205-EFA2-031D28343682}"/>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C6C02FAD-64A3-3F1B-D605-28A0F9976C27}"/>
              </a:ext>
            </a:extLst>
          </p:cNvPr>
          <p:cNvGrpSpPr>
            <a:grpSpLocks noChangeAspect="1"/>
          </p:cNvGrpSpPr>
          <p:nvPr/>
        </p:nvGrpSpPr>
        <p:grpSpPr>
          <a:xfrm>
            <a:off x="9582647" y="4648710"/>
            <a:ext cx="1554480" cy="306358"/>
            <a:chOff x="8077200" y="2074333"/>
            <a:chExt cx="2319866" cy="457200"/>
          </a:xfrm>
        </p:grpSpPr>
        <p:sp>
          <p:nvSpPr>
            <p:cNvPr id="46" name="Oval 45">
              <a:extLst>
                <a:ext uri="{FF2B5EF4-FFF2-40B4-BE49-F238E27FC236}">
                  <a16:creationId xmlns:a16="http://schemas.microsoft.com/office/drawing/2014/main" id="{8B34BBF0-68F3-8323-724E-B52D4C833020}"/>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7952C533-E65B-A2EB-99DF-B723FC81E7E9}"/>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0C417112-136D-B027-60C9-1C99AB8B54FF}"/>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7DC7D2F0-5F37-7612-65C4-41CEBEBC509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50" name="TextBox 49">
            <a:extLst>
              <a:ext uri="{FF2B5EF4-FFF2-40B4-BE49-F238E27FC236}">
                <a16:creationId xmlns:a16="http://schemas.microsoft.com/office/drawing/2014/main" id="{F8DE2898-0A00-5ACA-2FD9-D86A68CC6682}"/>
              </a:ext>
            </a:extLst>
          </p:cNvPr>
          <p:cNvSpPr txBox="1"/>
          <p:nvPr/>
        </p:nvSpPr>
        <p:spPr>
          <a:xfrm>
            <a:off x="8053475" y="426495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51" name="Content Placeholder 2">
            <a:extLst>
              <a:ext uri="{FF2B5EF4-FFF2-40B4-BE49-F238E27FC236}">
                <a16:creationId xmlns:a16="http://schemas.microsoft.com/office/drawing/2014/main" id="{E831B400-9954-DAC3-8E47-A9849C271F01}"/>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n-US" sz="1800" dirty="0">
                <a:latin typeface="Calibri" panose="020F0502020204030204" pitchFamily="34" charset="0"/>
                <a:cs typeface="Calibri" panose="020F0502020204030204" pitchFamily="34" charset="0"/>
              </a:rPr>
              <a:t>Conditional</a:t>
            </a:r>
          </a:p>
        </p:txBody>
      </p:sp>
      <p:sp>
        <p:nvSpPr>
          <p:cNvPr id="52" name="TextBox 51">
            <a:extLst>
              <a:ext uri="{FF2B5EF4-FFF2-40B4-BE49-F238E27FC236}">
                <a16:creationId xmlns:a16="http://schemas.microsoft.com/office/drawing/2014/main" id="{8A752EFB-100D-ED78-3E17-B9DFE9BF5898}"/>
              </a:ext>
            </a:extLst>
          </p:cNvPr>
          <p:cNvSpPr txBox="1"/>
          <p:nvPr/>
        </p:nvSpPr>
        <p:spPr>
          <a:xfrm>
            <a:off x="8057019" y="530078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53" name="Round Single Corner Rectangle 52">
            <a:extLst>
              <a:ext uri="{FF2B5EF4-FFF2-40B4-BE49-F238E27FC236}">
                <a16:creationId xmlns:a16="http://schemas.microsoft.com/office/drawing/2014/main" id="{DDEE37FA-039E-D060-43FD-3695EDA5DE5F}"/>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id="{37D4154C-D26C-AB55-C486-BD523363ED66}"/>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55" name="TextBox 54">
            <a:extLst>
              <a:ext uri="{FF2B5EF4-FFF2-40B4-BE49-F238E27FC236}">
                <a16:creationId xmlns:a16="http://schemas.microsoft.com/office/drawing/2014/main" id="{5F9FAA99-9E0D-AF3B-F15F-DFABFE3FA1D9}"/>
              </a:ext>
            </a:extLst>
          </p:cNvPr>
          <p:cNvSpPr txBox="1"/>
          <p:nvPr/>
        </p:nvSpPr>
        <p:spPr>
          <a:xfrm>
            <a:off x="388751" y="2796964"/>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that pregnant women with Crohn's disease and active perianal disease undergo cesarean delivery</a:t>
            </a:r>
            <a:r>
              <a:rPr lang="en-US" dirty="0">
                <a:solidFill>
                  <a:schemeClr val="bg1"/>
                </a:solidFill>
                <a:effectLst/>
                <a:latin typeface="Calibri" panose="020F0502020204030204" pitchFamily="34" charset="0"/>
                <a:cs typeface="Calibri" panose="020F0502020204030204" pitchFamily="34" charset="0"/>
              </a:rPr>
              <a:t>.</a:t>
            </a:r>
          </a:p>
        </p:txBody>
      </p:sp>
      <p:pic>
        <p:nvPicPr>
          <p:cNvPr id="56" name="Picture 55">
            <a:extLst>
              <a:ext uri="{FF2B5EF4-FFF2-40B4-BE49-F238E27FC236}">
                <a16:creationId xmlns:a16="http://schemas.microsoft.com/office/drawing/2014/main" id="{725E84F9-5759-1F1F-3700-22204DCBFC01}"/>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57" name="TextBox 56">
            <a:extLst>
              <a:ext uri="{FF2B5EF4-FFF2-40B4-BE49-F238E27FC236}">
                <a16:creationId xmlns:a16="http://schemas.microsoft.com/office/drawing/2014/main" id="{18E19965-7217-64BF-FA79-66C2BFF97604}"/>
              </a:ext>
            </a:extLst>
          </p:cNvPr>
          <p:cNvSpPr txBox="1"/>
          <p:nvPr/>
        </p:nvSpPr>
        <p:spPr>
          <a:xfrm>
            <a:off x="388751" y="4865077"/>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that pregnant women with IBD and prior ileal pouch anal anastomosis  consider cesarean delivery</a:t>
            </a:r>
            <a:r>
              <a:rPr lang="en-US"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8369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0E51-1D6E-9AF1-4837-B3D1B8C6ED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83C979-38C8-DE2F-0EB1-A0818AB9291D}"/>
              </a:ext>
            </a:extLst>
          </p:cNvPr>
          <p:cNvSpPr/>
          <p:nvPr/>
        </p:nvSpPr>
        <p:spPr>
          <a:xfrm>
            <a:off x="1" y="0"/>
            <a:ext cx="12192000" cy="60350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E3D8B2-D30B-BCD1-EEB2-A86E45A4138F}"/>
              </a:ext>
            </a:extLst>
          </p:cNvPr>
          <p:cNvSpPr txBox="1"/>
          <p:nvPr/>
        </p:nvSpPr>
        <p:spPr>
          <a:xfrm>
            <a:off x="372374" y="6466377"/>
            <a:ext cx="5447129" cy="338554"/>
          </a:xfrm>
          <a:prstGeom prst="rect">
            <a:avLst/>
          </a:prstGeom>
          <a:noFill/>
        </p:spPr>
        <p:txBody>
          <a:bodyPr wrap="square" rtlCol="0">
            <a:spAutoFit/>
          </a:bodyPr>
          <a:lstStyle/>
          <a:p>
            <a:r>
              <a:rPr lang="en-US" sz="800" i="1" dirty="0">
                <a:latin typeface="Calibri" panose="020F0502020204030204" pitchFamily="34" charset="0"/>
                <a:cs typeface="Calibri" panose="020F0502020204030204" pitchFamily="34" charset="0"/>
              </a:rPr>
              <a:t>Image credit: </a:t>
            </a:r>
            <a:r>
              <a:rPr lang="en-US" sz="800" i="1" dirty="0">
                <a:effectLst/>
                <a:latin typeface="Helvetica" pitchFamily="2" charset="0"/>
              </a:rPr>
              <a:t>PIANO. PIANO Global Consensus. Accessed September 10, 2024, 2024.</a:t>
            </a:r>
            <a:endParaRPr lang="en-US" sz="800" dirty="0">
              <a:effectLst/>
              <a:latin typeface="Helvetica" pitchFamily="2" charset="0"/>
            </a:endParaRPr>
          </a:p>
          <a:p>
            <a:endParaRPr lang="en-US" sz="8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8FE722E-950B-7238-8522-A922A84A3C62}"/>
              </a:ext>
            </a:extLst>
          </p:cNvPr>
          <p:cNvSpPr txBox="1"/>
          <p:nvPr/>
        </p:nvSpPr>
        <p:spPr>
          <a:xfrm>
            <a:off x="9645878" y="1247804"/>
            <a:ext cx="2138349" cy="3539430"/>
          </a:xfrm>
          <a:prstGeom prst="rect">
            <a:avLst/>
          </a:prstGeom>
          <a:noFill/>
        </p:spPr>
        <p:txBody>
          <a:bodyPr wrap="square" rtlCol="0">
            <a:spAutoFit/>
          </a:bodyPr>
          <a:lstStyle/>
          <a:p>
            <a:r>
              <a:rPr lang="en-US" sz="3200" b="1" dirty="0">
                <a:solidFill>
                  <a:schemeClr val="tx2">
                    <a:lumMod val="50000"/>
                    <a:lumOff val="50000"/>
                  </a:schemeClr>
                </a:solidFill>
                <a:latin typeface="Calibri" panose="020F0502020204030204" pitchFamily="34" charset="0"/>
                <a:cs typeface="Calibri" panose="020F0502020204030204" pitchFamily="34" charset="0"/>
              </a:rPr>
              <a:t>The p</a:t>
            </a:r>
            <a:r>
              <a:rPr lang="en-US" sz="3200" b="1" i="0" u="none" strike="noStrike" baseline="0" dirty="0">
                <a:solidFill>
                  <a:schemeClr val="tx2">
                    <a:lumMod val="50000"/>
                    <a:lumOff val="50000"/>
                  </a:schemeClr>
                </a:solidFill>
                <a:latin typeface="Calibri" panose="020F0502020204030204" pitchFamily="34" charset="0"/>
                <a:cs typeface="Calibri" panose="020F0502020204030204" pitchFamily="34" charset="0"/>
              </a:rPr>
              <a:t>lacenta</a:t>
            </a:r>
            <a:r>
              <a:rPr lang="en-US" sz="2000" dirty="0">
                <a:solidFill>
                  <a:srgbClr val="000000"/>
                </a:solidFill>
                <a:latin typeface="Calibri" panose="020F0502020204030204" pitchFamily="34" charset="0"/>
                <a:cs typeface="Calibri" panose="020F0502020204030204" pitchFamily="34" charset="0"/>
              </a:rPr>
              <a:t> </a:t>
            </a:r>
            <a:r>
              <a:rPr lang="en-US" sz="2000" b="0" i="0" u="none" strike="noStrike" baseline="0" dirty="0">
                <a:solidFill>
                  <a:srgbClr val="000000"/>
                </a:solidFill>
                <a:latin typeface="Calibri" panose="020F0502020204030204" pitchFamily="34" charset="0"/>
                <a:cs typeface="Calibri" panose="020F0502020204030204" pitchFamily="34" charset="0"/>
              </a:rPr>
              <a:t>expresses an equal complement of maternal and paternal genes without eliciting a maternal immune response </a:t>
            </a:r>
            <a:r>
              <a:rPr lang="en-US" sz="2000" dirty="0">
                <a:solidFill>
                  <a:srgbClr val="000000"/>
                </a:solidFill>
                <a:latin typeface="Calibri" panose="020F0502020204030204" pitchFamily="34" charset="0"/>
                <a:cs typeface="Calibri" panose="020F0502020204030204" pitchFamily="34" charset="0"/>
              </a:rPr>
              <a:t>that rejects</a:t>
            </a:r>
            <a:r>
              <a:rPr lang="en-US" sz="2000" b="0" i="0" u="none" strike="noStrike" baseline="0" dirty="0">
                <a:solidFill>
                  <a:srgbClr val="000000"/>
                </a:solidFill>
                <a:latin typeface="Calibri" panose="020F0502020204030204" pitchFamily="34" charset="0"/>
                <a:cs typeface="Calibri" panose="020F0502020204030204" pitchFamily="34" charset="0"/>
              </a:rPr>
              <a:t> the organ.</a:t>
            </a:r>
          </a:p>
        </p:txBody>
      </p:sp>
      <p:sp>
        <p:nvSpPr>
          <p:cNvPr id="8" name="Slide Number Placeholder 7">
            <a:extLst>
              <a:ext uri="{FF2B5EF4-FFF2-40B4-BE49-F238E27FC236}">
                <a16:creationId xmlns:a16="http://schemas.microsoft.com/office/drawing/2014/main" id="{C2FE6F40-6144-47AC-2246-D98E77FA2A50}"/>
              </a:ext>
            </a:extLst>
          </p:cNvPr>
          <p:cNvSpPr>
            <a:spLocks noGrp="1"/>
          </p:cNvSpPr>
          <p:nvPr>
            <p:ph type="sldNum" sz="quarter" idx="12"/>
          </p:nvPr>
        </p:nvSpPr>
        <p:spPr/>
        <p:txBody>
          <a:bodyPr/>
          <a:lstStyle/>
          <a:p>
            <a:fld id="{F7A97E85-343F-DE4C-AB4F-C00C4B6D29EF}" type="slidenum">
              <a:rPr lang="en-US" smtClean="0"/>
              <a:t>4</a:t>
            </a:fld>
            <a:endParaRPr lang="en-US"/>
          </a:p>
        </p:txBody>
      </p:sp>
      <p:pic>
        <p:nvPicPr>
          <p:cNvPr id="3" name="Picture 2" descr="Diagram of a blood cell and placenta&#10;&#10;Description automatically generated">
            <a:extLst>
              <a:ext uri="{FF2B5EF4-FFF2-40B4-BE49-F238E27FC236}">
                <a16:creationId xmlns:a16="http://schemas.microsoft.com/office/drawing/2014/main" id="{596EBB62-B040-8B48-7018-08A17AAF5CBD}"/>
              </a:ext>
            </a:extLst>
          </p:cNvPr>
          <p:cNvPicPr>
            <a:picLocks noChangeAspect="1"/>
          </p:cNvPicPr>
          <p:nvPr/>
        </p:nvPicPr>
        <p:blipFill>
          <a:blip r:embed="rId3"/>
          <a:srcRect l="3105" t="5995" r="32064" b="168"/>
          <a:stretch/>
        </p:blipFill>
        <p:spPr>
          <a:xfrm>
            <a:off x="436729" y="457201"/>
            <a:ext cx="8897772" cy="5076790"/>
          </a:xfrm>
          <a:prstGeom prst="rect">
            <a:avLst/>
          </a:prstGeom>
          <a:solidFill>
            <a:schemeClr val="bg1"/>
          </a:solidFill>
          <a:ln>
            <a:solidFill>
              <a:schemeClr val="bg1">
                <a:lumMod val="85000"/>
              </a:schemeClr>
            </a:solidFill>
          </a:ln>
        </p:spPr>
      </p:pic>
    </p:spTree>
    <p:extLst>
      <p:ext uri="{BB962C8B-B14F-4D97-AF65-F5344CB8AC3E}">
        <p14:creationId xmlns:p14="http://schemas.microsoft.com/office/powerpoint/2010/main" val="1847193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9A5906-CD83-68A8-DC9C-7180CED33CC3}"/>
              </a:ext>
            </a:extLst>
          </p:cNvPr>
          <p:cNvSpPr>
            <a:spLocks noGrp="1"/>
          </p:cNvSpPr>
          <p:nvPr>
            <p:ph type="sldNum" sz="quarter" idx="12"/>
          </p:nvPr>
        </p:nvSpPr>
        <p:spPr/>
        <p:txBody>
          <a:bodyPr/>
          <a:lstStyle/>
          <a:p>
            <a:fld id="{C1BBCEF6-2ADA-364E-98F1-750B8367BB0E}" type="slidenum">
              <a:rPr lang="en-US" smtClean="0"/>
              <a:t>40</a:t>
            </a:fld>
            <a:endParaRPr lang="en-US"/>
          </a:p>
        </p:txBody>
      </p:sp>
      <p:pic>
        <p:nvPicPr>
          <p:cNvPr id="6" name="Picture 5" descr="A group of people standing in front of a sign&#10;&#10;Description automatically generated">
            <a:extLst>
              <a:ext uri="{FF2B5EF4-FFF2-40B4-BE49-F238E27FC236}">
                <a16:creationId xmlns:a16="http://schemas.microsoft.com/office/drawing/2014/main" id="{FA0C80B8-4338-51DB-927D-69F804A208E2}"/>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510126E2-A759-E942-ED68-2FFA69F633E9}"/>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8036770-1AA2-19BD-518C-3902BD23C134}"/>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10" name="TextBox 9">
            <a:extLst>
              <a:ext uri="{FF2B5EF4-FFF2-40B4-BE49-F238E27FC236}">
                <a16:creationId xmlns:a16="http://schemas.microsoft.com/office/drawing/2014/main" id="{CF378179-FB4B-5295-1D1B-82BCFC8180A6}"/>
              </a:ext>
            </a:extLst>
          </p:cNvPr>
          <p:cNvSpPr txBox="1"/>
          <p:nvPr/>
        </p:nvSpPr>
        <p:spPr>
          <a:xfrm>
            <a:off x="5488169" y="1318437"/>
            <a:ext cx="5630405" cy="4295554"/>
          </a:xfrm>
          <a:prstGeom prst="rect">
            <a:avLst/>
          </a:prstGeom>
        </p:spPr>
        <p:txBody>
          <a:bodyPr vert="horz" lIns="91440" tIns="45720" rIns="91440" bIns="45720" rtlCol="0" anchor="ctr">
            <a:normAutofit/>
          </a:bodyPr>
          <a:lstStyle/>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9. Pregnancies for women with IBD should be considered as high risk for complications</a:t>
            </a:r>
            <a:r>
              <a:rPr lang="en-US" sz="2000" dirty="0">
                <a:solidFill>
                  <a:schemeClr val="bg1"/>
                </a:solidFill>
                <a:effectLst/>
                <a:latin typeface="Calibri" panose="020F0502020204030204" pitchFamily="34" charset="0"/>
                <a:cs typeface="Calibri" panose="020F0502020204030204" pitchFamily="34" charset="0"/>
              </a:rPr>
              <a:t>. </a:t>
            </a:r>
          </a:p>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10. Women with current or past history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of rectovaginal fistulas should deliver by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cesarean delivery</a:t>
            </a:r>
            <a:r>
              <a:rPr lang="en-US" sz="2000" dirty="0">
                <a:solidFill>
                  <a:schemeClr val="bg1"/>
                </a:solidFill>
                <a:effectLst/>
                <a:latin typeface="Calibri" panose="020F0502020204030204" pitchFamily="34" charset="0"/>
                <a:cs typeface="Calibri" panose="020F0502020204030204" pitchFamily="34" charset="0"/>
              </a:rPr>
              <a:t>. </a:t>
            </a:r>
          </a:p>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11. Women with IBD should be assessed early in pregnancy or preconception for nutritional status, weight gain and micronutrient deficiency</a:t>
            </a:r>
            <a:r>
              <a:rPr lang="en-US" sz="2000" dirty="0">
                <a:solidFill>
                  <a:schemeClr val="bg1"/>
                </a:solidFill>
                <a:effectLst/>
                <a:latin typeface="Calibri" panose="020F0502020204030204" pitchFamily="34" charset="0"/>
                <a:cs typeface="Calibri" panose="020F0502020204030204" pitchFamily="34" charset="0"/>
              </a:rPr>
              <a:t>.</a:t>
            </a:r>
          </a:p>
        </p:txBody>
      </p:sp>
      <p:pic>
        <p:nvPicPr>
          <p:cNvPr id="11" name="Picture 10">
            <a:extLst>
              <a:ext uri="{FF2B5EF4-FFF2-40B4-BE49-F238E27FC236}">
                <a16:creationId xmlns:a16="http://schemas.microsoft.com/office/drawing/2014/main" id="{53F21D40-946E-BD90-ADA3-CC329D97F226}"/>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BE67CA38-C0B6-0124-A3EA-47181A353B9B}"/>
              </a:ext>
            </a:extLst>
          </p:cNvPr>
          <p:cNvCxnSpPr>
            <a:cxnSpLocks/>
          </p:cNvCxnSpPr>
          <p:nvPr/>
        </p:nvCxnSpPr>
        <p:spPr>
          <a:xfrm>
            <a:off x="5562600" y="2703289"/>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962EFDC-B944-54BD-D44E-4C89271B133C}"/>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D75EFB1-1338-8E36-DE31-8710C4F7BE35}"/>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3E8DEE6-0B27-12C8-0BA5-EDE9F06341BD}"/>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E1C8D8-73BF-7BDB-DD0D-D69D72F00A78}"/>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719E7F3-A49A-C158-8248-900EB6FABB60}"/>
              </a:ext>
            </a:extLst>
          </p:cNvPr>
          <p:cNvCxnSpPr>
            <a:cxnSpLocks/>
          </p:cNvCxnSpPr>
          <p:nvPr/>
        </p:nvCxnSpPr>
        <p:spPr>
          <a:xfrm>
            <a:off x="5580888" y="3926462"/>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433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3EB872-934E-B230-E46A-FEFA0E98ED7A}"/>
              </a:ext>
            </a:extLst>
          </p:cNvPr>
          <p:cNvPicPr>
            <a:picLocks noChangeAspect="1"/>
          </p:cNvPicPr>
          <p:nvPr/>
        </p:nvPicPr>
        <p:blipFill>
          <a:blip r:embed="rId3">
            <a:grayscl/>
          </a:blip>
          <a:srcRect t="6569" b="18604"/>
          <a:stretch/>
        </p:blipFill>
        <p:spPr>
          <a:xfrm>
            <a:off x="-1" y="-1"/>
            <a:ext cx="12192001" cy="6081823"/>
          </a:xfrm>
          <a:prstGeom prst="rect">
            <a:avLst/>
          </a:prstGeom>
        </p:spPr>
      </p:pic>
      <p:sp>
        <p:nvSpPr>
          <p:cNvPr id="3" name="TextBox 2">
            <a:extLst>
              <a:ext uri="{FF2B5EF4-FFF2-40B4-BE49-F238E27FC236}">
                <a16:creationId xmlns:a16="http://schemas.microsoft.com/office/drawing/2014/main" id="{058B0364-1B21-1B53-B248-958CD16578A7}"/>
              </a:ext>
            </a:extLst>
          </p:cNvPr>
          <p:cNvSpPr txBox="1"/>
          <p:nvPr/>
        </p:nvSpPr>
        <p:spPr>
          <a:xfrm>
            <a:off x="366063" y="2937738"/>
            <a:ext cx="4572001" cy="707886"/>
          </a:xfrm>
          <a:prstGeom prst="rect">
            <a:avLst/>
          </a:prstGeom>
          <a:noFill/>
        </p:spPr>
        <p:txBody>
          <a:bodyPr wrap="square">
            <a:spAutoFit/>
          </a:bodyPr>
          <a:lstStyle/>
          <a:p>
            <a:r>
              <a:rPr lang="en-PT" sz="2000">
                <a:solidFill>
                  <a:schemeClr val="accent1"/>
                </a:solidFill>
                <a:latin typeface="Calibri" panose="020F0502020204030204" pitchFamily="34" charset="0"/>
                <a:cs typeface="Calibri" panose="020F0502020204030204" pitchFamily="34" charset="0"/>
              </a:rPr>
              <a:t>Women with IBD may have an increased risk of preterm pre-eclampsia</a:t>
            </a:r>
            <a:r>
              <a:rPr lang="en-US" sz="2000" dirty="0">
                <a:solidFill>
                  <a:schemeClr val="accent1"/>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314A0DA9-8B68-1D86-46E0-8885BBBB72D8}"/>
              </a:ext>
            </a:extLst>
          </p:cNvPr>
          <p:cNvSpPr txBox="1"/>
          <p:nvPr/>
        </p:nvSpPr>
        <p:spPr>
          <a:xfrm>
            <a:off x="342773" y="4832749"/>
            <a:ext cx="4724400" cy="707886"/>
          </a:xfrm>
          <a:prstGeom prst="rect">
            <a:avLst/>
          </a:prstGeom>
          <a:noFill/>
        </p:spPr>
        <p:txBody>
          <a:bodyPr wrap="square" rtlCol="0">
            <a:spAutoFit/>
          </a:bodyPr>
          <a:lstStyle/>
          <a:p>
            <a:r>
              <a:rPr lang="en-US" sz="2000" dirty="0">
                <a:solidFill>
                  <a:schemeClr val="accent2"/>
                </a:solidFill>
                <a:latin typeface="Calibri" panose="020F0502020204030204" pitchFamily="34" charset="0"/>
                <a:cs typeface="Calibri" panose="020F0502020204030204" pitchFamily="34" charset="0"/>
              </a:rPr>
              <a:t>Low dose aspirin may prevent </a:t>
            </a:r>
            <a:br>
              <a:rPr lang="en-US" sz="2000" dirty="0">
                <a:solidFill>
                  <a:schemeClr val="accent2"/>
                </a:solidFill>
                <a:latin typeface="Calibri" panose="020F0502020204030204" pitchFamily="34" charset="0"/>
                <a:cs typeface="Calibri" panose="020F0502020204030204" pitchFamily="34" charset="0"/>
              </a:rPr>
            </a:br>
            <a:r>
              <a:rPr lang="en-US" sz="2000" dirty="0">
                <a:solidFill>
                  <a:schemeClr val="accent2"/>
                </a:solidFill>
                <a:latin typeface="Calibri" panose="020F0502020204030204" pitchFamily="34" charset="0"/>
                <a:cs typeface="Calibri" panose="020F0502020204030204" pitchFamily="34" charset="0"/>
              </a:rPr>
              <a:t>pre-eclampsia in at-risk patients.</a:t>
            </a:r>
          </a:p>
        </p:txBody>
      </p:sp>
      <p:sp>
        <p:nvSpPr>
          <p:cNvPr id="2" name="Slide Number Placeholder 1">
            <a:extLst>
              <a:ext uri="{FF2B5EF4-FFF2-40B4-BE49-F238E27FC236}">
                <a16:creationId xmlns:a16="http://schemas.microsoft.com/office/drawing/2014/main" id="{8E5CED12-F3AB-2143-BE52-E53EB7F1B4F5}"/>
              </a:ext>
            </a:extLst>
          </p:cNvPr>
          <p:cNvSpPr>
            <a:spLocks noGrp="1"/>
          </p:cNvSpPr>
          <p:nvPr>
            <p:ph type="sldNum" sz="quarter" idx="12"/>
          </p:nvPr>
        </p:nvSpPr>
        <p:spPr/>
        <p:txBody>
          <a:bodyPr/>
          <a:lstStyle/>
          <a:p>
            <a:fld id="{C1BBCEF6-2ADA-364E-98F1-750B8367BB0E}" type="slidenum">
              <a:rPr lang="en-US" smtClean="0"/>
              <a:t>41</a:t>
            </a:fld>
            <a:endParaRPr lang="en-US"/>
          </a:p>
        </p:txBody>
      </p:sp>
      <p:sp>
        <p:nvSpPr>
          <p:cNvPr id="11" name="Title 3">
            <a:extLst>
              <a:ext uri="{FF2B5EF4-FFF2-40B4-BE49-F238E27FC236}">
                <a16:creationId xmlns:a16="http://schemas.microsoft.com/office/drawing/2014/main" id="{662EDBB0-6088-8C41-70CD-FD32BB8249EC}"/>
              </a:ext>
            </a:extLst>
          </p:cNvPr>
          <p:cNvSpPr>
            <a:spLocks noGrp="1"/>
          </p:cNvSpPr>
          <p:nvPr>
            <p:ph type="title"/>
          </p:nvPr>
        </p:nvSpPr>
        <p:spPr>
          <a:xfrm>
            <a:off x="355774" y="382769"/>
            <a:ext cx="7278403" cy="1325563"/>
          </a:xfrm>
        </p:spPr>
        <p:txBody>
          <a:bodyPr>
            <a:noAutofit/>
          </a:bodyPr>
          <a:lstStyle/>
          <a:p>
            <a:r>
              <a:rPr lang="en-US" sz="3200" dirty="0">
                <a:solidFill>
                  <a:schemeClr val="tx2"/>
                </a:solidFill>
                <a:latin typeface="Calibri" panose="020F0502020204030204" pitchFamily="34" charset="0"/>
                <a:cs typeface="Calibri" panose="020F0502020204030204" pitchFamily="34" charset="0"/>
              </a:rPr>
              <a:t>Pre-eclampsia is one of the leading </a:t>
            </a:r>
            <a:br>
              <a:rPr lang="en-US" sz="3200" dirty="0">
                <a:solidFill>
                  <a:schemeClr val="tx2"/>
                </a:solidFill>
                <a:latin typeface="Calibri" panose="020F0502020204030204" pitchFamily="34" charset="0"/>
                <a:cs typeface="Calibri" panose="020F0502020204030204" pitchFamily="34" charset="0"/>
              </a:rPr>
            </a:br>
            <a:r>
              <a:rPr lang="en-US" sz="3200" dirty="0">
                <a:solidFill>
                  <a:schemeClr val="tx2"/>
                </a:solidFill>
                <a:latin typeface="Calibri" panose="020F0502020204030204" pitchFamily="34" charset="0"/>
                <a:cs typeface="Calibri" panose="020F0502020204030204" pitchFamily="34" charset="0"/>
              </a:rPr>
              <a:t>causes of maternal and perinatal morbidity and mortality.</a:t>
            </a:r>
          </a:p>
        </p:txBody>
      </p:sp>
      <p:sp>
        <p:nvSpPr>
          <p:cNvPr id="12" name="Oval 11">
            <a:extLst>
              <a:ext uri="{FF2B5EF4-FFF2-40B4-BE49-F238E27FC236}">
                <a16:creationId xmlns:a16="http://schemas.microsoft.com/office/drawing/2014/main" id="{042A0936-9DBA-63C2-3524-5923ADCC16CB}"/>
              </a:ext>
            </a:extLst>
          </p:cNvPr>
          <p:cNvSpPr>
            <a:spLocks noChangeAspect="1"/>
          </p:cNvSpPr>
          <p:nvPr/>
        </p:nvSpPr>
        <p:spPr>
          <a:xfrm>
            <a:off x="457200" y="2161953"/>
            <a:ext cx="685800" cy="685800"/>
          </a:xfrm>
          <a:prstGeom prst="ellipse">
            <a:avLst/>
          </a:prstGeom>
          <a:ln w="25400">
            <a:solidFill>
              <a:schemeClr val="bg1"/>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26F6B33-8805-23D3-5BFD-71F8428A5499}"/>
              </a:ext>
            </a:extLst>
          </p:cNvPr>
          <p:cNvSpPr>
            <a:spLocks noChangeAspect="1"/>
          </p:cNvSpPr>
          <p:nvPr/>
        </p:nvSpPr>
        <p:spPr>
          <a:xfrm>
            <a:off x="457200" y="4079358"/>
            <a:ext cx="685800" cy="685800"/>
          </a:xfrm>
          <a:prstGeom prst="ellipse">
            <a:avLst/>
          </a:prstGeom>
          <a:solidFill>
            <a:schemeClr val="accent2"/>
          </a:solidFill>
          <a:ln w="25400">
            <a:solidFill>
              <a:schemeClr val="bg1"/>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Upward trend outline">
            <a:extLst>
              <a:ext uri="{FF2B5EF4-FFF2-40B4-BE49-F238E27FC236}">
                <a16:creationId xmlns:a16="http://schemas.microsoft.com/office/drawing/2014/main" id="{91CECB3A-9418-E3A8-172D-2C1B1FA045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439" y="2284224"/>
            <a:ext cx="443023" cy="443023"/>
          </a:xfrm>
          <a:prstGeom prst="rect">
            <a:avLst/>
          </a:prstGeom>
        </p:spPr>
      </p:pic>
      <p:pic>
        <p:nvPicPr>
          <p:cNvPr id="16" name="Picture 15">
            <a:extLst>
              <a:ext uri="{FF2B5EF4-FFF2-40B4-BE49-F238E27FC236}">
                <a16:creationId xmlns:a16="http://schemas.microsoft.com/office/drawing/2014/main" id="{E20D10F8-326C-0DF8-9B4A-7969D185B4C7}"/>
              </a:ext>
            </a:extLst>
          </p:cNvPr>
          <p:cNvPicPr>
            <a:picLocks noChangeAspect="1"/>
          </p:cNvPicPr>
          <p:nvPr/>
        </p:nvPicPr>
        <p:blipFill>
          <a:blip r:embed="rId6"/>
          <a:srcRect l="82536" r="-2719" b="82267"/>
          <a:stretch/>
        </p:blipFill>
        <p:spPr>
          <a:xfrm>
            <a:off x="531630" y="4229985"/>
            <a:ext cx="534492" cy="469605"/>
          </a:xfrm>
          <a:prstGeom prst="rect">
            <a:avLst/>
          </a:prstGeom>
        </p:spPr>
      </p:pic>
      <p:sp>
        <p:nvSpPr>
          <p:cNvPr id="4" name="TextBox 3">
            <a:extLst>
              <a:ext uri="{FF2B5EF4-FFF2-40B4-BE49-F238E27FC236}">
                <a16:creationId xmlns:a16="http://schemas.microsoft.com/office/drawing/2014/main" id="{AF9983CC-7226-CA5C-9523-6ACB55D89420}"/>
              </a:ext>
            </a:extLst>
          </p:cNvPr>
          <p:cNvSpPr txBox="1"/>
          <p:nvPr/>
        </p:nvSpPr>
        <p:spPr>
          <a:xfrm>
            <a:off x="355600" y="6107222"/>
            <a:ext cx="8183880" cy="584775"/>
          </a:xfrm>
          <a:prstGeom prst="rect">
            <a:avLst/>
          </a:prstGeom>
          <a:noFill/>
        </p:spPr>
        <p:txBody>
          <a:bodyPr wrap="square" rtlCol="0">
            <a:spAutoFit/>
          </a:bodyPr>
          <a:lstStyle/>
          <a:p>
            <a:r>
              <a:rPr lang="en-US" sz="800" i="1" dirty="0">
                <a:latin typeface="Calibri" panose="020F0502020204030204" pitchFamily="34" charset="0"/>
                <a:cs typeface="Calibri" panose="020F0502020204030204" pitchFamily="34" charset="0"/>
              </a:rPr>
              <a:t>Boyd et al, PLOS One, 2015</a:t>
            </a:r>
          </a:p>
          <a:p>
            <a:r>
              <a:rPr lang="en-US" sz="800" i="1" dirty="0">
                <a:latin typeface="Calibri" panose="020F0502020204030204" pitchFamily="34" charset="0"/>
                <a:cs typeface="Calibri" panose="020F0502020204030204" pitchFamily="34" charset="0"/>
              </a:rPr>
              <a:t>Tarar et al, Int J Colorectal Dis, 2022</a:t>
            </a:r>
          </a:p>
          <a:p>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Rolnik et al NEJM, 2017,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Duley</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et al, Cochrane  Database Syst Rev, 2019, Boyd et al PLOS One, 2015, Prakash et al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Inflamm</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Bowel Dis, 2023,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Stephansson</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et al, Clin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Gastroenterolo</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Hepatol, 2010, Tandon et al Aliment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Pharmacol</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Ther</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2020, Patel et al,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Inflamm</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Bowel Dis, 2021, </a:t>
            </a:r>
            <a:r>
              <a:rPr kumimoji="0" lang="en-US" sz="8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DeBolt</a:t>
            </a:r>
            <a:r>
              <a:rPr kumimoji="0" lang="en-US" sz="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et al, Dig Dis Sci. 2024, Yu et al, ACG ASM, 2023.</a:t>
            </a:r>
          </a:p>
        </p:txBody>
      </p:sp>
    </p:spTree>
    <p:extLst>
      <p:ext uri="{BB962C8B-B14F-4D97-AF65-F5344CB8AC3E}">
        <p14:creationId xmlns:p14="http://schemas.microsoft.com/office/powerpoint/2010/main" val="4043049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25C938-4934-BB5D-1D63-DA10AF9D912F}"/>
              </a:ext>
            </a:extLst>
          </p:cNvPr>
          <p:cNvSpPr/>
          <p:nvPr/>
        </p:nvSpPr>
        <p:spPr>
          <a:xfrm>
            <a:off x="457200" y="5079147"/>
            <a:ext cx="11277600" cy="547634"/>
          </a:xfrm>
          <a:prstGeom prst="rect">
            <a:avLst/>
          </a:prstGeom>
          <a:solidFill>
            <a:schemeClr val="accent1">
              <a:lumMod val="20000"/>
              <a:lumOff val="80000"/>
              <a:alpha val="496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E161E9-FB40-5233-69A5-DE373E71213E}"/>
              </a:ext>
            </a:extLst>
          </p:cNvPr>
          <p:cNvSpPr/>
          <p:nvPr/>
        </p:nvSpPr>
        <p:spPr>
          <a:xfrm>
            <a:off x="457200" y="3834092"/>
            <a:ext cx="11277600" cy="728663"/>
          </a:xfrm>
          <a:prstGeom prst="rect">
            <a:avLst/>
          </a:prstGeom>
          <a:solidFill>
            <a:schemeClr val="accent1">
              <a:lumMod val="20000"/>
              <a:lumOff val="80000"/>
              <a:alpha val="496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078FC0-8510-4BC9-B28D-E72449A9A249}"/>
              </a:ext>
            </a:extLst>
          </p:cNvPr>
          <p:cNvSpPr>
            <a:spLocks noGrp="1"/>
          </p:cNvSpPr>
          <p:nvPr>
            <p:ph type="title"/>
          </p:nvPr>
        </p:nvSpPr>
        <p:spPr>
          <a:xfrm>
            <a:off x="342899" y="779462"/>
            <a:ext cx="10515600" cy="1325563"/>
          </a:xfrm>
        </p:spPr>
        <p:txBody>
          <a:bodyPr/>
          <a:lstStyle/>
          <a:p>
            <a:r>
              <a:rPr lang="en-US" dirty="0">
                <a:solidFill>
                  <a:schemeClr val="tx2"/>
                </a:solidFill>
                <a:latin typeface="Calibri" panose="020F0502020204030204" pitchFamily="34" charset="0"/>
                <a:cs typeface="Calibri" panose="020F0502020204030204" pitchFamily="34" charset="0"/>
              </a:rPr>
              <a:t>Low dose aspirin may prevent </a:t>
            </a:r>
            <a:br>
              <a:rPr lang="en-US" dirty="0">
                <a:solidFill>
                  <a:schemeClr val="tx2"/>
                </a:solidFill>
                <a:latin typeface="Calibri" panose="020F0502020204030204" pitchFamily="34" charset="0"/>
                <a:cs typeface="Calibri" panose="020F0502020204030204" pitchFamily="34" charset="0"/>
              </a:rPr>
            </a:br>
            <a:r>
              <a:rPr lang="en-US" dirty="0">
                <a:solidFill>
                  <a:schemeClr val="tx2"/>
                </a:solidFill>
                <a:latin typeface="Calibri" panose="020F0502020204030204" pitchFamily="34" charset="0"/>
                <a:cs typeface="Calibri" panose="020F0502020204030204" pitchFamily="34" charset="0"/>
              </a:rPr>
              <a:t>pre-eclampsia in at-risk patients</a:t>
            </a:r>
          </a:p>
        </p:txBody>
      </p:sp>
      <p:sp>
        <p:nvSpPr>
          <p:cNvPr id="3" name="Content Placeholder 2">
            <a:extLst>
              <a:ext uri="{FF2B5EF4-FFF2-40B4-BE49-F238E27FC236}">
                <a16:creationId xmlns:a16="http://schemas.microsoft.com/office/drawing/2014/main" id="{B6F142F5-E117-0D76-88BD-A88797EDD054}"/>
              </a:ext>
            </a:extLst>
          </p:cNvPr>
          <p:cNvSpPr>
            <a:spLocks noGrp="1"/>
          </p:cNvSpPr>
          <p:nvPr>
            <p:ph idx="1"/>
          </p:nvPr>
        </p:nvSpPr>
        <p:spPr>
          <a:xfrm>
            <a:off x="457200" y="2273580"/>
            <a:ext cx="11277600" cy="4351338"/>
          </a:xfrm>
        </p:spPr>
        <p:txBody>
          <a:bodyPr>
            <a:normAutofit/>
          </a:bodyPr>
          <a:lstStyle/>
          <a:p>
            <a:pPr marL="0" indent="0">
              <a:lnSpc>
                <a:spcPct val="100000"/>
              </a:lnSpc>
              <a:buNone/>
            </a:pPr>
            <a:r>
              <a:rPr lang="en-US" sz="1800" b="1" dirty="0">
                <a:latin typeface="Calibri" panose="020F0502020204030204" pitchFamily="34" charset="0"/>
                <a:cs typeface="Calibri" panose="020F0502020204030204" pitchFamily="34" charset="0"/>
              </a:rPr>
              <a:t>ASPRE study</a:t>
            </a:r>
          </a:p>
          <a:p>
            <a:pPr lvl="1">
              <a:lnSpc>
                <a:spcPct val="100000"/>
              </a:lnSpc>
              <a:spcBef>
                <a:spcPts val="0"/>
              </a:spcBef>
            </a:pPr>
            <a:r>
              <a:rPr lang="en-US" sz="1800" dirty="0">
                <a:latin typeface="Calibri" panose="020F0502020204030204" pitchFamily="34" charset="0"/>
                <a:cs typeface="Calibri" panose="020F0502020204030204" pitchFamily="34" charset="0"/>
              </a:rPr>
              <a:t>RCT: </a:t>
            </a:r>
            <a:r>
              <a:rPr lang="en-GB" sz="1800" b="0" i="0" dirty="0">
                <a:solidFill>
                  <a:srgbClr val="4D4D4D"/>
                </a:solidFill>
                <a:effectLst/>
                <a:highlight>
                  <a:srgbClr val="FFFFFF"/>
                </a:highlight>
                <a:latin typeface="Calibri" panose="020F0502020204030204" pitchFamily="34" charset="0"/>
                <a:cs typeface="Calibri" panose="020F0502020204030204" pitchFamily="34" charset="0"/>
              </a:rPr>
              <a:t>aspirin at a dose of 150 mg/day, from 11-14  36 weeks of gestation given to women at high-risk </a:t>
            </a:r>
            <a:br>
              <a:rPr lang="en-GB" sz="1800" b="0" i="0" dirty="0">
                <a:solidFill>
                  <a:srgbClr val="4D4D4D"/>
                </a:solidFill>
                <a:effectLst/>
                <a:highlight>
                  <a:srgbClr val="FFFFFF"/>
                </a:highlight>
                <a:latin typeface="Calibri" panose="020F0502020204030204" pitchFamily="34" charset="0"/>
                <a:cs typeface="Calibri" panose="020F0502020204030204" pitchFamily="34" charset="0"/>
              </a:rPr>
            </a:br>
            <a:r>
              <a:rPr lang="en-GB" sz="1800" b="0" i="0" dirty="0">
                <a:solidFill>
                  <a:srgbClr val="4D4D4D"/>
                </a:solidFill>
                <a:effectLst/>
                <a:highlight>
                  <a:srgbClr val="FFFFFF"/>
                </a:highlight>
                <a:latin typeface="Calibri" panose="020F0502020204030204" pitchFamily="34" charset="0"/>
                <a:cs typeface="Calibri" panose="020F0502020204030204" pitchFamily="34" charset="0"/>
              </a:rPr>
              <a:t>for preterm pre-eclampsia* </a:t>
            </a:r>
          </a:p>
          <a:p>
            <a:pPr lvl="1">
              <a:lnSpc>
                <a:spcPct val="100000"/>
              </a:lnSpc>
              <a:spcBef>
                <a:spcPts val="0"/>
              </a:spcBef>
            </a:pPr>
            <a:r>
              <a:rPr lang="en-US" sz="1800" dirty="0">
                <a:latin typeface="Calibri" panose="020F0502020204030204" pitchFamily="34" charset="0"/>
                <a:cs typeface="Calibri" panose="020F0502020204030204" pitchFamily="34" charset="0"/>
              </a:rPr>
              <a:t>ASPRE study 13/798 (aspirin) vs 35/822 (placebo), </a:t>
            </a:r>
            <a:r>
              <a:rPr lang="en-US" sz="1800" b="1" dirty="0" err="1">
                <a:solidFill>
                  <a:schemeClr val="accent2">
                    <a:lumMod val="50000"/>
                  </a:schemeClr>
                </a:solidFill>
                <a:latin typeface="Calibri" panose="020F0502020204030204" pitchFamily="34" charset="0"/>
                <a:cs typeface="Calibri" panose="020F0502020204030204" pitchFamily="34" charset="0"/>
              </a:rPr>
              <a:t>aOR</a:t>
            </a:r>
            <a:r>
              <a:rPr lang="en-US" sz="1800" b="1" dirty="0">
                <a:solidFill>
                  <a:schemeClr val="accent2">
                    <a:lumMod val="50000"/>
                  </a:schemeClr>
                </a:solidFill>
                <a:latin typeface="Calibri" panose="020F0502020204030204" pitchFamily="34" charset="0"/>
                <a:cs typeface="Calibri" panose="020F0502020204030204" pitchFamily="34" charset="0"/>
              </a:rPr>
              <a:t> 0.38 [0.2-0.7]</a:t>
            </a:r>
          </a:p>
          <a:p>
            <a:pPr lvl="1">
              <a:lnSpc>
                <a:spcPct val="100000"/>
              </a:lnSpc>
              <a:spcBef>
                <a:spcPts val="0"/>
              </a:spcBef>
              <a:spcAft>
                <a:spcPts val="1800"/>
              </a:spcAft>
            </a:pPr>
            <a:r>
              <a:rPr lang="en-US" sz="1800" dirty="0">
                <a:latin typeface="Calibri" panose="020F0502020204030204" pitchFamily="34" charset="0"/>
                <a:cs typeface="Calibri" panose="020F0502020204030204" pitchFamily="34" charset="0"/>
              </a:rPr>
              <a:t>Women at high risk of preeclampsia without IBD benefit from low dose aspirin started </a:t>
            </a:r>
            <a:r>
              <a:rPr lang="en-US" sz="1800" u="sng" dirty="0">
                <a:latin typeface="Calibri" panose="020F0502020204030204" pitchFamily="34" charset="0"/>
                <a:cs typeface="Calibri" panose="020F0502020204030204" pitchFamily="34" charset="0"/>
              </a:rPr>
              <a:t>&lt;</a:t>
            </a:r>
            <a:r>
              <a:rPr lang="en-US" sz="1800" dirty="0">
                <a:latin typeface="Calibri" panose="020F0502020204030204" pitchFamily="34" charset="0"/>
                <a:cs typeface="Calibri" panose="020F0502020204030204" pitchFamily="34" charset="0"/>
              </a:rPr>
              <a:t>16 weeks</a:t>
            </a:r>
          </a:p>
          <a:p>
            <a:pPr marL="0" indent="0">
              <a:lnSpc>
                <a:spcPct val="100000"/>
              </a:lnSpc>
              <a:spcBef>
                <a:spcPts val="0"/>
              </a:spcBef>
              <a:buNone/>
            </a:pPr>
            <a:r>
              <a:rPr lang="en-US" sz="1800" b="1" dirty="0">
                <a:solidFill>
                  <a:schemeClr val="accent4">
                    <a:lumMod val="50000"/>
                  </a:schemeClr>
                </a:solidFill>
                <a:latin typeface="Calibri" panose="020F0502020204030204" pitchFamily="34" charset="0"/>
                <a:cs typeface="Calibri" panose="020F0502020204030204" pitchFamily="34" charset="0"/>
              </a:rPr>
              <a:t>No evidence of Increased risk of IBD flare in women taking low dose aspirin</a:t>
            </a:r>
          </a:p>
          <a:p>
            <a:pPr lvl="1">
              <a:lnSpc>
                <a:spcPct val="100000"/>
              </a:lnSpc>
              <a:spcBef>
                <a:spcPts val="0"/>
              </a:spcBef>
              <a:spcAft>
                <a:spcPts val="1800"/>
              </a:spcAft>
            </a:pPr>
            <a:r>
              <a:rPr lang="en-US" sz="1800" dirty="0">
                <a:latin typeface="Calibri" panose="020F0502020204030204" pitchFamily="34" charset="0"/>
                <a:cs typeface="Calibri" panose="020F0502020204030204" pitchFamily="34" charset="0"/>
              </a:rPr>
              <a:t>Retrospective cohort studies only</a:t>
            </a:r>
          </a:p>
          <a:p>
            <a:pPr marL="0" indent="0">
              <a:lnSpc>
                <a:spcPct val="100000"/>
              </a:lnSpc>
              <a:spcBef>
                <a:spcPts val="0"/>
              </a:spcBef>
              <a:spcAft>
                <a:spcPts val="1800"/>
              </a:spcAft>
              <a:buNone/>
            </a:pPr>
            <a:r>
              <a:rPr lang="en-US" sz="1800" dirty="0">
                <a:latin typeface="Calibri" panose="020F0502020204030204" pitchFamily="34" charset="0"/>
                <a:cs typeface="Calibri" panose="020F0502020204030204" pitchFamily="34" charset="0"/>
              </a:rPr>
              <a:t>Must be started by week </a:t>
            </a:r>
            <a:r>
              <a:rPr lang="en-US" sz="1800" b="1" dirty="0">
                <a:latin typeface="Calibri" panose="020F0502020204030204" pitchFamily="34" charset="0"/>
                <a:cs typeface="Calibri" panose="020F0502020204030204" pitchFamily="34" charset="0"/>
              </a:rPr>
              <a:t>12-16 gestation</a:t>
            </a:r>
          </a:p>
          <a:p>
            <a:pPr marL="0" indent="0">
              <a:lnSpc>
                <a:spcPct val="100000"/>
              </a:lnSpc>
              <a:spcBef>
                <a:spcPts val="0"/>
              </a:spcBef>
              <a:buNone/>
            </a:pPr>
            <a:r>
              <a:rPr lang="en-US" sz="1800" dirty="0">
                <a:latin typeface="Calibri" panose="020F0502020204030204" pitchFamily="34" charset="0"/>
                <a:cs typeface="Calibri" panose="020F0502020204030204" pitchFamily="34" charset="0"/>
              </a:rPr>
              <a:t>Consideration for stopping at </a:t>
            </a:r>
            <a:r>
              <a:rPr lang="en-US" sz="1800" b="1" dirty="0">
                <a:latin typeface="Calibri" panose="020F0502020204030204" pitchFamily="34" charset="0"/>
                <a:cs typeface="Calibri" panose="020F0502020204030204" pitchFamily="34" charset="0"/>
              </a:rPr>
              <a:t>week 36 </a:t>
            </a:r>
            <a:r>
              <a:rPr lang="en-US" sz="1800" dirty="0">
                <a:latin typeface="Calibri" panose="020F0502020204030204" pitchFamily="34" charset="0"/>
                <a:cs typeface="Calibri" panose="020F0502020204030204" pitchFamily="34" charset="0"/>
              </a:rPr>
              <a:t>to reduce risk of bleeding</a:t>
            </a:r>
          </a:p>
        </p:txBody>
      </p:sp>
      <p:sp>
        <p:nvSpPr>
          <p:cNvPr id="7" name="Slide Number Placeholder 6">
            <a:extLst>
              <a:ext uri="{FF2B5EF4-FFF2-40B4-BE49-F238E27FC236}">
                <a16:creationId xmlns:a16="http://schemas.microsoft.com/office/drawing/2014/main" id="{4DC2BE37-ADE6-9E86-B472-AB84719DD89D}"/>
              </a:ext>
            </a:extLst>
          </p:cNvPr>
          <p:cNvSpPr>
            <a:spLocks noGrp="1"/>
          </p:cNvSpPr>
          <p:nvPr>
            <p:ph type="sldNum" sz="quarter" idx="12"/>
          </p:nvPr>
        </p:nvSpPr>
        <p:spPr/>
        <p:txBody>
          <a:bodyPr/>
          <a:lstStyle/>
          <a:p>
            <a:fld id="{C1BBCEF6-2ADA-364E-98F1-750B8367BB0E}" type="slidenum">
              <a:rPr lang="en-US" smtClean="0"/>
              <a:t>42</a:t>
            </a:fld>
            <a:endParaRPr lang="en-US"/>
          </a:p>
        </p:txBody>
      </p:sp>
      <p:sp>
        <p:nvSpPr>
          <p:cNvPr id="4" name="TextBox 3">
            <a:extLst>
              <a:ext uri="{FF2B5EF4-FFF2-40B4-BE49-F238E27FC236}">
                <a16:creationId xmlns:a16="http://schemas.microsoft.com/office/drawing/2014/main" id="{DA1BB246-3E84-6581-02C4-04198ED9F33A}"/>
              </a:ext>
            </a:extLst>
          </p:cNvPr>
          <p:cNvSpPr txBox="1"/>
          <p:nvPr/>
        </p:nvSpPr>
        <p:spPr>
          <a:xfrm>
            <a:off x="358648" y="6323568"/>
            <a:ext cx="8871078" cy="461665"/>
          </a:xfrm>
          <a:prstGeom prst="rect">
            <a:avLst/>
          </a:prstGeom>
          <a:solidFill>
            <a:schemeClr val="bg1"/>
          </a:solidFill>
        </p:spPr>
        <p:txBody>
          <a:bodyPr wrap="square" lIns="91440" tIns="45720" rIns="91440" bIns="45720" rtlCol="0" anchor="t">
            <a:spAutoFit/>
          </a:bodyPr>
          <a:lstStyle/>
          <a:p>
            <a:pPr>
              <a:defRPr/>
            </a:pPr>
            <a:r>
              <a:rPr kumimoji="0" lang="en-US" sz="800" b="0" i="0" u="none" strike="noStrike" kern="1200" cap="none" spc="0" normalizeH="0" baseline="0" noProof="0" dirty="0">
                <a:ln>
                  <a:noFill/>
                </a:ln>
                <a:effectLst/>
                <a:uLnTx/>
                <a:uFillTx/>
                <a:latin typeface="Calibri"/>
                <a:ea typeface="Calibri"/>
                <a:cs typeface="Calibri"/>
              </a:rPr>
              <a:t>Rolnik et al NEJM, 2017, Duley et al, Cochrane  Database Syst Rev, 2019, Boyd et al PLOS One, 2015, Prakash et al </a:t>
            </a:r>
            <a:r>
              <a:rPr kumimoji="0" lang="en-US" sz="800" b="0" i="0" u="none" strike="noStrike" kern="1200" cap="none" spc="0" normalizeH="0" baseline="0" noProof="0" dirty="0" err="1">
                <a:ln>
                  <a:noFill/>
                </a:ln>
                <a:effectLst/>
                <a:uLnTx/>
                <a:uFillTx/>
                <a:latin typeface="Calibri"/>
                <a:ea typeface="Calibri"/>
                <a:cs typeface="Calibri"/>
              </a:rPr>
              <a:t>Inflamm</a:t>
            </a:r>
            <a:r>
              <a:rPr kumimoji="0" lang="en-US" sz="800" b="0" i="0" u="none" strike="noStrike" kern="1200" cap="none" spc="0" normalizeH="0" baseline="0" noProof="0" dirty="0">
                <a:ln>
                  <a:noFill/>
                </a:ln>
                <a:effectLst/>
                <a:uLnTx/>
                <a:uFillTx/>
                <a:latin typeface="Calibri"/>
                <a:ea typeface="Calibri"/>
                <a:cs typeface="Calibri"/>
              </a:rPr>
              <a:t> Bowel Dis, 2023, Stephansson et al, Clin </a:t>
            </a:r>
            <a:r>
              <a:rPr kumimoji="0" lang="en-US" sz="800" b="0" i="0" u="none" strike="noStrike" kern="1200" cap="none" spc="0" normalizeH="0" baseline="0" noProof="0" dirty="0" err="1">
                <a:ln>
                  <a:noFill/>
                </a:ln>
                <a:effectLst/>
                <a:uLnTx/>
                <a:uFillTx/>
                <a:latin typeface="Calibri"/>
                <a:ea typeface="Calibri"/>
                <a:cs typeface="Calibri"/>
              </a:rPr>
              <a:t>Gastroenterolo</a:t>
            </a:r>
            <a:r>
              <a:rPr kumimoji="0" lang="en-US" sz="800" b="0" i="0" u="none" strike="noStrike" kern="1200" cap="none" spc="0" normalizeH="0" baseline="0" noProof="0" dirty="0">
                <a:ln>
                  <a:noFill/>
                </a:ln>
                <a:effectLst/>
                <a:uLnTx/>
                <a:uFillTx/>
                <a:latin typeface="Calibri"/>
                <a:ea typeface="Calibri"/>
                <a:cs typeface="Calibri"/>
              </a:rPr>
              <a:t> Hepatol, 2010, Tandon et al Aliment </a:t>
            </a:r>
            <a:r>
              <a:rPr kumimoji="0" lang="en-US" sz="800" b="0" i="0" u="none" strike="noStrike" kern="1200" cap="none" spc="0" normalizeH="0" baseline="0" noProof="0" dirty="0" err="1">
                <a:ln>
                  <a:noFill/>
                </a:ln>
                <a:effectLst/>
                <a:uLnTx/>
                <a:uFillTx/>
                <a:latin typeface="Calibri"/>
                <a:ea typeface="Calibri"/>
                <a:cs typeface="Calibri"/>
              </a:rPr>
              <a:t>Pharmacol</a:t>
            </a:r>
            <a:r>
              <a:rPr kumimoji="0" lang="en-US" sz="800" b="0" i="0" u="none" strike="noStrike" kern="1200" cap="none" spc="0" normalizeH="0" baseline="0" noProof="0" dirty="0">
                <a:ln>
                  <a:noFill/>
                </a:ln>
                <a:effectLst/>
                <a:uLnTx/>
                <a:uFillTx/>
                <a:latin typeface="Calibri"/>
                <a:ea typeface="Calibri"/>
                <a:cs typeface="Calibri"/>
              </a:rPr>
              <a:t> Ther, 2020, Patel et al, </a:t>
            </a:r>
            <a:r>
              <a:rPr kumimoji="0" lang="en-US" sz="800" b="0" i="0" u="none" strike="noStrike" kern="1200" cap="none" spc="0" normalizeH="0" baseline="0" noProof="0" dirty="0" err="1">
                <a:ln>
                  <a:noFill/>
                </a:ln>
                <a:effectLst/>
                <a:uLnTx/>
                <a:uFillTx/>
                <a:latin typeface="Calibri"/>
                <a:ea typeface="Calibri"/>
                <a:cs typeface="Calibri"/>
              </a:rPr>
              <a:t>Inflamm</a:t>
            </a:r>
            <a:r>
              <a:rPr kumimoji="0" lang="en-US" sz="800" b="0" i="0" u="none" strike="noStrike" kern="1200" cap="none" spc="0" normalizeH="0" baseline="0" noProof="0" dirty="0">
                <a:ln>
                  <a:noFill/>
                </a:ln>
                <a:effectLst/>
                <a:uLnTx/>
                <a:uFillTx/>
                <a:latin typeface="Calibri"/>
                <a:ea typeface="Calibri"/>
                <a:cs typeface="Calibri"/>
              </a:rPr>
              <a:t> Bowel Dis, 2021, DeBolt et al, Dig Dis Sci. 2024, </a:t>
            </a:r>
            <a:r>
              <a:rPr lang="en-US" sz="800" dirty="0">
                <a:latin typeface="Calibri"/>
                <a:ea typeface="Calibri"/>
                <a:cs typeface="Calibri"/>
              </a:rPr>
              <a:t> </a:t>
            </a:r>
            <a:r>
              <a:rPr kumimoji="0" lang="en-US" sz="800" b="0" i="0" u="none" strike="noStrike" kern="1200" cap="none" spc="0" normalizeH="0" baseline="0" noProof="0" dirty="0">
                <a:ln>
                  <a:noFill/>
                </a:ln>
                <a:effectLst/>
                <a:uLnTx/>
                <a:uFillTx/>
                <a:latin typeface="Calibri"/>
                <a:ea typeface="Calibri"/>
                <a:cs typeface="Calibri"/>
              </a:rPr>
              <a:t>Memel </a:t>
            </a:r>
            <a:r>
              <a:rPr lang="en-US" sz="800" dirty="0">
                <a:latin typeface="Calibri"/>
                <a:ea typeface="Calibri"/>
                <a:cs typeface="Calibri"/>
              </a:rPr>
              <a:t>et al </a:t>
            </a:r>
            <a:r>
              <a:rPr kumimoji="0" lang="en-US" sz="800" b="0" i="0" u="none" strike="noStrike" kern="1200" cap="none" spc="0" normalizeH="0" baseline="0" noProof="0" dirty="0">
                <a:ln>
                  <a:noFill/>
                </a:ln>
                <a:effectLst/>
                <a:uLnTx/>
                <a:uFillTx/>
                <a:latin typeface="Calibri"/>
                <a:ea typeface="Calibri"/>
                <a:cs typeface="Calibri"/>
              </a:rPr>
              <a:t>Am J of Gastroenterol </a:t>
            </a:r>
            <a:r>
              <a:rPr lang="en-US" sz="800" dirty="0">
                <a:latin typeface="Calibri"/>
                <a:ea typeface="Calibri"/>
                <a:cs typeface="Calibri"/>
              </a:rPr>
              <a:t>2024</a:t>
            </a:r>
            <a:endParaRPr kumimoji="0" lang="en-US" sz="800" b="0" i="0" u="none" strike="noStrike" kern="1200" cap="none" spc="0" normalizeH="0" baseline="0" noProof="0" dirty="0">
              <a:ln>
                <a:noFill/>
              </a:ln>
              <a:effectLst/>
              <a:uLnTx/>
              <a:uFillTx/>
              <a:latin typeface="Calibri"/>
              <a:ea typeface="Calibri"/>
              <a:cs typeface="Calibri"/>
            </a:endParaRPr>
          </a:p>
          <a:p>
            <a:pPr>
              <a:defRPr/>
            </a:pPr>
            <a:endParaRPr kumimoji="0" lang="en-US"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F9F5F1F-337B-2EE4-FF47-6F0F0CA750CF}"/>
              </a:ext>
            </a:extLst>
          </p:cNvPr>
          <p:cNvSpPr txBox="1"/>
          <p:nvPr/>
        </p:nvSpPr>
        <p:spPr>
          <a:xfrm>
            <a:off x="352039" y="6015652"/>
            <a:ext cx="1171903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effectLst/>
                <a:highlight>
                  <a:srgbClr val="FFFFFF"/>
                </a:highlight>
                <a:uLnTx/>
                <a:uFillTx/>
                <a:latin typeface="Calibri" panose="020F0502020204030204" pitchFamily="34" charset="0"/>
                <a:cs typeface="Calibri" panose="020F0502020204030204" pitchFamily="34" charset="0"/>
              </a:rPr>
              <a:t>* maternal factors, mean arterial pressure, uterine-artery </a:t>
            </a:r>
            <a:r>
              <a:rPr kumimoji="0" lang="en-GB" sz="1000" b="0" i="1" u="none" strike="noStrike" kern="1200" cap="none" spc="0" normalizeH="0" baseline="0" noProof="0" dirty="0" err="1">
                <a:ln>
                  <a:noFill/>
                </a:ln>
                <a:effectLst/>
                <a:highlight>
                  <a:srgbClr val="FFFFFF"/>
                </a:highlight>
                <a:uLnTx/>
                <a:uFillTx/>
                <a:latin typeface="Calibri" panose="020F0502020204030204" pitchFamily="34" charset="0"/>
                <a:cs typeface="Calibri" panose="020F0502020204030204" pitchFamily="34" charset="0"/>
              </a:rPr>
              <a:t>pulsatility</a:t>
            </a:r>
            <a:r>
              <a:rPr kumimoji="0" lang="en-GB" sz="1000" b="0" i="1" u="none" strike="noStrike" kern="1200" cap="none" spc="0" normalizeH="0" baseline="0" noProof="0" dirty="0">
                <a:ln>
                  <a:noFill/>
                </a:ln>
                <a:effectLst/>
                <a:highlight>
                  <a:srgbClr val="FFFFFF"/>
                </a:highlight>
                <a:uLnTx/>
                <a:uFillTx/>
                <a:latin typeface="Calibri" panose="020F0502020204030204" pitchFamily="34" charset="0"/>
                <a:cs typeface="Calibri" panose="020F0502020204030204" pitchFamily="34" charset="0"/>
              </a:rPr>
              <a:t> index, and maternal serum pregnancy-associated plasma protein A and placental growth factor</a:t>
            </a:r>
            <a:endParaRPr kumimoji="0" lang="en-PT" sz="1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5EC8FA7-6C3F-6B2E-3224-59C22FA020BF}"/>
              </a:ext>
            </a:extLst>
          </p:cNvPr>
          <p:cNvCxnSpPr/>
          <p:nvPr/>
        </p:nvCxnSpPr>
        <p:spPr>
          <a:xfrm>
            <a:off x="457200" y="3834092"/>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3842EB5-1198-A9B9-1BDD-559C2607A6A8}"/>
              </a:ext>
            </a:extLst>
          </p:cNvPr>
          <p:cNvCxnSpPr/>
          <p:nvPr/>
        </p:nvCxnSpPr>
        <p:spPr>
          <a:xfrm>
            <a:off x="457200" y="4572279"/>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87842EB-9DC4-012C-551E-F8E031DBA24F}"/>
              </a:ext>
            </a:extLst>
          </p:cNvPr>
          <p:cNvCxnSpPr/>
          <p:nvPr/>
        </p:nvCxnSpPr>
        <p:spPr>
          <a:xfrm>
            <a:off x="457200" y="5086629"/>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483379B-7044-C404-192B-CBCCBEBA1C71}"/>
              </a:ext>
            </a:extLst>
          </p:cNvPr>
          <p:cNvCxnSpPr/>
          <p:nvPr/>
        </p:nvCxnSpPr>
        <p:spPr>
          <a:xfrm>
            <a:off x="457200" y="5629555"/>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pic>
        <p:nvPicPr>
          <p:cNvPr id="16" name="Picture 15" descr="A pile of white pills&#10;&#10;Description automatically generated">
            <a:extLst>
              <a:ext uri="{FF2B5EF4-FFF2-40B4-BE49-F238E27FC236}">
                <a16:creationId xmlns:a16="http://schemas.microsoft.com/office/drawing/2014/main" id="{0D92C77B-7351-5A92-AD19-5196F36FEF67}"/>
              </a:ext>
            </a:extLst>
          </p:cNvPr>
          <p:cNvPicPr>
            <a:picLocks noChangeAspect="1"/>
          </p:cNvPicPr>
          <p:nvPr/>
        </p:nvPicPr>
        <p:blipFill>
          <a:blip r:embed="rId3"/>
          <a:srcRect l="10823" t="30950" r="16190" b="10950"/>
          <a:stretch/>
        </p:blipFill>
        <p:spPr>
          <a:xfrm>
            <a:off x="8219548" y="618564"/>
            <a:ext cx="3586969" cy="1801906"/>
          </a:xfrm>
          <a:prstGeom prst="rect">
            <a:avLst/>
          </a:prstGeom>
        </p:spPr>
      </p:pic>
    </p:spTree>
    <p:extLst>
      <p:ext uri="{BB962C8B-B14F-4D97-AF65-F5344CB8AC3E}">
        <p14:creationId xmlns:p14="http://schemas.microsoft.com/office/powerpoint/2010/main" val="3959902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ADEF-791D-5CA8-1B2A-4BE66DBC45D5}"/>
              </a:ext>
            </a:extLst>
          </p:cNvPr>
          <p:cNvSpPr>
            <a:spLocks noGrp="1"/>
          </p:cNvSpPr>
          <p:nvPr>
            <p:ph type="title"/>
          </p:nvPr>
        </p:nvSpPr>
        <p:spPr>
          <a:xfrm>
            <a:off x="338140" y="765175"/>
            <a:ext cx="10515600" cy="1325563"/>
          </a:xfrm>
        </p:spPr>
        <p:txBody>
          <a:bodyPr>
            <a:normAutofit/>
          </a:bodyPr>
          <a:lstStyle/>
          <a:p>
            <a:r>
              <a:rPr lang="en-PT" dirty="0">
                <a:solidFill>
                  <a:schemeClr val="tx2"/>
                </a:solidFill>
                <a:latin typeface="Calibri" panose="020F0502020204030204" pitchFamily="34" charset="0"/>
                <a:cs typeface="Calibri" panose="020F0502020204030204" pitchFamily="34" charset="0"/>
              </a:rPr>
              <a:t>W</a:t>
            </a:r>
            <a:r>
              <a:rPr lang="en-PT" sz="4400" dirty="0">
                <a:solidFill>
                  <a:schemeClr val="tx2"/>
                </a:solidFill>
                <a:latin typeface="Calibri" panose="020F0502020204030204" pitchFamily="34" charset="0"/>
                <a:cs typeface="Calibri" panose="020F0502020204030204" pitchFamily="34" charset="0"/>
              </a:rPr>
              <a:t>omen with IBD may have an increased risk of preterm </a:t>
            </a:r>
            <a:r>
              <a:rPr lang="en-PT" sz="4400" b="1" dirty="0">
                <a:solidFill>
                  <a:schemeClr val="tx2"/>
                </a:solidFill>
                <a:latin typeface="Calibri" panose="020F0502020204030204" pitchFamily="34" charset="0"/>
                <a:cs typeface="Calibri" panose="020F0502020204030204" pitchFamily="34" charset="0"/>
              </a:rPr>
              <a:t>pre-eclampsia</a:t>
            </a:r>
            <a:endParaRPr lang="en-PT" dirty="0">
              <a:solidFill>
                <a:schemeClr val="tx2"/>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5F85F31-AED7-64CA-F2BC-60E94228FC6F}"/>
              </a:ext>
            </a:extLst>
          </p:cNvPr>
          <p:cNvSpPr>
            <a:spLocks noGrp="1"/>
          </p:cNvSpPr>
          <p:nvPr>
            <p:ph type="sldNum" sz="quarter" idx="12"/>
          </p:nvPr>
        </p:nvSpPr>
        <p:spPr/>
        <p:txBody>
          <a:bodyPr/>
          <a:lstStyle/>
          <a:p>
            <a:fld id="{C1BBCEF6-2ADA-364E-98F1-750B8367BB0E}" type="slidenum">
              <a:rPr lang="en-US" smtClean="0"/>
              <a:t>43</a:t>
            </a:fld>
            <a:endParaRPr lang="en-US"/>
          </a:p>
        </p:txBody>
      </p:sp>
      <p:sp>
        <p:nvSpPr>
          <p:cNvPr id="14" name="TextBox 13">
            <a:extLst>
              <a:ext uri="{FF2B5EF4-FFF2-40B4-BE49-F238E27FC236}">
                <a16:creationId xmlns:a16="http://schemas.microsoft.com/office/drawing/2014/main" id="{C3D22EBF-FF49-AA9E-178B-360DE622C394}"/>
              </a:ext>
            </a:extLst>
          </p:cNvPr>
          <p:cNvSpPr txBox="1"/>
          <p:nvPr/>
        </p:nvSpPr>
        <p:spPr>
          <a:xfrm>
            <a:off x="350919" y="6331863"/>
            <a:ext cx="45594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Boyd et al, PLOS One, 2015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Tarar</a:t>
            </a: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et al, Int J Colorectal Dis, 2022</a:t>
            </a:r>
          </a:p>
        </p:txBody>
      </p:sp>
      <p:sp>
        <p:nvSpPr>
          <p:cNvPr id="6" name="Rectangle 5">
            <a:extLst>
              <a:ext uri="{FF2B5EF4-FFF2-40B4-BE49-F238E27FC236}">
                <a16:creationId xmlns:a16="http://schemas.microsoft.com/office/drawing/2014/main" id="{84A91A3F-952E-DE13-BAB7-2C7CD80BF851}"/>
              </a:ext>
            </a:extLst>
          </p:cNvPr>
          <p:cNvSpPr/>
          <p:nvPr/>
        </p:nvSpPr>
        <p:spPr>
          <a:xfrm>
            <a:off x="457200" y="2335678"/>
            <a:ext cx="3657600" cy="2950698"/>
          </a:xfrm>
          <a:prstGeom prst="rect">
            <a:avLst/>
          </a:prstGeom>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262E20-1067-2E1D-29C4-9FA8ED77B996}"/>
              </a:ext>
            </a:extLst>
          </p:cNvPr>
          <p:cNvSpPr/>
          <p:nvPr/>
        </p:nvSpPr>
        <p:spPr>
          <a:xfrm>
            <a:off x="4267200" y="2335678"/>
            <a:ext cx="3657600" cy="2950698"/>
          </a:xfrm>
          <a:prstGeom prst="rect">
            <a:avLst/>
          </a:prstGeom>
          <a:solidFill>
            <a:schemeClr val="accent2"/>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32D760-A23C-9C41-94DE-2655433FDBDD}"/>
              </a:ext>
            </a:extLst>
          </p:cNvPr>
          <p:cNvSpPr/>
          <p:nvPr/>
        </p:nvSpPr>
        <p:spPr>
          <a:xfrm>
            <a:off x="8077200" y="2335678"/>
            <a:ext cx="3657600" cy="2950698"/>
          </a:xfrm>
          <a:prstGeom prst="rect">
            <a:avLst/>
          </a:prstGeom>
          <a:solidFill>
            <a:schemeClr val="accent5"/>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96B15793-B01B-8F34-447A-E65390822600}"/>
              </a:ext>
            </a:extLst>
          </p:cNvPr>
          <p:cNvSpPr txBox="1">
            <a:spLocks/>
          </p:cNvSpPr>
          <p:nvPr/>
        </p:nvSpPr>
        <p:spPr>
          <a:xfrm>
            <a:off x="641430" y="2554348"/>
            <a:ext cx="3340261" cy="2802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GB"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Pre-eclampsia (PE) typically affects 2%–5% of pregnant women and is one of the leading causes of maternal and perinatal morbidity and mortality</a:t>
            </a:r>
          </a:p>
        </p:txBody>
      </p:sp>
      <p:sp>
        <p:nvSpPr>
          <p:cNvPr id="10" name="Content Placeholder 2">
            <a:extLst>
              <a:ext uri="{FF2B5EF4-FFF2-40B4-BE49-F238E27FC236}">
                <a16:creationId xmlns:a16="http://schemas.microsoft.com/office/drawing/2014/main" id="{D6890BF6-866F-25D5-858B-1E875D69FBAF}"/>
              </a:ext>
            </a:extLst>
          </p:cNvPr>
          <p:cNvSpPr txBox="1">
            <a:spLocks/>
          </p:cNvSpPr>
          <p:nvPr/>
        </p:nvSpPr>
        <p:spPr>
          <a:xfrm>
            <a:off x="4375230" y="2554348"/>
            <a:ext cx="3449256" cy="2674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Danish National Birth Cohort (&gt;85,000 women) 1996-2002</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CD 278, UC 388</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Overall preeclampsia rate not elevated HR 1.21 [0.76-1.95]</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t>Severe preeclampsia elevated </a:t>
            </a:r>
            <a:br>
              <a:rPr kumimoji="0" lang="en-US" sz="1800" b="0"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t>in women with IBD </a:t>
            </a:r>
            <a:r>
              <a:rPr kumimoji="0" lang="en-US" sz="1800" b="1" i="0" u="none" strike="noStrike" kern="1200" cap="none" spc="0" normalizeH="0" baseline="0" noProof="0" dirty="0">
                <a:ln>
                  <a:noFill/>
                </a:ln>
                <a:solidFill>
                  <a:srgbClr val="E071A3">
                    <a:lumMod val="50000"/>
                  </a:srgbClr>
                </a:solidFill>
                <a:effectLst/>
                <a:uLnTx/>
                <a:uFillTx/>
                <a:latin typeface="Calibri" panose="020F0502020204030204" pitchFamily="34" charset="0"/>
                <a:cs typeface="Calibri" panose="020F0502020204030204" pitchFamily="34" charset="0"/>
              </a:rPr>
              <a:t>HR 2.24 </a:t>
            </a: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[1.05-4.8]</a:t>
            </a:r>
          </a:p>
        </p:txBody>
      </p:sp>
      <p:sp>
        <p:nvSpPr>
          <p:cNvPr id="11" name="Content Placeholder 2">
            <a:extLst>
              <a:ext uri="{FF2B5EF4-FFF2-40B4-BE49-F238E27FC236}">
                <a16:creationId xmlns:a16="http://schemas.microsoft.com/office/drawing/2014/main" id="{FF02ECA6-8D67-FDB8-2FC3-FEC69EEEED3D}"/>
              </a:ext>
            </a:extLst>
          </p:cNvPr>
          <p:cNvSpPr txBox="1">
            <a:spLocks/>
          </p:cNvSpPr>
          <p:nvPr/>
        </p:nvSpPr>
        <p:spPr>
          <a:xfrm>
            <a:off x="8183301" y="2554349"/>
            <a:ext cx="3391383" cy="2717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National inpatient survey </a:t>
            </a:r>
            <a:br>
              <a:rPr kumimoji="0" lang="en-U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18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(US 2016-2018)</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8,079,828 pregnancies </a:t>
            </a:r>
            <a:b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(CD 8,475, UC 5,665)</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800" b="0" i="0" u="none" strike="noStrike" kern="1200" cap="none" spc="0" normalizeH="0" baseline="0" noProof="0" dirty="0">
                <a:ln>
                  <a:noFill/>
                </a:ln>
                <a:solidFill>
                  <a:schemeClr val="accent2">
                    <a:lumMod val="40000"/>
                    <a:lumOff val="60000"/>
                  </a:schemeClr>
                </a:solidFill>
                <a:effectLst/>
                <a:uLnTx/>
                <a:uFillTx/>
                <a:latin typeface="Calibri" panose="020F0502020204030204" pitchFamily="34" charset="0"/>
                <a:cs typeface="Calibri" panose="020F0502020204030204" pitchFamily="34" charset="0"/>
              </a:rPr>
              <a:t>CD preeclampsia / eclampsia </a:t>
            </a:r>
            <a:r>
              <a:rPr kumimoji="0" lang="en-US" sz="1800" b="1" i="0" u="none" strike="noStrike" kern="1200" cap="none" spc="0" normalizeH="0" baseline="0" noProof="0" dirty="0" err="1">
                <a:ln>
                  <a:noFill/>
                </a:ln>
                <a:solidFill>
                  <a:schemeClr val="accent2">
                    <a:lumMod val="40000"/>
                    <a:lumOff val="60000"/>
                  </a:schemeClr>
                </a:solidFill>
                <a:effectLst/>
                <a:uLnTx/>
                <a:uFillTx/>
                <a:latin typeface="Calibri" panose="020F0502020204030204" pitchFamily="34" charset="0"/>
                <a:cs typeface="Calibri" panose="020F0502020204030204" pitchFamily="34" charset="0"/>
              </a:rPr>
              <a:t>aOR</a:t>
            </a:r>
            <a:r>
              <a:rPr kumimoji="0" lang="en-US" sz="1800" b="1" i="0" u="none" strike="noStrike" kern="1200" cap="none" spc="0" normalizeH="0" baseline="0" noProof="0" dirty="0">
                <a:ln>
                  <a:noFill/>
                </a:ln>
                <a:solidFill>
                  <a:schemeClr val="accent2">
                    <a:lumMod val="40000"/>
                    <a:lumOff val="60000"/>
                  </a:schemeClr>
                </a:solidFill>
                <a:effectLst/>
                <a:uLnTx/>
                <a:uFillTx/>
                <a:latin typeface="Calibri" panose="020F0502020204030204" pitchFamily="34" charset="0"/>
                <a:cs typeface="Calibri" panose="020F0502020204030204" pitchFamily="34" charset="0"/>
              </a:rPr>
              <a:t> 1.52 [1.15-2.02]</a:t>
            </a:r>
          </a:p>
          <a:p>
            <a:pPr marL="239713" marR="0" lvl="1" indent="-227013" algn="l"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UC preeclampsia / eclampsia </a:t>
            </a:r>
            <a:r>
              <a:rPr kumimoji="0" lang="en-US" sz="18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aOR</a:t>
            </a: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1.05 [0.68-1.64]</a:t>
            </a:r>
            <a:endParaRPr kumimoji="0" lang="en-PT" sz="1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195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1FB681-F18E-5A23-6B87-2FCA2D17F76C}"/>
              </a:ext>
            </a:extLst>
          </p:cNvPr>
          <p:cNvSpPr/>
          <p:nvPr/>
        </p:nvSpPr>
        <p:spPr>
          <a:xfrm>
            <a:off x="0" y="0"/>
            <a:ext cx="609245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lur blurry image of a hallway&#10;&#10;Description automatically generated">
            <a:extLst>
              <a:ext uri="{FF2B5EF4-FFF2-40B4-BE49-F238E27FC236}">
                <a16:creationId xmlns:a16="http://schemas.microsoft.com/office/drawing/2014/main" id="{B13ABD7C-F521-D877-DC04-E3303D4D4F15}"/>
              </a:ext>
            </a:extLst>
          </p:cNvPr>
          <p:cNvPicPr>
            <a:picLocks noChangeAspect="1"/>
          </p:cNvPicPr>
          <p:nvPr/>
        </p:nvPicPr>
        <p:blipFill>
          <a:blip r:embed="rId3">
            <a:grayscl/>
            <a:alphaModFix amt="41000"/>
          </a:blip>
          <a:srcRect l="14677" r="26064"/>
          <a:stretch/>
        </p:blipFill>
        <p:spPr>
          <a:xfrm>
            <a:off x="0" y="0"/>
            <a:ext cx="6096000" cy="6858000"/>
          </a:xfrm>
          <a:prstGeom prst="rect">
            <a:avLst/>
          </a:prstGeom>
        </p:spPr>
      </p:pic>
      <p:sp>
        <p:nvSpPr>
          <p:cNvPr id="5" name="Title 4">
            <a:extLst>
              <a:ext uri="{FF2B5EF4-FFF2-40B4-BE49-F238E27FC236}">
                <a16:creationId xmlns:a16="http://schemas.microsoft.com/office/drawing/2014/main" id="{88B7E0B3-C394-6472-B856-28CA7585E32B}"/>
              </a:ext>
            </a:extLst>
          </p:cNvPr>
          <p:cNvSpPr>
            <a:spLocks noGrp="1"/>
          </p:cNvSpPr>
          <p:nvPr>
            <p:ph type="title"/>
          </p:nvPr>
        </p:nvSpPr>
        <p:spPr>
          <a:xfrm>
            <a:off x="370367" y="2067977"/>
            <a:ext cx="4977809" cy="2722046"/>
          </a:xfrm>
        </p:spPr>
        <p:txBody>
          <a:bodyPr>
            <a:normAutofit/>
          </a:bodyPr>
          <a:lstStyle/>
          <a:p>
            <a:r>
              <a:rPr lang="en-US" dirty="0">
                <a:solidFill>
                  <a:schemeClr val="bg1"/>
                </a:solidFill>
                <a:latin typeface="Calibri"/>
                <a:ea typeface="Calibri"/>
                <a:cs typeface="Calibri"/>
              </a:rPr>
              <a:t>What does </a:t>
            </a:r>
            <a:r>
              <a:rPr lang="en-US" dirty="0">
                <a:solidFill>
                  <a:schemeClr val="accent1"/>
                </a:solidFill>
                <a:latin typeface="Calibri"/>
                <a:ea typeface="Calibri"/>
                <a:cs typeface="Calibri"/>
              </a:rPr>
              <a:t>“high risk pregnancy” </a:t>
            </a:r>
            <a:r>
              <a:rPr lang="en-US" dirty="0">
                <a:solidFill>
                  <a:schemeClr val="bg1"/>
                </a:solidFill>
                <a:latin typeface="Calibri"/>
                <a:ea typeface="Calibri"/>
                <a:cs typeface="Calibri"/>
              </a:rPr>
              <a:t>mean </a:t>
            </a:r>
            <a:br>
              <a:rPr lang="en-US" dirty="0">
                <a:latin typeface="Calibri" panose="020F0502020204030204" pitchFamily="34" charset="0"/>
                <a:cs typeface="Calibri" panose="020F0502020204030204" pitchFamily="34" charset="0"/>
              </a:rPr>
            </a:br>
            <a:r>
              <a:rPr lang="en-US" dirty="0">
                <a:solidFill>
                  <a:schemeClr val="bg1"/>
                </a:solidFill>
                <a:latin typeface="Calibri"/>
                <a:ea typeface="Calibri"/>
                <a:cs typeface="Calibri"/>
              </a:rPr>
              <a:t>in different health care environments?</a:t>
            </a:r>
          </a:p>
        </p:txBody>
      </p:sp>
      <p:sp>
        <p:nvSpPr>
          <p:cNvPr id="2" name="Slide Number Placeholder 1">
            <a:extLst>
              <a:ext uri="{FF2B5EF4-FFF2-40B4-BE49-F238E27FC236}">
                <a16:creationId xmlns:a16="http://schemas.microsoft.com/office/drawing/2014/main" id="{1E3A3F93-507B-49B7-56E6-A358189342BC}"/>
              </a:ext>
            </a:extLst>
          </p:cNvPr>
          <p:cNvSpPr>
            <a:spLocks noGrp="1"/>
          </p:cNvSpPr>
          <p:nvPr>
            <p:ph type="sldNum" sz="quarter" idx="12"/>
          </p:nvPr>
        </p:nvSpPr>
        <p:spPr/>
        <p:txBody>
          <a:bodyPr/>
          <a:lstStyle/>
          <a:p>
            <a:fld id="{C1BBCEF6-2ADA-364E-98F1-750B8367BB0E}" type="slidenum">
              <a:rPr lang="en-US" smtClean="0"/>
              <a:t>44</a:t>
            </a:fld>
            <a:endParaRPr lang="en-US"/>
          </a:p>
        </p:txBody>
      </p:sp>
      <p:grpSp>
        <p:nvGrpSpPr>
          <p:cNvPr id="16" name="Group 15">
            <a:extLst>
              <a:ext uri="{FF2B5EF4-FFF2-40B4-BE49-F238E27FC236}">
                <a16:creationId xmlns:a16="http://schemas.microsoft.com/office/drawing/2014/main" id="{BADA4E47-5520-46A9-4CF1-0AA9D0FF1EBD}"/>
              </a:ext>
            </a:extLst>
          </p:cNvPr>
          <p:cNvGrpSpPr/>
          <p:nvPr/>
        </p:nvGrpSpPr>
        <p:grpSpPr>
          <a:xfrm>
            <a:off x="6549656" y="2264738"/>
            <a:ext cx="5185144" cy="723014"/>
            <a:chOff x="6549656" y="1424764"/>
            <a:chExt cx="5185144" cy="723014"/>
          </a:xfrm>
        </p:grpSpPr>
        <p:sp>
          <p:nvSpPr>
            <p:cNvPr id="6" name="Rounded Rectangle 5">
              <a:extLst>
                <a:ext uri="{FF2B5EF4-FFF2-40B4-BE49-F238E27FC236}">
                  <a16:creationId xmlns:a16="http://schemas.microsoft.com/office/drawing/2014/main" id="{737CCAED-DBFC-450A-0BBE-C9ED869F4DFD}"/>
                </a:ext>
              </a:extLst>
            </p:cNvPr>
            <p:cNvSpPr/>
            <p:nvPr/>
          </p:nvSpPr>
          <p:spPr>
            <a:xfrm>
              <a:off x="6549656" y="1435395"/>
              <a:ext cx="5185144" cy="701749"/>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E6C13B3-1A84-A29C-A699-12E475CF6F0D}"/>
                </a:ext>
              </a:extLst>
            </p:cNvPr>
            <p:cNvSpPr txBox="1">
              <a:spLocks/>
            </p:cNvSpPr>
            <p:nvPr/>
          </p:nvSpPr>
          <p:spPr>
            <a:xfrm>
              <a:off x="6732182" y="1424764"/>
              <a:ext cx="4906925" cy="7230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1800" dirty="0">
                  <a:solidFill>
                    <a:schemeClr val="bg1"/>
                  </a:solidFill>
                  <a:latin typeface="Calibri" panose="020F0502020204030204" pitchFamily="34" charset="0"/>
                  <a:cs typeface="Calibri" panose="020F0502020204030204" pitchFamily="34" charset="0"/>
                </a:rPr>
                <a:t>Specialist IBD pregnancy clinics</a:t>
              </a:r>
            </a:p>
          </p:txBody>
        </p:sp>
      </p:grpSp>
      <p:grpSp>
        <p:nvGrpSpPr>
          <p:cNvPr id="15" name="Group 14">
            <a:extLst>
              <a:ext uri="{FF2B5EF4-FFF2-40B4-BE49-F238E27FC236}">
                <a16:creationId xmlns:a16="http://schemas.microsoft.com/office/drawing/2014/main" id="{1207F03C-4F90-C105-186C-AFC991F9F61B}"/>
              </a:ext>
            </a:extLst>
          </p:cNvPr>
          <p:cNvGrpSpPr/>
          <p:nvPr/>
        </p:nvGrpSpPr>
        <p:grpSpPr>
          <a:xfrm>
            <a:off x="6549656" y="3124203"/>
            <a:ext cx="5185144" cy="723014"/>
            <a:chOff x="6549656" y="2268280"/>
            <a:chExt cx="5185144" cy="723014"/>
          </a:xfrm>
        </p:grpSpPr>
        <p:sp>
          <p:nvSpPr>
            <p:cNvPr id="10" name="Rounded Rectangle 9">
              <a:extLst>
                <a:ext uri="{FF2B5EF4-FFF2-40B4-BE49-F238E27FC236}">
                  <a16:creationId xmlns:a16="http://schemas.microsoft.com/office/drawing/2014/main" id="{83EBFC65-B5EA-9039-9D2E-B51EAC2349FF}"/>
                </a:ext>
              </a:extLst>
            </p:cNvPr>
            <p:cNvSpPr/>
            <p:nvPr/>
          </p:nvSpPr>
          <p:spPr>
            <a:xfrm>
              <a:off x="6549656" y="2278911"/>
              <a:ext cx="5185144" cy="701749"/>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48DB24F-B99A-A5EA-FA9C-63FB69C87DB0}"/>
                </a:ext>
              </a:extLst>
            </p:cNvPr>
            <p:cNvSpPr txBox="1">
              <a:spLocks/>
            </p:cNvSpPr>
            <p:nvPr/>
          </p:nvSpPr>
          <p:spPr>
            <a:xfrm>
              <a:off x="6732182" y="2268280"/>
              <a:ext cx="4906925" cy="7230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800" dirty="0">
                  <a:solidFill>
                    <a:schemeClr val="bg1"/>
                  </a:solidFill>
                  <a:latin typeface="Calibri" panose="020F0502020204030204" pitchFamily="34" charset="0"/>
                  <a:cs typeface="Calibri" panose="020F0502020204030204" pitchFamily="34" charset="0"/>
                </a:rPr>
                <a:t>Maternal-Fetal medicine clinics</a:t>
              </a:r>
            </a:p>
          </p:txBody>
        </p:sp>
      </p:grpSp>
      <p:grpSp>
        <p:nvGrpSpPr>
          <p:cNvPr id="14" name="Group 13">
            <a:extLst>
              <a:ext uri="{FF2B5EF4-FFF2-40B4-BE49-F238E27FC236}">
                <a16:creationId xmlns:a16="http://schemas.microsoft.com/office/drawing/2014/main" id="{D465AACC-93DC-DC97-D01B-6913E4D10E52}"/>
              </a:ext>
            </a:extLst>
          </p:cNvPr>
          <p:cNvGrpSpPr/>
          <p:nvPr/>
        </p:nvGrpSpPr>
        <p:grpSpPr>
          <a:xfrm>
            <a:off x="6549656" y="3983668"/>
            <a:ext cx="5185144" cy="723014"/>
            <a:chOff x="6549656" y="3143694"/>
            <a:chExt cx="5185144" cy="723014"/>
          </a:xfrm>
        </p:grpSpPr>
        <p:sp>
          <p:nvSpPr>
            <p:cNvPr id="12" name="Rounded Rectangle 11">
              <a:extLst>
                <a:ext uri="{FF2B5EF4-FFF2-40B4-BE49-F238E27FC236}">
                  <a16:creationId xmlns:a16="http://schemas.microsoft.com/office/drawing/2014/main" id="{BCBBAF5B-D910-4DBC-A0DF-20B6AF0DDBBD}"/>
                </a:ext>
              </a:extLst>
            </p:cNvPr>
            <p:cNvSpPr/>
            <p:nvPr/>
          </p:nvSpPr>
          <p:spPr>
            <a:xfrm>
              <a:off x="6549656" y="3154325"/>
              <a:ext cx="5185144" cy="701749"/>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3712D32-3188-F4D7-8A34-327DCA377167}"/>
                </a:ext>
              </a:extLst>
            </p:cNvPr>
            <p:cNvSpPr txBox="1">
              <a:spLocks/>
            </p:cNvSpPr>
            <p:nvPr/>
          </p:nvSpPr>
          <p:spPr>
            <a:xfrm>
              <a:off x="6732182" y="3143694"/>
              <a:ext cx="4906925" cy="7230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800" dirty="0">
                  <a:solidFill>
                    <a:schemeClr val="bg1"/>
                  </a:solidFill>
                  <a:latin typeface="Calibri" panose="020F0502020204030204" pitchFamily="34" charset="0"/>
                  <a:cs typeface="Calibri" panose="020F0502020204030204" pitchFamily="34" charset="0"/>
                </a:rPr>
                <a:t>Education for midwives concerning risks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and what to look for</a:t>
              </a:r>
            </a:p>
          </p:txBody>
        </p:sp>
      </p:grpSp>
    </p:spTree>
    <p:extLst>
      <p:ext uri="{BB962C8B-B14F-4D97-AF65-F5344CB8AC3E}">
        <p14:creationId xmlns:p14="http://schemas.microsoft.com/office/powerpoint/2010/main" val="30917638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regnant person holding her belly&#10;&#10;Description automatically generated">
            <a:extLst>
              <a:ext uri="{FF2B5EF4-FFF2-40B4-BE49-F238E27FC236}">
                <a16:creationId xmlns:a16="http://schemas.microsoft.com/office/drawing/2014/main" id="{BC7E96A0-A2F0-35E6-AF98-B1376ED5426D}"/>
              </a:ext>
            </a:extLst>
          </p:cNvPr>
          <p:cNvPicPr>
            <a:picLocks noChangeAspect="1"/>
          </p:cNvPicPr>
          <p:nvPr/>
        </p:nvPicPr>
        <p:blipFill>
          <a:blip r:embed="rId3"/>
          <a:srcRect b="25117"/>
          <a:stretch/>
        </p:blipFill>
        <p:spPr>
          <a:xfrm>
            <a:off x="0" y="0"/>
            <a:ext cx="12192000" cy="6086475"/>
          </a:xfrm>
          <a:prstGeom prst="rect">
            <a:avLst/>
          </a:prstGeom>
        </p:spPr>
      </p:pic>
      <p:cxnSp>
        <p:nvCxnSpPr>
          <p:cNvPr id="10" name="Straight Connector 9">
            <a:extLst>
              <a:ext uri="{FF2B5EF4-FFF2-40B4-BE49-F238E27FC236}">
                <a16:creationId xmlns:a16="http://schemas.microsoft.com/office/drawing/2014/main" id="{E18CF47B-0758-D98D-BD52-B9384944AF42}"/>
              </a:ext>
            </a:extLst>
          </p:cNvPr>
          <p:cNvCxnSpPr/>
          <p:nvPr/>
        </p:nvCxnSpPr>
        <p:spPr>
          <a:xfrm flipH="1">
            <a:off x="0" y="6072188"/>
            <a:ext cx="12192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B27FF9A-E704-4D8E-74FD-ECD4B214381F}"/>
              </a:ext>
            </a:extLst>
          </p:cNvPr>
          <p:cNvSpPr>
            <a:spLocks noGrp="1"/>
          </p:cNvSpPr>
          <p:nvPr>
            <p:ph type="title"/>
          </p:nvPr>
        </p:nvSpPr>
        <p:spPr>
          <a:xfrm>
            <a:off x="342896" y="757238"/>
            <a:ext cx="6643692" cy="1325563"/>
          </a:xfrm>
        </p:spPr>
        <p:txBody>
          <a:bodyPr/>
          <a:lstStyle/>
          <a:p>
            <a:r>
              <a:rPr lang="en-US" dirty="0">
                <a:solidFill>
                  <a:schemeClr val="tx2"/>
                </a:solidFill>
                <a:latin typeface="Calibri"/>
                <a:ea typeface="Calibri"/>
                <a:cs typeface="Calibri"/>
              </a:rPr>
              <a:t>Caesarean delivery for women with prior IPAA</a:t>
            </a:r>
          </a:p>
        </p:txBody>
      </p:sp>
      <p:sp>
        <p:nvSpPr>
          <p:cNvPr id="3" name="Content Placeholder 2">
            <a:extLst>
              <a:ext uri="{FF2B5EF4-FFF2-40B4-BE49-F238E27FC236}">
                <a16:creationId xmlns:a16="http://schemas.microsoft.com/office/drawing/2014/main" id="{CB81A287-EDEA-3EF2-827D-2B926FC8547E}"/>
              </a:ext>
            </a:extLst>
          </p:cNvPr>
          <p:cNvSpPr>
            <a:spLocks noGrp="1"/>
          </p:cNvSpPr>
          <p:nvPr>
            <p:ph idx="1"/>
          </p:nvPr>
        </p:nvSpPr>
        <p:spPr>
          <a:xfrm>
            <a:off x="338139" y="2397124"/>
            <a:ext cx="6800597" cy="469428"/>
          </a:xfrm>
        </p:spPr>
        <p:txBody>
          <a:bodyPr>
            <a:normAutofit/>
          </a:bodyPr>
          <a:lstStyle/>
          <a:p>
            <a:pPr marL="0" indent="0">
              <a:buNone/>
            </a:pPr>
            <a:r>
              <a:rPr lang="en-US" sz="1800" dirty="0">
                <a:latin typeface="Calibri" panose="020F0502020204030204" pitchFamily="34" charset="0"/>
                <a:cs typeface="Calibri" panose="020F0502020204030204" pitchFamily="34" charset="0"/>
              </a:rPr>
              <a:t>Conflicting data on the impact of vaginal delivery in women with IPAA</a:t>
            </a:r>
          </a:p>
        </p:txBody>
      </p:sp>
      <p:sp>
        <p:nvSpPr>
          <p:cNvPr id="6" name="Slide Number Placeholder 5">
            <a:extLst>
              <a:ext uri="{FF2B5EF4-FFF2-40B4-BE49-F238E27FC236}">
                <a16:creationId xmlns:a16="http://schemas.microsoft.com/office/drawing/2014/main" id="{663FE7BC-AE52-B59E-0917-AF08933769B1}"/>
              </a:ext>
            </a:extLst>
          </p:cNvPr>
          <p:cNvSpPr>
            <a:spLocks noGrp="1"/>
          </p:cNvSpPr>
          <p:nvPr>
            <p:ph type="sldNum" sz="quarter" idx="12"/>
          </p:nvPr>
        </p:nvSpPr>
        <p:spPr/>
        <p:txBody>
          <a:bodyPr/>
          <a:lstStyle/>
          <a:p>
            <a:fld id="{C1BBCEF6-2ADA-364E-98F1-750B8367BB0E}" type="slidenum">
              <a:rPr lang="en-US" smtClean="0"/>
              <a:t>45</a:t>
            </a:fld>
            <a:endParaRPr lang="en-US"/>
          </a:p>
        </p:txBody>
      </p:sp>
      <p:sp>
        <p:nvSpPr>
          <p:cNvPr id="4" name="TextBox 3">
            <a:extLst>
              <a:ext uri="{FF2B5EF4-FFF2-40B4-BE49-F238E27FC236}">
                <a16:creationId xmlns:a16="http://schemas.microsoft.com/office/drawing/2014/main" id="{CB375B85-4350-4733-2D95-3D6BE67F1EE8}"/>
              </a:ext>
            </a:extLst>
          </p:cNvPr>
          <p:cNvSpPr txBox="1"/>
          <p:nvPr/>
        </p:nvSpPr>
        <p:spPr>
          <a:xfrm>
            <a:off x="354247" y="6456207"/>
            <a:ext cx="63783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effectLst/>
                <a:uLnTx/>
                <a:uFillTx/>
                <a:latin typeface="Calibri" panose="020F0502020204030204"/>
                <a:ea typeface="+mn-ea"/>
                <a:cs typeface="+mn-cs"/>
              </a:rPr>
              <a:t>Foulon</a:t>
            </a:r>
            <a:r>
              <a:rPr kumimoji="0" lang="en-US" sz="800" b="0" i="0" u="none" strike="noStrike" kern="1200" cap="none" spc="0" normalizeH="0" baseline="0" noProof="0" dirty="0">
                <a:ln>
                  <a:noFill/>
                </a:ln>
                <a:effectLst/>
                <a:uLnTx/>
                <a:uFillTx/>
                <a:latin typeface="Calibri" panose="020F0502020204030204"/>
                <a:ea typeface="+mn-ea"/>
                <a:cs typeface="+mn-cs"/>
              </a:rPr>
              <a:t> et al, </a:t>
            </a:r>
            <a:r>
              <a:rPr kumimoji="0" lang="en-US" sz="800" b="0" i="0" u="none" strike="noStrike" kern="1200" cap="none" spc="0" normalizeH="0" baseline="0" noProof="0" dirty="0" err="1">
                <a:ln>
                  <a:noFill/>
                </a:ln>
                <a:effectLst/>
                <a:uLnTx/>
                <a:uFillTx/>
                <a:latin typeface="Calibri" panose="020F0502020204030204"/>
                <a:ea typeface="+mn-ea"/>
                <a:cs typeface="+mn-cs"/>
              </a:rPr>
              <a:t>Inflamm</a:t>
            </a:r>
            <a:r>
              <a:rPr kumimoji="0" lang="en-US" sz="800" b="0" i="0" u="none" strike="noStrike" kern="1200" cap="none" spc="0" normalizeH="0" baseline="0" noProof="0" dirty="0">
                <a:ln>
                  <a:noFill/>
                </a:ln>
                <a:effectLst/>
                <a:uLnTx/>
                <a:uFillTx/>
                <a:latin typeface="Calibri" panose="020F0502020204030204"/>
                <a:ea typeface="+mn-ea"/>
                <a:cs typeface="+mn-cs"/>
              </a:rPr>
              <a:t> Bowel Dis, 2017, </a:t>
            </a:r>
            <a:r>
              <a:rPr kumimoji="0" lang="en-US" sz="800" b="0" i="0" u="none" strike="noStrike" kern="1200" cap="none" spc="0" normalizeH="0" baseline="0" noProof="0" dirty="0" err="1">
                <a:ln>
                  <a:noFill/>
                </a:ln>
                <a:effectLst/>
                <a:uLnTx/>
                <a:uFillTx/>
                <a:latin typeface="Calibri" panose="020F0502020204030204"/>
                <a:ea typeface="+mn-ea"/>
                <a:cs typeface="+mn-cs"/>
              </a:rPr>
              <a:t>Remzi</a:t>
            </a:r>
            <a:r>
              <a:rPr kumimoji="0" lang="en-US" sz="800" b="0" i="0" u="none" strike="noStrike" kern="1200" cap="none" spc="0" normalizeH="0" baseline="0" noProof="0" dirty="0">
                <a:ln>
                  <a:noFill/>
                </a:ln>
                <a:effectLst/>
                <a:uLnTx/>
                <a:uFillTx/>
                <a:latin typeface="Calibri" panose="020F0502020204030204"/>
                <a:ea typeface="+mn-ea"/>
                <a:cs typeface="+mn-cs"/>
              </a:rPr>
              <a:t> et al Dis Colon Rectum, 2005.</a:t>
            </a:r>
          </a:p>
        </p:txBody>
      </p:sp>
      <p:grpSp>
        <p:nvGrpSpPr>
          <p:cNvPr id="11" name="Group 10">
            <a:extLst>
              <a:ext uri="{FF2B5EF4-FFF2-40B4-BE49-F238E27FC236}">
                <a16:creationId xmlns:a16="http://schemas.microsoft.com/office/drawing/2014/main" id="{82CADB7A-D025-519E-EF8B-D42915336DA8}"/>
              </a:ext>
            </a:extLst>
          </p:cNvPr>
          <p:cNvGrpSpPr/>
          <p:nvPr/>
        </p:nvGrpSpPr>
        <p:grpSpPr>
          <a:xfrm>
            <a:off x="457200" y="3236288"/>
            <a:ext cx="5185144" cy="1016471"/>
            <a:chOff x="6549656" y="1424763"/>
            <a:chExt cx="5185144" cy="1016471"/>
          </a:xfrm>
        </p:grpSpPr>
        <p:sp>
          <p:nvSpPr>
            <p:cNvPr id="12" name="Rounded Rectangle 11">
              <a:extLst>
                <a:ext uri="{FF2B5EF4-FFF2-40B4-BE49-F238E27FC236}">
                  <a16:creationId xmlns:a16="http://schemas.microsoft.com/office/drawing/2014/main" id="{21ED69BE-9026-E4FE-F9F6-35281C368B5D}"/>
                </a:ext>
              </a:extLst>
            </p:cNvPr>
            <p:cNvSpPr/>
            <p:nvPr/>
          </p:nvSpPr>
          <p:spPr>
            <a:xfrm>
              <a:off x="6549656" y="1435394"/>
              <a:ext cx="5185144" cy="100584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9F687A98-77BC-10AC-C358-95F8F77B3D42}"/>
                </a:ext>
              </a:extLst>
            </p:cNvPr>
            <p:cNvSpPr txBox="1">
              <a:spLocks/>
            </p:cNvSpPr>
            <p:nvPr/>
          </p:nvSpPr>
          <p:spPr>
            <a:xfrm>
              <a:off x="6732182" y="1424763"/>
              <a:ext cx="4906925" cy="10070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buNone/>
              </a:pPr>
              <a:r>
                <a:rPr lang="en-US" sz="1800" dirty="0">
                  <a:solidFill>
                    <a:schemeClr val="bg1"/>
                  </a:solidFill>
                  <a:latin typeface="Calibri" panose="020F0502020204030204" pitchFamily="34" charset="0"/>
                  <a:cs typeface="Calibri" panose="020F0502020204030204" pitchFamily="34" charset="0"/>
                </a:rPr>
                <a:t>Systematic review of 8 studies (358 patients) –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no difference in pouch function except for complicated VD</a:t>
              </a:r>
            </a:p>
          </p:txBody>
        </p:sp>
      </p:grpSp>
      <p:grpSp>
        <p:nvGrpSpPr>
          <p:cNvPr id="14" name="Group 13">
            <a:extLst>
              <a:ext uri="{FF2B5EF4-FFF2-40B4-BE49-F238E27FC236}">
                <a16:creationId xmlns:a16="http://schemas.microsoft.com/office/drawing/2014/main" id="{D3B74019-1DEF-306A-CF59-C1BEB45C7455}"/>
              </a:ext>
            </a:extLst>
          </p:cNvPr>
          <p:cNvGrpSpPr/>
          <p:nvPr/>
        </p:nvGrpSpPr>
        <p:grpSpPr>
          <a:xfrm>
            <a:off x="457200" y="4410078"/>
            <a:ext cx="5185144" cy="1019173"/>
            <a:chOff x="6549656" y="2268279"/>
            <a:chExt cx="5185144" cy="1019173"/>
          </a:xfrm>
        </p:grpSpPr>
        <p:sp>
          <p:nvSpPr>
            <p:cNvPr id="15" name="Rounded Rectangle 14">
              <a:extLst>
                <a:ext uri="{FF2B5EF4-FFF2-40B4-BE49-F238E27FC236}">
                  <a16:creationId xmlns:a16="http://schemas.microsoft.com/office/drawing/2014/main" id="{221C925E-8C3F-4A6D-6CED-6A1A18949649}"/>
                </a:ext>
              </a:extLst>
            </p:cNvPr>
            <p:cNvSpPr/>
            <p:nvPr/>
          </p:nvSpPr>
          <p:spPr>
            <a:xfrm>
              <a:off x="6549656" y="2278910"/>
              <a:ext cx="5185144" cy="100584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4AA855C-8101-926D-9C6C-1E68ADA57906}"/>
                </a:ext>
              </a:extLst>
            </p:cNvPr>
            <p:cNvSpPr txBox="1">
              <a:spLocks/>
            </p:cNvSpPr>
            <p:nvPr/>
          </p:nvSpPr>
          <p:spPr>
            <a:xfrm>
              <a:off x="6732182" y="2268279"/>
              <a:ext cx="4906925" cy="101917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buNone/>
              </a:pPr>
              <a:r>
                <a:rPr lang="en-US" sz="1800" dirty="0">
                  <a:solidFill>
                    <a:schemeClr val="bg1"/>
                  </a:solidFill>
                  <a:latin typeface="Calibri" panose="020F0502020204030204" pitchFamily="34" charset="0"/>
                  <a:cs typeface="Calibri" panose="020F0502020204030204" pitchFamily="34" charset="0"/>
                </a:rPr>
                <a:t>One study showed reduced squeeze pressure, more sphincter defects and worse QoL in women having VD compared to CS</a:t>
              </a:r>
            </a:p>
          </p:txBody>
        </p:sp>
      </p:grpSp>
    </p:spTree>
    <p:extLst>
      <p:ext uri="{BB962C8B-B14F-4D97-AF65-F5344CB8AC3E}">
        <p14:creationId xmlns:p14="http://schemas.microsoft.com/office/powerpoint/2010/main" val="903405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EC0E81-EEA4-AB5D-AE8C-06D3FCC9D3A2}"/>
              </a:ext>
            </a:extLst>
          </p:cNvPr>
          <p:cNvSpPr>
            <a:spLocks noGrp="1"/>
          </p:cNvSpPr>
          <p:nvPr>
            <p:ph type="sldNum" sz="quarter" idx="12"/>
          </p:nvPr>
        </p:nvSpPr>
        <p:spPr/>
        <p:txBody>
          <a:bodyPr/>
          <a:lstStyle/>
          <a:p>
            <a:fld id="{C1BBCEF6-2ADA-364E-98F1-750B8367BB0E}" type="slidenum">
              <a:rPr lang="en-US" smtClean="0"/>
              <a:pPr/>
              <a:t>46</a:t>
            </a:fld>
            <a:endParaRPr lang="en-US"/>
          </a:p>
        </p:txBody>
      </p:sp>
      <p:sp>
        <p:nvSpPr>
          <p:cNvPr id="9" name="Rectangle 8">
            <a:extLst>
              <a:ext uri="{FF2B5EF4-FFF2-40B4-BE49-F238E27FC236}">
                <a16:creationId xmlns:a16="http://schemas.microsoft.com/office/drawing/2014/main" id="{BD3959AB-EF5A-1C83-33AF-0AC4CB03C4D8}"/>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39D0054-E021-97C8-20A3-5EE2E1627A4C}"/>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3A64D744-2E52-C8F7-19FB-DFB183455C76}"/>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067C4B60-377A-85D4-12D2-2B63DDF99318}"/>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3A8572-E569-8622-DB3B-4C68ED019A79}"/>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0279D02-B7A8-E7FB-71EF-DAF8D0AAF0A6}"/>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4326A74-C8D3-9E15-B684-B309129CEA4D}"/>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C0918E-2A91-69D1-58EA-58A6866D1265}"/>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C4A147A9-0559-FD41-D0F9-38208B579389}"/>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A0DD5287-5A14-4543-813F-0BBDB98241C0}"/>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06E9E50E-F8D6-F6A0-2848-36448C3CD6AB}"/>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476283EA-88FD-0D2B-BCF3-E5BC4F29CC8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4D3AD5C5-E9B6-D271-0C0D-36A69C6463CA}"/>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accent2">
                    <a:lumMod val="75000"/>
                  </a:schemeClr>
                </a:solidFill>
                <a:latin typeface="Calibri" panose="020F0502020204030204" pitchFamily="34" charset="0"/>
                <a:cs typeface="Times New Roman" panose="02020603050405020304" pitchFamily="18" charset="0"/>
              </a:rPr>
              <a:t>IBD medications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n-US" sz="1600" dirty="0">
                <a:solidFill>
                  <a:schemeClr val="accent2">
                    <a:lumMod val="75000"/>
                  </a:schemeClr>
                </a:solidFill>
                <a:latin typeface="Calibri" panose="020F0502020204030204" pitchFamily="34" charset="0"/>
                <a:cs typeface="Times New Roman" panose="02020603050405020304" pitchFamily="18" charset="0"/>
              </a:rPr>
              <a:t>during pregnancy</a:t>
            </a:r>
            <a:endParaRPr lang="en-US" sz="1600" dirty="0">
              <a:solidFill>
                <a:schemeClr val="accent2">
                  <a:lumMod val="75000"/>
                </a:schemeClr>
              </a:solidFill>
              <a:latin typeface="Calibri" panose="020F0502020204030204" pitchFamily="34" charset="0"/>
            </a:endParaRPr>
          </a:p>
        </p:txBody>
      </p:sp>
      <p:sp>
        <p:nvSpPr>
          <p:cNvPr id="22" name="Oval 21">
            <a:extLst>
              <a:ext uri="{FF2B5EF4-FFF2-40B4-BE49-F238E27FC236}">
                <a16:creationId xmlns:a16="http://schemas.microsoft.com/office/drawing/2014/main" id="{515D716F-E880-8EE0-518A-4AD53FEB26F6}"/>
              </a:ext>
            </a:extLst>
          </p:cNvPr>
          <p:cNvSpPr/>
          <p:nvPr/>
        </p:nvSpPr>
        <p:spPr>
          <a:xfrm>
            <a:off x="15240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5DC9B689-3BAA-5DF8-3A13-6A10321B86DF}"/>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BD88C63-D86E-80E6-D8AA-90669A0489B2}"/>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0E999D-01A8-E74B-7650-9F160F1CFC2C}"/>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4E938C7-AA01-FAFD-9FF4-073DF4FDEA70}"/>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14209499-6602-B77D-947F-229861BAEDC0}"/>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124EEA02-91D3-A32C-F0CF-C77AD328D7A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2D5A46DC-225E-2C86-3182-4EE351284163}"/>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37727554-AD2B-C6AD-6C6F-869785D942F5}"/>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AA2A5AAF-BEA2-C7B5-8181-A12E16B02E5B}"/>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3641ECC9-838C-71EF-D59D-8D684687803F}"/>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A118040A-29A0-8A1D-7E49-BEE6413142D8}"/>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E57B9364-A594-3A5A-3CD6-87C49CA983FB}"/>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D5BDB6A7-CB1A-F0E8-9C01-31D9698B5E27}"/>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F6776DC2-1D2C-35ED-7115-BD47410BD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A9228092-9C02-9C86-43CE-C39F703DC6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093272F8-FE1C-341B-BABA-677E4C0F0EA2}"/>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FE629AE7-6088-D745-B339-F51F3D1D2C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5AED2223-FD3F-0C2C-6C65-2D3696E017D9}"/>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3749764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19884C-3FC1-5343-4161-74169AD0524E}"/>
              </a:ext>
            </a:extLst>
          </p:cNvPr>
          <p:cNvSpPr txBox="1"/>
          <p:nvPr/>
        </p:nvSpPr>
        <p:spPr>
          <a:xfrm>
            <a:off x="3049292" y="3109709"/>
            <a:ext cx="6098582" cy="646331"/>
          </a:xfrm>
          <a:prstGeom prst="rect">
            <a:avLst/>
          </a:prstGeom>
          <a:noFill/>
        </p:spPr>
        <p:txBody>
          <a:bodyPr wrap="square">
            <a:spAutoFit/>
          </a:bodyPr>
          <a:lstStyle/>
          <a:p>
            <a:pPr lvl="1"/>
            <a:r>
              <a:rPr lang="en-US" dirty="0">
                <a:solidFill>
                  <a:schemeClr val="bg1"/>
                </a:solidFill>
                <a:latin typeface="Calibri" panose="020F0502020204030204" pitchFamily="34" charset="0"/>
                <a:cs typeface="Calibri" panose="020F0502020204030204" pitchFamily="34" charset="0"/>
              </a:rPr>
              <a:t>D</a:t>
            </a:r>
            <a:r>
              <a:rPr lang="en-US" b="0" dirty="0">
                <a:solidFill>
                  <a:schemeClr val="bg1"/>
                </a:solidFill>
                <a:latin typeface="Calibri" panose="020F0502020204030204" pitchFamily="34" charset="0"/>
                <a:cs typeface="Calibri" panose="020F0502020204030204" pitchFamily="34" charset="0"/>
              </a:rPr>
              <a:t>eescalating therapy or stopping biologics before the third trimester led to more disease flares.</a:t>
            </a:r>
          </a:p>
        </p:txBody>
      </p:sp>
      <p:sp>
        <p:nvSpPr>
          <p:cNvPr id="7" name="TextBox 6">
            <a:extLst>
              <a:ext uri="{FF2B5EF4-FFF2-40B4-BE49-F238E27FC236}">
                <a16:creationId xmlns:a16="http://schemas.microsoft.com/office/drawing/2014/main" id="{C8EB2A8C-7DB6-89F4-59D0-90B141E4B43A}"/>
              </a:ext>
            </a:extLst>
          </p:cNvPr>
          <p:cNvSpPr txBox="1"/>
          <p:nvPr/>
        </p:nvSpPr>
        <p:spPr>
          <a:xfrm>
            <a:off x="2663663" y="2159289"/>
            <a:ext cx="6484211" cy="646331"/>
          </a:xfrm>
          <a:prstGeom prst="rect">
            <a:avLst/>
          </a:prstGeom>
          <a:noFill/>
        </p:spPr>
        <p:txBody>
          <a:bodyPr wrap="none" rtlCol="0">
            <a:spAutoFit/>
          </a:bodyPr>
          <a:lstStyle/>
          <a:p>
            <a:r>
              <a:rPr lang="en-US" i="0" dirty="0">
                <a:solidFill>
                  <a:schemeClr val="bg1"/>
                </a:solidFill>
                <a:effectLst/>
                <a:latin typeface="Calibri" panose="020F0502020204030204" pitchFamily="34" charset="0"/>
                <a:cs typeface="Calibri" panose="020F0502020204030204" pitchFamily="34" charset="0"/>
              </a:rPr>
              <a:t>Yet taking IBD medication might not be safe for mother and child.</a:t>
            </a:r>
          </a:p>
          <a:p>
            <a:endParaRPr lang="en-US" dirty="0">
              <a:solidFill>
                <a:schemeClr val="bg1"/>
              </a:solidFill>
            </a:endParaRPr>
          </a:p>
        </p:txBody>
      </p:sp>
      <p:sp>
        <p:nvSpPr>
          <p:cNvPr id="3" name="Title 2">
            <a:extLst>
              <a:ext uri="{FF2B5EF4-FFF2-40B4-BE49-F238E27FC236}">
                <a16:creationId xmlns:a16="http://schemas.microsoft.com/office/drawing/2014/main" id="{C42A0D00-0C51-7929-A39F-C2473A232C1B}"/>
              </a:ext>
            </a:extLst>
          </p:cNvPr>
          <p:cNvSpPr>
            <a:spLocks noGrp="1"/>
          </p:cNvSpPr>
          <p:nvPr>
            <p:ph type="title"/>
          </p:nvPr>
        </p:nvSpPr>
        <p:spPr>
          <a:xfrm>
            <a:off x="347382" y="722872"/>
            <a:ext cx="10515600" cy="1325563"/>
          </a:xfrm>
        </p:spPr>
        <p:txBody>
          <a:bodyPr>
            <a:normAutofit fontScale="90000"/>
          </a:bodyPr>
          <a:lstStyle/>
          <a:p>
            <a:r>
              <a:rPr lang="en-US" dirty="0">
                <a:solidFill>
                  <a:schemeClr val="tx2"/>
                </a:solidFill>
                <a:latin typeface="Calibri" panose="020F0502020204030204" pitchFamily="34" charset="0"/>
                <a:cs typeface="Calibri" panose="020F0502020204030204" pitchFamily="34" charset="0"/>
              </a:rPr>
              <a:t>Evolving guidelines emphasize </a:t>
            </a:r>
            <a:r>
              <a:rPr lang="en-US" dirty="0">
                <a:solidFill>
                  <a:schemeClr val="accent2"/>
                </a:solidFill>
                <a:latin typeface="Calibri" panose="020F0502020204030204" pitchFamily="34" charset="0"/>
                <a:cs typeface="Calibri" panose="020F0502020204030204" pitchFamily="34" charset="0"/>
              </a:rPr>
              <a:t>controlling disease activity</a:t>
            </a:r>
            <a:r>
              <a:rPr lang="en-US" dirty="0">
                <a:solidFill>
                  <a:schemeClr val="tx2"/>
                </a:solidFill>
                <a:latin typeface="Calibri" panose="020F0502020204030204" pitchFamily="34" charset="0"/>
                <a:cs typeface="Calibri" panose="020F0502020204030204" pitchFamily="34" charset="0"/>
              </a:rPr>
              <a:t> for both maternal and fetal health.</a:t>
            </a:r>
          </a:p>
        </p:txBody>
      </p:sp>
      <p:sp>
        <p:nvSpPr>
          <p:cNvPr id="2" name="Slide Number Placeholder 1">
            <a:extLst>
              <a:ext uri="{FF2B5EF4-FFF2-40B4-BE49-F238E27FC236}">
                <a16:creationId xmlns:a16="http://schemas.microsoft.com/office/drawing/2014/main" id="{0B98E6E4-CEE8-88DC-C745-FB25D6ACC84A}"/>
              </a:ext>
            </a:extLst>
          </p:cNvPr>
          <p:cNvSpPr>
            <a:spLocks noGrp="1"/>
          </p:cNvSpPr>
          <p:nvPr>
            <p:ph type="sldNum" sz="quarter" idx="12"/>
          </p:nvPr>
        </p:nvSpPr>
        <p:spPr/>
        <p:txBody>
          <a:bodyPr/>
          <a:lstStyle/>
          <a:p>
            <a:fld id="{C1BBCEF6-2ADA-364E-98F1-750B8367BB0E}" type="slidenum">
              <a:rPr lang="en-US" smtClean="0"/>
              <a:t>47</a:t>
            </a:fld>
            <a:endParaRPr lang="en-US"/>
          </a:p>
        </p:txBody>
      </p:sp>
      <p:grpSp>
        <p:nvGrpSpPr>
          <p:cNvPr id="10" name="Group 9">
            <a:extLst>
              <a:ext uri="{FF2B5EF4-FFF2-40B4-BE49-F238E27FC236}">
                <a16:creationId xmlns:a16="http://schemas.microsoft.com/office/drawing/2014/main" id="{CE4BA997-CABF-F51F-7ADE-75EB9359FF1F}"/>
              </a:ext>
            </a:extLst>
          </p:cNvPr>
          <p:cNvGrpSpPr/>
          <p:nvPr/>
        </p:nvGrpSpPr>
        <p:grpSpPr>
          <a:xfrm>
            <a:off x="0" y="2237269"/>
            <a:ext cx="6096000" cy="1915631"/>
            <a:chOff x="6092456" y="425744"/>
            <a:chExt cx="6096000" cy="1915631"/>
          </a:xfrm>
        </p:grpSpPr>
        <p:sp>
          <p:nvSpPr>
            <p:cNvPr id="11" name="Rounded Rectangle 10">
              <a:extLst>
                <a:ext uri="{FF2B5EF4-FFF2-40B4-BE49-F238E27FC236}">
                  <a16:creationId xmlns:a16="http://schemas.microsoft.com/office/drawing/2014/main" id="{EE9CA234-16D2-7AE4-E712-ABF0C3CE05A3}"/>
                </a:ext>
              </a:extLst>
            </p:cNvPr>
            <p:cNvSpPr/>
            <p:nvPr/>
          </p:nvSpPr>
          <p:spPr>
            <a:xfrm>
              <a:off x="6092456" y="436375"/>
              <a:ext cx="6096000" cy="1905000"/>
            </a:xfrm>
            <a:prstGeom prst="roundRect">
              <a:avLst>
                <a:gd name="adj"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7A6D314D-69BE-87D4-4E2C-0956F9BEDF28}"/>
                </a:ext>
              </a:extLst>
            </p:cNvPr>
            <p:cNvSpPr txBox="1">
              <a:spLocks/>
            </p:cNvSpPr>
            <p:nvPr/>
          </p:nvSpPr>
          <p:spPr>
            <a:xfrm>
              <a:off x="6442080" y="425744"/>
              <a:ext cx="5197027" cy="191563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i="0" dirty="0">
                  <a:solidFill>
                    <a:schemeClr val="bg1"/>
                  </a:solidFill>
                  <a:effectLst/>
                  <a:latin typeface="Calibri" panose="020F0502020204030204" pitchFamily="34" charset="0"/>
                  <a:cs typeface="Calibri" panose="020F0502020204030204" pitchFamily="34" charset="0"/>
                </a:rPr>
                <a:t>Yet taking IBD medications have limited safety data for mother and child.</a:t>
              </a:r>
            </a:p>
          </p:txBody>
        </p:sp>
      </p:grpSp>
      <p:grpSp>
        <p:nvGrpSpPr>
          <p:cNvPr id="13" name="Group 12">
            <a:extLst>
              <a:ext uri="{FF2B5EF4-FFF2-40B4-BE49-F238E27FC236}">
                <a16:creationId xmlns:a16="http://schemas.microsoft.com/office/drawing/2014/main" id="{0A71B5EF-E9AD-4725-4CAC-83BAE7A4F0CC}"/>
              </a:ext>
            </a:extLst>
          </p:cNvPr>
          <p:cNvGrpSpPr/>
          <p:nvPr/>
        </p:nvGrpSpPr>
        <p:grpSpPr>
          <a:xfrm>
            <a:off x="0" y="4152900"/>
            <a:ext cx="6096000" cy="1943100"/>
            <a:chOff x="6092456" y="2011101"/>
            <a:chExt cx="6096000" cy="1943100"/>
          </a:xfrm>
        </p:grpSpPr>
        <p:sp>
          <p:nvSpPr>
            <p:cNvPr id="14" name="Rounded Rectangle 13">
              <a:extLst>
                <a:ext uri="{FF2B5EF4-FFF2-40B4-BE49-F238E27FC236}">
                  <a16:creationId xmlns:a16="http://schemas.microsoft.com/office/drawing/2014/main" id="{C379518D-3C52-71C3-4E78-6393598C3B2B}"/>
                </a:ext>
              </a:extLst>
            </p:cNvPr>
            <p:cNvSpPr/>
            <p:nvPr/>
          </p:nvSpPr>
          <p:spPr>
            <a:xfrm>
              <a:off x="6092456" y="2011101"/>
              <a:ext cx="6096000" cy="1943100"/>
            </a:xfrm>
            <a:prstGeom prst="roundRect">
              <a:avLst>
                <a:gd name="adj"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6DE0EE73-EB24-BA7E-69F2-CA41F2D436AB}"/>
                </a:ext>
              </a:extLst>
            </p:cNvPr>
            <p:cNvSpPr txBox="1">
              <a:spLocks/>
            </p:cNvSpPr>
            <p:nvPr/>
          </p:nvSpPr>
          <p:spPr>
            <a:xfrm>
              <a:off x="6442080" y="2473065"/>
              <a:ext cx="5634317" cy="101917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lvl="1" indent="0">
                <a:buNone/>
              </a:pPr>
              <a:r>
                <a:rPr lang="en-US" sz="2000" dirty="0">
                  <a:solidFill>
                    <a:schemeClr val="bg1"/>
                  </a:solidFill>
                  <a:latin typeface="Calibri" panose="020F0502020204030204" pitchFamily="34" charset="0"/>
                  <a:cs typeface="Calibri" panose="020F0502020204030204" pitchFamily="34" charset="0"/>
                </a:rPr>
                <a:t>D</a:t>
              </a:r>
              <a:r>
                <a:rPr lang="en-US" sz="2000" b="0" dirty="0">
                  <a:solidFill>
                    <a:schemeClr val="bg1"/>
                  </a:solidFill>
                  <a:latin typeface="Calibri" panose="020F0502020204030204" pitchFamily="34" charset="0"/>
                  <a:cs typeface="Calibri" panose="020F0502020204030204" pitchFamily="34" charset="0"/>
                </a:rPr>
                <a:t>eescalating therapy or stopping biologics before the third trimester led to more disease flares.</a:t>
              </a:r>
            </a:p>
          </p:txBody>
        </p:sp>
      </p:grpSp>
      <p:pic>
        <p:nvPicPr>
          <p:cNvPr id="17" name="Picture 16" descr="A doctor listening to a pregnant person's belly&#10;&#10;Description automatically generated">
            <a:extLst>
              <a:ext uri="{FF2B5EF4-FFF2-40B4-BE49-F238E27FC236}">
                <a16:creationId xmlns:a16="http://schemas.microsoft.com/office/drawing/2014/main" id="{D6B5CCCA-E2A6-1460-B6BF-F83D810F90E3}"/>
              </a:ext>
            </a:extLst>
          </p:cNvPr>
          <p:cNvPicPr>
            <a:picLocks noChangeAspect="1"/>
          </p:cNvPicPr>
          <p:nvPr/>
        </p:nvPicPr>
        <p:blipFill>
          <a:blip r:embed="rId3"/>
          <a:stretch>
            <a:fillRect/>
          </a:stretch>
        </p:blipFill>
        <p:spPr>
          <a:xfrm>
            <a:off x="6096000" y="2236519"/>
            <a:ext cx="6096000" cy="3859481"/>
          </a:xfrm>
          <a:prstGeom prst="rect">
            <a:avLst/>
          </a:prstGeom>
        </p:spPr>
      </p:pic>
    </p:spTree>
    <p:extLst>
      <p:ext uri="{BB962C8B-B14F-4D97-AF65-F5344CB8AC3E}">
        <p14:creationId xmlns:p14="http://schemas.microsoft.com/office/powerpoint/2010/main" val="1187112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EF34-3FA2-1764-692B-19A219D4D1A8}"/>
              </a:ext>
            </a:extLst>
          </p:cNvPr>
          <p:cNvSpPr>
            <a:spLocks noGrp="1"/>
          </p:cNvSpPr>
          <p:nvPr>
            <p:ph type="title"/>
          </p:nvPr>
        </p:nvSpPr>
        <p:spPr>
          <a:xfrm>
            <a:off x="336699" y="88679"/>
            <a:ext cx="10515600" cy="1325563"/>
          </a:xfrm>
        </p:spPr>
        <p:txBody>
          <a:bodyPr/>
          <a:lstStyle/>
          <a:p>
            <a:r>
              <a:rPr lang="en-US" dirty="0">
                <a:latin typeface="Calibri" panose="020F0502020204030204" pitchFamily="34" charset="0"/>
                <a:cs typeface="Calibri" panose="020F0502020204030204" pitchFamily="34" charset="0"/>
              </a:rPr>
              <a:t>Medications in Pregnancy</a:t>
            </a:r>
          </a:p>
        </p:txBody>
      </p:sp>
      <p:sp>
        <p:nvSpPr>
          <p:cNvPr id="6" name="Slide Number Placeholder 5">
            <a:extLst>
              <a:ext uri="{FF2B5EF4-FFF2-40B4-BE49-F238E27FC236}">
                <a16:creationId xmlns:a16="http://schemas.microsoft.com/office/drawing/2014/main" id="{80BD588F-7F0A-6334-08AA-41AD5AC6287A}"/>
              </a:ext>
            </a:extLst>
          </p:cNvPr>
          <p:cNvSpPr>
            <a:spLocks noGrp="1"/>
          </p:cNvSpPr>
          <p:nvPr>
            <p:ph type="sldNum" sz="quarter" idx="12"/>
          </p:nvPr>
        </p:nvSpPr>
        <p:spPr/>
        <p:txBody>
          <a:bodyPr/>
          <a:lstStyle/>
          <a:p>
            <a:fld id="{C1BBCEF6-2ADA-364E-98F1-750B8367BB0E}" type="slidenum">
              <a:rPr lang="en-US" smtClean="0"/>
              <a:t>48</a:t>
            </a:fld>
            <a:endParaRPr lang="en-US"/>
          </a:p>
        </p:txBody>
      </p:sp>
      <p:grpSp>
        <p:nvGrpSpPr>
          <p:cNvPr id="12" name="Group 11">
            <a:extLst>
              <a:ext uri="{FF2B5EF4-FFF2-40B4-BE49-F238E27FC236}">
                <a16:creationId xmlns:a16="http://schemas.microsoft.com/office/drawing/2014/main" id="{334E7C4E-3616-D890-79F6-874A818D472C}"/>
              </a:ext>
            </a:extLst>
          </p:cNvPr>
          <p:cNvGrpSpPr/>
          <p:nvPr/>
        </p:nvGrpSpPr>
        <p:grpSpPr>
          <a:xfrm>
            <a:off x="457200" y="1394460"/>
            <a:ext cx="11277600" cy="548640"/>
            <a:chOff x="457200" y="1595437"/>
            <a:chExt cx="11277600" cy="548640"/>
          </a:xfrm>
        </p:grpSpPr>
        <p:sp>
          <p:nvSpPr>
            <p:cNvPr id="8" name="Rectangle 7">
              <a:extLst>
                <a:ext uri="{FF2B5EF4-FFF2-40B4-BE49-F238E27FC236}">
                  <a16:creationId xmlns:a16="http://schemas.microsoft.com/office/drawing/2014/main" id="{6A8242BB-3D03-1429-4812-81E80291BECA}"/>
                </a:ext>
              </a:extLst>
            </p:cNvPr>
            <p:cNvSpPr>
              <a:spLocks noChangeAspect="1"/>
            </p:cNvSpPr>
            <p:nvPr/>
          </p:nvSpPr>
          <p:spPr>
            <a:xfrm>
              <a:off x="457200" y="1595437"/>
              <a:ext cx="548640" cy="54864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A4F64D-1532-285D-376C-06E8113920DA}"/>
                </a:ext>
              </a:extLst>
            </p:cNvPr>
            <p:cNvSpPr>
              <a:spLocks noChangeAspect="1"/>
            </p:cNvSpPr>
            <p:nvPr/>
          </p:nvSpPr>
          <p:spPr>
            <a:xfrm>
              <a:off x="1146810" y="1595437"/>
              <a:ext cx="10587990" cy="5486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680DCE0-923B-0A0F-D023-1449E617F7F5}"/>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1</a:t>
              </a:r>
            </a:p>
          </p:txBody>
        </p:sp>
        <p:sp>
          <p:nvSpPr>
            <p:cNvPr id="11" name="Content Placeholder 2">
              <a:extLst>
                <a:ext uri="{FF2B5EF4-FFF2-40B4-BE49-F238E27FC236}">
                  <a16:creationId xmlns:a16="http://schemas.microsoft.com/office/drawing/2014/main" id="{39E06469-DED6-FB90-213F-17140B502AD4}"/>
                </a:ext>
              </a:extLst>
            </p:cNvPr>
            <p:cNvSpPr txBox="1">
              <a:spLocks/>
            </p:cNvSpPr>
            <p:nvPr/>
          </p:nvSpPr>
          <p:spPr>
            <a:xfrm>
              <a:off x="1265274" y="1685925"/>
              <a:ext cx="8078749"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Pregnant women are not included in IBD clinical trials</a:t>
              </a:r>
            </a:p>
          </p:txBody>
        </p:sp>
      </p:grpSp>
      <p:grpSp>
        <p:nvGrpSpPr>
          <p:cNvPr id="13" name="Group 12">
            <a:extLst>
              <a:ext uri="{FF2B5EF4-FFF2-40B4-BE49-F238E27FC236}">
                <a16:creationId xmlns:a16="http://schemas.microsoft.com/office/drawing/2014/main" id="{1B3C8B09-53F2-AFFF-8EAA-9BF5ABA508E5}"/>
              </a:ext>
            </a:extLst>
          </p:cNvPr>
          <p:cNvGrpSpPr/>
          <p:nvPr/>
        </p:nvGrpSpPr>
        <p:grpSpPr>
          <a:xfrm>
            <a:off x="471488" y="2086610"/>
            <a:ext cx="11277600" cy="548640"/>
            <a:chOff x="457200" y="1595437"/>
            <a:chExt cx="11277600" cy="548640"/>
          </a:xfrm>
        </p:grpSpPr>
        <p:sp>
          <p:nvSpPr>
            <p:cNvPr id="14" name="Rectangle 13">
              <a:extLst>
                <a:ext uri="{FF2B5EF4-FFF2-40B4-BE49-F238E27FC236}">
                  <a16:creationId xmlns:a16="http://schemas.microsoft.com/office/drawing/2014/main" id="{D46CB2CA-7EB7-1704-3CAD-96A89139DA40}"/>
                </a:ext>
              </a:extLst>
            </p:cNvPr>
            <p:cNvSpPr>
              <a:spLocks noChangeAspect="1"/>
            </p:cNvSpPr>
            <p:nvPr/>
          </p:nvSpPr>
          <p:spPr>
            <a:xfrm>
              <a:off x="457200" y="1595437"/>
              <a:ext cx="548640" cy="54864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B2B170-BE71-55A8-C298-936F1636440C}"/>
                </a:ext>
              </a:extLst>
            </p:cNvPr>
            <p:cNvSpPr>
              <a:spLocks noChangeAspect="1"/>
            </p:cNvSpPr>
            <p:nvPr/>
          </p:nvSpPr>
          <p:spPr>
            <a:xfrm>
              <a:off x="1146810" y="1595437"/>
              <a:ext cx="10587990" cy="54864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17FE3B87-58F5-51ED-ED45-075C0BF4C590}"/>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2</a:t>
              </a:r>
            </a:p>
          </p:txBody>
        </p:sp>
        <p:sp>
          <p:nvSpPr>
            <p:cNvPr id="17" name="Content Placeholder 2">
              <a:extLst>
                <a:ext uri="{FF2B5EF4-FFF2-40B4-BE49-F238E27FC236}">
                  <a16:creationId xmlns:a16="http://schemas.microsoft.com/office/drawing/2014/main" id="{314F89DE-B7ED-90EB-51B7-8D795D58BFDB}"/>
                </a:ext>
              </a:extLst>
            </p:cNvPr>
            <p:cNvSpPr txBox="1">
              <a:spLocks/>
            </p:cNvSpPr>
            <p:nvPr/>
          </p:nvSpPr>
          <p:spPr>
            <a:xfrm>
              <a:off x="1250986" y="1685925"/>
              <a:ext cx="8093037"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Unmeasured confounding is innate to uncontrolled studies</a:t>
              </a:r>
            </a:p>
          </p:txBody>
        </p:sp>
      </p:grpSp>
      <p:grpSp>
        <p:nvGrpSpPr>
          <p:cNvPr id="18" name="Group 17">
            <a:extLst>
              <a:ext uri="{FF2B5EF4-FFF2-40B4-BE49-F238E27FC236}">
                <a16:creationId xmlns:a16="http://schemas.microsoft.com/office/drawing/2014/main" id="{8842BFAE-67C8-7B88-F396-606D8921A557}"/>
              </a:ext>
            </a:extLst>
          </p:cNvPr>
          <p:cNvGrpSpPr/>
          <p:nvPr/>
        </p:nvGrpSpPr>
        <p:grpSpPr>
          <a:xfrm>
            <a:off x="457200" y="2778760"/>
            <a:ext cx="11277600" cy="548640"/>
            <a:chOff x="457200" y="1595437"/>
            <a:chExt cx="11277600" cy="548640"/>
          </a:xfrm>
        </p:grpSpPr>
        <p:sp>
          <p:nvSpPr>
            <p:cNvPr id="19" name="Rectangle 18">
              <a:extLst>
                <a:ext uri="{FF2B5EF4-FFF2-40B4-BE49-F238E27FC236}">
                  <a16:creationId xmlns:a16="http://schemas.microsoft.com/office/drawing/2014/main" id="{CBCC0FCE-8698-53FE-7C74-5DEC99D8AF75}"/>
                </a:ext>
              </a:extLst>
            </p:cNvPr>
            <p:cNvSpPr>
              <a:spLocks noChangeAspect="1"/>
            </p:cNvSpPr>
            <p:nvPr/>
          </p:nvSpPr>
          <p:spPr>
            <a:xfrm>
              <a:off x="457200" y="1595437"/>
              <a:ext cx="548640" cy="54864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B3AC7CE-8F1F-53C0-FFEC-3969BEC6DD4C}"/>
                </a:ext>
              </a:extLst>
            </p:cNvPr>
            <p:cNvSpPr>
              <a:spLocks noChangeAspect="1"/>
            </p:cNvSpPr>
            <p:nvPr/>
          </p:nvSpPr>
          <p:spPr>
            <a:xfrm>
              <a:off x="1146810" y="1595437"/>
              <a:ext cx="10587990" cy="548640"/>
            </a:xfrm>
            <a:prstGeom prst="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471FFB62-AA7A-C131-BC5D-9403BC14051F}"/>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3</a:t>
              </a:r>
            </a:p>
          </p:txBody>
        </p:sp>
        <p:sp>
          <p:nvSpPr>
            <p:cNvPr id="22" name="Content Placeholder 2">
              <a:extLst>
                <a:ext uri="{FF2B5EF4-FFF2-40B4-BE49-F238E27FC236}">
                  <a16:creationId xmlns:a16="http://schemas.microsoft.com/office/drawing/2014/main" id="{9BC5E575-93BA-B31B-48BD-7DEF60B82A6A}"/>
                </a:ext>
              </a:extLst>
            </p:cNvPr>
            <p:cNvSpPr txBox="1">
              <a:spLocks/>
            </p:cNvSpPr>
            <p:nvPr/>
          </p:nvSpPr>
          <p:spPr>
            <a:xfrm>
              <a:off x="1275907" y="1685925"/>
              <a:ext cx="10458893" cy="36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spc="-30" dirty="0">
                  <a:latin typeface="Calibri" panose="020F0502020204030204" pitchFamily="34" charset="0"/>
                  <a:cs typeface="Calibri" panose="020F0502020204030204" pitchFamily="34" charset="0"/>
                </a:rPr>
                <a:t>Existing disease activity impacts decision to continue or discontinue therapy – the decision is not random!</a:t>
              </a:r>
            </a:p>
          </p:txBody>
        </p:sp>
      </p:grpSp>
      <p:grpSp>
        <p:nvGrpSpPr>
          <p:cNvPr id="23" name="Group 22">
            <a:extLst>
              <a:ext uri="{FF2B5EF4-FFF2-40B4-BE49-F238E27FC236}">
                <a16:creationId xmlns:a16="http://schemas.microsoft.com/office/drawing/2014/main" id="{7360A5DC-9E54-4205-A667-41DA6C9BB7CD}"/>
              </a:ext>
            </a:extLst>
          </p:cNvPr>
          <p:cNvGrpSpPr/>
          <p:nvPr/>
        </p:nvGrpSpPr>
        <p:grpSpPr>
          <a:xfrm>
            <a:off x="457200" y="3470910"/>
            <a:ext cx="11277600" cy="548640"/>
            <a:chOff x="457200" y="1595437"/>
            <a:chExt cx="11277600" cy="548640"/>
          </a:xfrm>
        </p:grpSpPr>
        <p:sp>
          <p:nvSpPr>
            <p:cNvPr id="24" name="Rectangle 23">
              <a:extLst>
                <a:ext uri="{FF2B5EF4-FFF2-40B4-BE49-F238E27FC236}">
                  <a16:creationId xmlns:a16="http://schemas.microsoft.com/office/drawing/2014/main" id="{4683D123-64C4-AAA7-1F4D-19327DD843E1}"/>
                </a:ext>
              </a:extLst>
            </p:cNvPr>
            <p:cNvSpPr>
              <a:spLocks noChangeAspect="1"/>
            </p:cNvSpPr>
            <p:nvPr/>
          </p:nvSpPr>
          <p:spPr>
            <a:xfrm>
              <a:off x="457200" y="1595437"/>
              <a:ext cx="548640" cy="54864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99DCB43-70F6-EAFD-1AF7-47D24289445F}"/>
                </a:ext>
              </a:extLst>
            </p:cNvPr>
            <p:cNvSpPr>
              <a:spLocks noChangeAspect="1"/>
            </p:cNvSpPr>
            <p:nvPr/>
          </p:nvSpPr>
          <p:spPr>
            <a:xfrm>
              <a:off x="1146810" y="1595437"/>
              <a:ext cx="10587990" cy="54864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2D2F19D2-9164-06F8-EA5B-C2C55E2FD0DA}"/>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4</a:t>
              </a:r>
            </a:p>
          </p:txBody>
        </p:sp>
        <p:sp>
          <p:nvSpPr>
            <p:cNvPr id="27" name="Content Placeholder 2">
              <a:extLst>
                <a:ext uri="{FF2B5EF4-FFF2-40B4-BE49-F238E27FC236}">
                  <a16:creationId xmlns:a16="http://schemas.microsoft.com/office/drawing/2014/main" id="{5AC994B8-1E5C-B74D-EC8F-3CC41CCD39B3}"/>
                </a:ext>
              </a:extLst>
            </p:cNvPr>
            <p:cNvSpPr txBox="1">
              <a:spLocks/>
            </p:cNvSpPr>
            <p:nvPr/>
          </p:nvSpPr>
          <p:spPr>
            <a:xfrm>
              <a:off x="1265274" y="1685925"/>
              <a:ext cx="8078749"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Low event rates for adverse events</a:t>
              </a:r>
            </a:p>
          </p:txBody>
        </p:sp>
      </p:grpSp>
      <p:grpSp>
        <p:nvGrpSpPr>
          <p:cNvPr id="28" name="Group 27">
            <a:extLst>
              <a:ext uri="{FF2B5EF4-FFF2-40B4-BE49-F238E27FC236}">
                <a16:creationId xmlns:a16="http://schemas.microsoft.com/office/drawing/2014/main" id="{DEED9270-A81A-F50A-7365-883352E08D0B}"/>
              </a:ext>
            </a:extLst>
          </p:cNvPr>
          <p:cNvGrpSpPr/>
          <p:nvPr/>
        </p:nvGrpSpPr>
        <p:grpSpPr>
          <a:xfrm>
            <a:off x="457200" y="4163060"/>
            <a:ext cx="11277600" cy="548640"/>
            <a:chOff x="457200" y="1595437"/>
            <a:chExt cx="11277600" cy="548640"/>
          </a:xfrm>
        </p:grpSpPr>
        <p:sp>
          <p:nvSpPr>
            <p:cNvPr id="29" name="Rectangle 28">
              <a:extLst>
                <a:ext uri="{FF2B5EF4-FFF2-40B4-BE49-F238E27FC236}">
                  <a16:creationId xmlns:a16="http://schemas.microsoft.com/office/drawing/2014/main" id="{E45C452E-7BEF-E696-B848-050AE7F008B2}"/>
                </a:ext>
              </a:extLst>
            </p:cNvPr>
            <p:cNvSpPr>
              <a:spLocks noChangeAspect="1"/>
            </p:cNvSpPr>
            <p:nvPr/>
          </p:nvSpPr>
          <p:spPr>
            <a:xfrm>
              <a:off x="457200" y="1595437"/>
              <a:ext cx="548640" cy="54864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5EB83E6-65F5-62BC-DCC5-68A8A3C7ECE0}"/>
                </a:ext>
              </a:extLst>
            </p:cNvPr>
            <p:cNvSpPr>
              <a:spLocks noChangeAspect="1"/>
            </p:cNvSpPr>
            <p:nvPr/>
          </p:nvSpPr>
          <p:spPr>
            <a:xfrm>
              <a:off x="1146810" y="1595437"/>
              <a:ext cx="10587990" cy="54864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F64D2DFA-0882-D6A3-34E8-AC8714F78C9E}"/>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5</a:t>
              </a:r>
            </a:p>
          </p:txBody>
        </p:sp>
        <p:sp>
          <p:nvSpPr>
            <p:cNvPr id="32" name="Content Placeholder 2">
              <a:extLst>
                <a:ext uri="{FF2B5EF4-FFF2-40B4-BE49-F238E27FC236}">
                  <a16:creationId xmlns:a16="http://schemas.microsoft.com/office/drawing/2014/main" id="{59D418DD-9108-C26B-ABEE-05AE33A903C3}"/>
                </a:ext>
              </a:extLst>
            </p:cNvPr>
            <p:cNvSpPr txBox="1">
              <a:spLocks/>
            </p:cNvSpPr>
            <p:nvPr/>
          </p:nvSpPr>
          <p:spPr>
            <a:xfrm>
              <a:off x="1275908" y="1685925"/>
              <a:ext cx="8068116"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Small cohort sizes</a:t>
              </a:r>
            </a:p>
          </p:txBody>
        </p:sp>
      </p:grpSp>
      <p:grpSp>
        <p:nvGrpSpPr>
          <p:cNvPr id="33" name="Group 32">
            <a:extLst>
              <a:ext uri="{FF2B5EF4-FFF2-40B4-BE49-F238E27FC236}">
                <a16:creationId xmlns:a16="http://schemas.microsoft.com/office/drawing/2014/main" id="{8892688D-1251-406E-041A-EA04B17992A6}"/>
              </a:ext>
            </a:extLst>
          </p:cNvPr>
          <p:cNvGrpSpPr/>
          <p:nvPr/>
        </p:nvGrpSpPr>
        <p:grpSpPr>
          <a:xfrm>
            <a:off x="457200" y="4855210"/>
            <a:ext cx="11277600" cy="548640"/>
            <a:chOff x="457200" y="1595437"/>
            <a:chExt cx="11277600" cy="548640"/>
          </a:xfrm>
        </p:grpSpPr>
        <p:sp>
          <p:nvSpPr>
            <p:cNvPr id="34" name="Rectangle 33">
              <a:extLst>
                <a:ext uri="{FF2B5EF4-FFF2-40B4-BE49-F238E27FC236}">
                  <a16:creationId xmlns:a16="http://schemas.microsoft.com/office/drawing/2014/main" id="{0764A5D8-F67D-7796-793F-0569C48D288D}"/>
                </a:ext>
              </a:extLst>
            </p:cNvPr>
            <p:cNvSpPr>
              <a:spLocks noChangeAspect="1"/>
            </p:cNvSpPr>
            <p:nvPr/>
          </p:nvSpPr>
          <p:spPr>
            <a:xfrm>
              <a:off x="457200" y="1595437"/>
              <a:ext cx="548640" cy="548640"/>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9F2FA0-0679-5646-3554-08E07D83DA1C}"/>
                </a:ext>
              </a:extLst>
            </p:cNvPr>
            <p:cNvSpPr>
              <a:spLocks noChangeAspect="1"/>
            </p:cNvSpPr>
            <p:nvPr/>
          </p:nvSpPr>
          <p:spPr>
            <a:xfrm>
              <a:off x="1146810" y="1595437"/>
              <a:ext cx="10587990" cy="54864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DE49C997-8F66-8B9A-1BFC-C2541DF77FE6}"/>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6</a:t>
              </a:r>
            </a:p>
          </p:txBody>
        </p:sp>
        <p:sp>
          <p:nvSpPr>
            <p:cNvPr id="37" name="Content Placeholder 2">
              <a:extLst>
                <a:ext uri="{FF2B5EF4-FFF2-40B4-BE49-F238E27FC236}">
                  <a16:creationId xmlns:a16="http://schemas.microsoft.com/office/drawing/2014/main" id="{81FAE41B-A6DA-B5C2-7337-CC56AC8FC141}"/>
                </a:ext>
              </a:extLst>
            </p:cNvPr>
            <p:cNvSpPr txBox="1">
              <a:spLocks/>
            </p:cNvSpPr>
            <p:nvPr/>
          </p:nvSpPr>
          <p:spPr>
            <a:xfrm>
              <a:off x="1265274" y="1685925"/>
              <a:ext cx="8078749"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Congenital malformations occur in 5-8% of all births</a:t>
              </a:r>
            </a:p>
          </p:txBody>
        </p:sp>
      </p:grpSp>
      <p:grpSp>
        <p:nvGrpSpPr>
          <p:cNvPr id="38" name="Group 37">
            <a:extLst>
              <a:ext uri="{FF2B5EF4-FFF2-40B4-BE49-F238E27FC236}">
                <a16:creationId xmlns:a16="http://schemas.microsoft.com/office/drawing/2014/main" id="{543A9D6D-E8CF-F0BD-A7E0-9290E89C9800}"/>
              </a:ext>
            </a:extLst>
          </p:cNvPr>
          <p:cNvGrpSpPr/>
          <p:nvPr/>
        </p:nvGrpSpPr>
        <p:grpSpPr>
          <a:xfrm>
            <a:off x="457200" y="5547360"/>
            <a:ext cx="11277600" cy="548640"/>
            <a:chOff x="457200" y="1595437"/>
            <a:chExt cx="11277600" cy="548640"/>
          </a:xfrm>
        </p:grpSpPr>
        <p:sp>
          <p:nvSpPr>
            <p:cNvPr id="39" name="Rectangle 38">
              <a:extLst>
                <a:ext uri="{FF2B5EF4-FFF2-40B4-BE49-F238E27FC236}">
                  <a16:creationId xmlns:a16="http://schemas.microsoft.com/office/drawing/2014/main" id="{CACEEFD4-8EE0-4846-E2D0-BC00DC92B6AF}"/>
                </a:ext>
              </a:extLst>
            </p:cNvPr>
            <p:cNvSpPr>
              <a:spLocks noChangeAspect="1"/>
            </p:cNvSpPr>
            <p:nvPr/>
          </p:nvSpPr>
          <p:spPr>
            <a:xfrm>
              <a:off x="457200" y="1595437"/>
              <a:ext cx="548640" cy="548640"/>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B326A5-B171-20E4-3BF6-DB3B61E113D7}"/>
                </a:ext>
              </a:extLst>
            </p:cNvPr>
            <p:cNvSpPr>
              <a:spLocks noChangeAspect="1"/>
            </p:cNvSpPr>
            <p:nvPr/>
          </p:nvSpPr>
          <p:spPr>
            <a:xfrm>
              <a:off x="1146810" y="1595437"/>
              <a:ext cx="10587990" cy="548640"/>
            </a:xfrm>
            <a:prstGeom prst="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2">
              <a:extLst>
                <a:ext uri="{FF2B5EF4-FFF2-40B4-BE49-F238E27FC236}">
                  <a16:creationId xmlns:a16="http://schemas.microsoft.com/office/drawing/2014/main" id="{2C7E8B82-4C14-AD06-D17E-66200778588A}"/>
                </a:ext>
              </a:extLst>
            </p:cNvPr>
            <p:cNvSpPr txBox="1">
              <a:spLocks/>
            </p:cNvSpPr>
            <p:nvPr/>
          </p:nvSpPr>
          <p:spPr>
            <a:xfrm>
              <a:off x="457200" y="1690687"/>
              <a:ext cx="571500"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Calibri" panose="020F0502020204030204" pitchFamily="34" charset="0"/>
                  <a:cs typeface="Calibri" panose="020F0502020204030204" pitchFamily="34" charset="0"/>
                </a:rPr>
                <a:t>7</a:t>
              </a:r>
            </a:p>
          </p:txBody>
        </p:sp>
        <p:sp>
          <p:nvSpPr>
            <p:cNvPr id="42" name="Content Placeholder 2">
              <a:extLst>
                <a:ext uri="{FF2B5EF4-FFF2-40B4-BE49-F238E27FC236}">
                  <a16:creationId xmlns:a16="http://schemas.microsoft.com/office/drawing/2014/main" id="{06A39B7A-0530-42BA-4FC2-D91A761D36C3}"/>
                </a:ext>
              </a:extLst>
            </p:cNvPr>
            <p:cNvSpPr txBox="1">
              <a:spLocks/>
            </p:cNvSpPr>
            <p:nvPr/>
          </p:nvSpPr>
          <p:spPr>
            <a:xfrm>
              <a:off x="1265274" y="1685925"/>
              <a:ext cx="8078749" cy="366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alibri" panose="020F0502020204030204" pitchFamily="34" charset="0"/>
                  <a:cs typeface="Calibri" panose="020F0502020204030204" pitchFamily="34" charset="0"/>
                </a:rPr>
                <a:t>Preterm birth (9.9% of births) predisposes to neonatal infection</a:t>
              </a:r>
            </a:p>
          </p:txBody>
        </p:sp>
      </p:grpSp>
    </p:spTree>
    <p:extLst>
      <p:ext uri="{BB962C8B-B14F-4D97-AF65-F5344CB8AC3E}">
        <p14:creationId xmlns:p14="http://schemas.microsoft.com/office/powerpoint/2010/main" val="380810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A4439-AEBF-61D7-A174-24DA1D541740}"/>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ABF0024-F950-436F-A903-ADFD1B136671}"/>
              </a:ext>
            </a:extLst>
          </p:cNvPr>
          <p:cNvSpPr txBox="1"/>
          <p:nvPr/>
        </p:nvSpPr>
        <p:spPr bwMode="auto">
          <a:xfrm>
            <a:off x="471273" y="6497171"/>
            <a:ext cx="1453924" cy="123111"/>
          </a:xfrm>
          <a:prstGeom prst="rect">
            <a:avLst/>
          </a:prstGeom>
          <a:noFill/>
          <a:ln w="19050" algn="ctr">
            <a:noFill/>
            <a:miter lim="800000"/>
            <a:headEnd/>
            <a:tailEnd/>
          </a:ln>
        </p:spPr>
        <p:txBody>
          <a:bodyPr wrap="none" lIns="0" tIns="0" rIns="0" bIns="0" rtlCol="0">
            <a:spAutoFit/>
          </a:bodyPr>
          <a:lstStyle/>
          <a:p>
            <a:r>
              <a:rPr lang="en-US" sz="800" i="1" dirty="0">
                <a:effectLst/>
                <a:latin typeface="Calibri" panose="020F0502020204030204" pitchFamily="34" charset="0"/>
                <a:cs typeface="Calibri" panose="020F0502020204030204" pitchFamily="34" charset="0"/>
              </a:rPr>
              <a:t>Global Consensus Manuscript 2024</a:t>
            </a:r>
            <a:endParaRPr lang="en-US" sz="800" dirty="0">
              <a:effectLst/>
              <a:latin typeface="Calibri" panose="020F0502020204030204" pitchFamily="34" charset="0"/>
              <a:cs typeface="Calibri" panose="020F0502020204030204" pitchFamily="34" charset="0"/>
            </a:endParaRPr>
          </a:p>
        </p:txBody>
      </p:sp>
      <p:pic>
        <p:nvPicPr>
          <p:cNvPr id="10" name="Picture 9" descr="Diagram of a blood cell and placenta&#10;&#10;Description automatically generated">
            <a:extLst>
              <a:ext uri="{FF2B5EF4-FFF2-40B4-BE49-F238E27FC236}">
                <a16:creationId xmlns:a16="http://schemas.microsoft.com/office/drawing/2014/main" id="{564AE484-469D-5C3B-91D1-67038B1ADCFF}"/>
              </a:ext>
            </a:extLst>
          </p:cNvPr>
          <p:cNvPicPr>
            <a:picLocks noChangeAspect="1"/>
          </p:cNvPicPr>
          <p:nvPr/>
        </p:nvPicPr>
        <p:blipFill>
          <a:blip r:embed="rId3"/>
          <a:srcRect t="-8075" b="-8159"/>
          <a:stretch/>
        </p:blipFill>
        <p:spPr>
          <a:xfrm>
            <a:off x="457200" y="457200"/>
            <a:ext cx="11277600" cy="5167423"/>
          </a:xfrm>
          <a:prstGeom prst="rect">
            <a:avLst/>
          </a:prstGeom>
          <a:solidFill>
            <a:schemeClr val="bg1"/>
          </a:solidFill>
          <a:ln>
            <a:solidFill>
              <a:schemeClr val="bg1">
                <a:lumMod val="85000"/>
              </a:schemeClr>
            </a:solidFill>
          </a:ln>
        </p:spPr>
      </p:pic>
      <p:sp>
        <p:nvSpPr>
          <p:cNvPr id="3" name="Slide Number Placeholder 2">
            <a:extLst>
              <a:ext uri="{FF2B5EF4-FFF2-40B4-BE49-F238E27FC236}">
                <a16:creationId xmlns:a16="http://schemas.microsoft.com/office/drawing/2014/main" id="{8BBC7FEE-FDD3-3AC5-B4E9-2EFD64A53B27}"/>
              </a:ext>
            </a:extLst>
          </p:cNvPr>
          <p:cNvSpPr>
            <a:spLocks noGrp="1"/>
          </p:cNvSpPr>
          <p:nvPr>
            <p:ph type="sldNum" sz="quarter" idx="12"/>
          </p:nvPr>
        </p:nvSpPr>
        <p:spPr/>
        <p:txBody>
          <a:bodyPr/>
          <a:lstStyle/>
          <a:p>
            <a:fld id="{C1BBCEF6-2ADA-364E-98F1-750B8367BB0E}" type="slidenum">
              <a:rPr lang="en-US" smtClean="0"/>
              <a:t>49</a:t>
            </a:fld>
            <a:endParaRPr lang="en-US"/>
          </a:p>
        </p:txBody>
      </p:sp>
    </p:spTree>
    <p:extLst>
      <p:ext uri="{BB962C8B-B14F-4D97-AF65-F5344CB8AC3E}">
        <p14:creationId xmlns:p14="http://schemas.microsoft.com/office/powerpoint/2010/main" val="1656475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B94C8-FB88-3FD0-CE01-A7F3137766AB}"/>
              </a:ext>
            </a:extLst>
          </p:cNvPr>
          <p:cNvSpPr/>
          <p:nvPr/>
        </p:nvSpPr>
        <p:spPr>
          <a:xfrm>
            <a:off x="457200" y="457200"/>
            <a:ext cx="5638800" cy="56208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3F0F86-A960-E27A-5BF4-4811CD2052A7}"/>
              </a:ext>
            </a:extLst>
          </p:cNvPr>
          <p:cNvSpPr txBox="1"/>
          <p:nvPr/>
        </p:nvSpPr>
        <p:spPr>
          <a:xfrm>
            <a:off x="829235" y="1458740"/>
            <a:ext cx="4706471" cy="1200329"/>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There are </a:t>
            </a:r>
            <a:r>
              <a:rPr lang="en-US" sz="3200" b="1" dirty="0">
                <a:solidFill>
                  <a:schemeClr val="tx2">
                    <a:lumMod val="50000"/>
                    <a:lumOff val="50000"/>
                  </a:schemeClr>
                </a:solidFill>
                <a:latin typeface="Calibri" panose="020F0502020204030204" pitchFamily="34" charset="0"/>
                <a:cs typeface="Calibri" panose="020F0502020204030204" pitchFamily="34" charset="0"/>
              </a:rPr>
              <a:t>limited human data </a:t>
            </a:r>
            <a:br>
              <a:rPr lang="en-US" sz="2000" b="1" dirty="0">
                <a:solidFill>
                  <a:schemeClr val="tx2">
                    <a:lumMod val="50000"/>
                    <a:lumOff val="50000"/>
                  </a:schemeClr>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on the safety of new therapies during pregnancy.</a:t>
            </a:r>
          </a:p>
        </p:txBody>
      </p:sp>
      <p:sp>
        <p:nvSpPr>
          <p:cNvPr id="6" name="TextBox 5">
            <a:extLst>
              <a:ext uri="{FF2B5EF4-FFF2-40B4-BE49-F238E27FC236}">
                <a16:creationId xmlns:a16="http://schemas.microsoft.com/office/drawing/2014/main" id="{D2B4A980-1097-7A54-7D2B-6F125D34CB0B}"/>
              </a:ext>
            </a:extLst>
          </p:cNvPr>
          <p:cNvSpPr txBox="1"/>
          <p:nvPr/>
        </p:nvSpPr>
        <p:spPr>
          <a:xfrm>
            <a:off x="834998" y="3243711"/>
            <a:ext cx="4898572" cy="1877437"/>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For IBD patients, </a:t>
            </a:r>
            <a:r>
              <a:rPr lang="en-US" sz="3200" b="1" dirty="0">
                <a:solidFill>
                  <a:schemeClr val="tx2">
                    <a:lumMod val="50000"/>
                    <a:lumOff val="50000"/>
                  </a:schemeClr>
                </a:solidFill>
                <a:latin typeface="Calibri" panose="020F0502020204030204" pitchFamily="34" charset="0"/>
                <a:cs typeface="Calibri" panose="020F0502020204030204" pitchFamily="34" charset="0"/>
              </a:rPr>
              <a:t>stopping medication increases disease activity</a:t>
            </a:r>
            <a:r>
              <a:rPr lang="en-US" sz="2000" dirty="0">
                <a:latin typeface="Calibri" panose="020F0502020204030204" pitchFamily="34" charset="0"/>
                <a:cs typeface="Calibri" panose="020F0502020204030204" pitchFamily="34" charset="0"/>
              </a:rPr>
              <a:t>, leading to higher risks of maternal and fetal complications.</a:t>
            </a:r>
            <a:r>
              <a:rPr lang="en-US" sz="2000" baseline="30000" dirty="0">
                <a:latin typeface="Calibri" panose="020F0502020204030204" pitchFamily="34" charset="0"/>
                <a:cs typeface="Calibri" panose="020F0502020204030204" pitchFamily="34" charset="0"/>
              </a:rPr>
              <a:t>1</a:t>
            </a:r>
          </a:p>
        </p:txBody>
      </p:sp>
      <p:sp>
        <p:nvSpPr>
          <p:cNvPr id="7" name="TextBox 6">
            <a:extLst>
              <a:ext uri="{FF2B5EF4-FFF2-40B4-BE49-F238E27FC236}">
                <a16:creationId xmlns:a16="http://schemas.microsoft.com/office/drawing/2014/main" id="{2B4DB2B6-8219-B97B-B34F-CFB0F32B87B1}"/>
              </a:ext>
            </a:extLst>
          </p:cNvPr>
          <p:cNvSpPr txBox="1"/>
          <p:nvPr/>
        </p:nvSpPr>
        <p:spPr>
          <a:xfrm>
            <a:off x="358589" y="6328863"/>
            <a:ext cx="12039600" cy="338554"/>
          </a:xfrm>
          <a:prstGeom prst="rect">
            <a:avLst/>
          </a:prstGeom>
          <a:noFill/>
        </p:spPr>
        <p:txBody>
          <a:bodyPr wrap="square" rtlCol="0">
            <a:spAutoFit/>
          </a:bodyPr>
          <a:lstStyle/>
          <a:p>
            <a:r>
              <a:rPr lang="en-US" sz="800" i="1" dirty="0">
                <a:effectLst/>
                <a:latin typeface="Calibri" panose="020F0502020204030204" pitchFamily="34" charset="0"/>
                <a:cs typeface="Calibri" panose="020F0502020204030204" pitchFamily="34" charset="0"/>
              </a:rPr>
              <a:t>Mahadevan U, Long MD, Kane SV, et al. Pregnancy and Neonatal Outcomes After Fetal Exposure to Biologics and Thiopurines Among</a:t>
            </a:r>
            <a:endParaRPr lang="en-US" sz="800" dirty="0">
              <a:effectLst/>
              <a:latin typeface="Calibri" panose="020F0502020204030204" pitchFamily="34" charset="0"/>
              <a:cs typeface="Calibri" panose="020F0502020204030204" pitchFamily="34" charset="0"/>
            </a:endParaRPr>
          </a:p>
          <a:p>
            <a:r>
              <a:rPr lang="en-US" sz="800" i="1" dirty="0">
                <a:effectLst/>
                <a:latin typeface="Calibri" panose="020F0502020204030204" pitchFamily="34" charset="0"/>
                <a:cs typeface="Calibri" panose="020F0502020204030204" pitchFamily="34" charset="0"/>
              </a:rPr>
              <a:t>Women With IBD. Gastroenterology. Mar 2021;160(4):1131-1139. doi:10.1053/j.gastro.2020.11.038</a:t>
            </a:r>
            <a:endParaRPr lang="en-US" sz="800" dirty="0">
              <a:effectLst/>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998F747-E518-1408-30A8-3527FDE63FDB}"/>
              </a:ext>
            </a:extLst>
          </p:cNvPr>
          <p:cNvCxnSpPr>
            <a:cxnSpLocks/>
          </p:cNvCxnSpPr>
          <p:nvPr/>
        </p:nvCxnSpPr>
        <p:spPr>
          <a:xfrm>
            <a:off x="914400" y="2985247"/>
            <a:ext cx="4550229" cy="0"/>
          </a:xfrm>
          <a:prstGeom prst="line">
            <a:avLst/>
          </a:prstGeom>
          <a:ln w="25400">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pic>
        <p:nvPicPr>
          <p:cNvPr id="10" name="Picture 9" descr="A doctor and a pregnant person&#10;&#10;Description automatically generated">
            <a:extLst>
              <a:ext uri="{FF2B5EF4-FFF2-40B4-BE49-F238E27FC236}">
                <a16:creationId xmlns:a16="http://schemas.microsoft.com/office/drawing/2014/main" id="{AEA544E1-2983-57E2-8240-C544633CE66A}"/>
              </a:ext>
            </a:extLst>
          </p:cNvPr>
          <p:cNvPicPr>
            <a:picLocks noChangeAspect="1"/>
          </p:cNvPicPr>
          <p:nvPr/>
        </p:nvPicPr>
        <p:blipFill>
          <a:blip r:embed="rId3"/>
          <a:srcRect l="4976" r="31800"/>
          <a:stretch/>
        </p:blipFill>
        <p:spPr>
          <a:xfrm>
            <a:off x="6096000" y="457200"/>
            <a:ext cx="5638800" cy="5620871"/>
          </a:xfrm>
          <a:prstGeom prst="rect">
            <a:avLst/>
          </a:prstGeom>
        </p:spPr>
      </p:pic>
      <p:sp>
        <p:nvSpPr>
          <p:cNvPr id="11" name="Slide Number Placeholder 10">
            <a:extLst>
              <a:ext uri="{FF2B5EF4-FFF2-40B4-BE49-F238E27FC236}">
                <a16:creationId xmlns:a16="http://schemas.microsoft.com/office/drawing/2014/main" id="{EC8BEADB-AF36-AC92-ABA5-AB5243C348CB}"/>
              </a:ext>
            </a:extLst>
          </p:cNvPr>
          <p:cNvSpPr>
            <a:spLocks noGrp="1"/>
          </p:cNvSpPr>
          <p:nvPr>
            <p:ph type="sldNum" sz="quarter" idx="12"/>
          </p:nvPr>
        </p:nvSpPr>
        <p:spPr/>
        <p:txBody>
          <a:bodyPr/>
          <a:lstStyle/>
          <a:p>
            <a:fld id="{F7A97E85-343F-DE4C-AB4F-C00C4B6D29EF}" type="slidenum">
              <a:rPr lang="en-US" smtClean="0"/>
              <a:t>5</a:t>
            </a:fld>
            <a:endParaRPr lang="en-US"/>
          </a:p>
        </p:txBody>
      </p:sp>
    </p:spTree>
    <p:extLst>
      <p:ext uri="{BB962C8B-B14F-4D97-AF65-F5344CB8AC3E}">
        <p14:creationId xmlns:p14="http://schemas.microsoft.com/office/powerpoint/2010/main" val="154871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F55231-5240-9DF5-8535-DDAC0D4D41FE}"/>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3" name="Title 1"/>
          <p:cNvSpPr>
            <a:spLocks noGrp="1"/>
          </p:cNvSpPr>
          <p:nvPr>
            <p:ph type="title"/>
          </p:nvPr>
        </p:nvSpPr>
        <p:spPr>
          <a:xfrm>
            <a:off x="457199" y="2037229"/>
            <a:ext cx="2433919" cy="2003612"/>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sz="2400" dirty="0">
                <a:solidFill>
                  <a:schemeClr val="tx2"/>
                </a:solidFill>
                <a:latin typeface="Calibri" panose="020F0502020204030204" pitchFamily="34" charset="0"/>
                <a:cs typeface="Calibri" panose="020F0502020204030204" pitchFamily="34" charset="0"/>
              </a:rPr>
              <a:t>Stopping Biologics is Associated with Disease Flare: Systematic Review and Metanalysis</a:t>
            </a:r>
            <a:endParaRPr lang="en-US" altLang="en-US" sz="2400" b="0" dirty="0">
              <a:solidFill>
                <a:schemeClr val="tx2"/>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C5A8A58-F161-76B5-CCDC-26BBC0975B1C}"/>
              </a:ext>
            </a:extLst>
          </p:cNvPr>
          <p:cNvSpPr>
            <a:spLocks noGrp="1"/>
          </p:cNvSpPr>
          <p:nvPr>
            <p:ph type="sldNum" sz="quarter" idx="12"/>
          </p:nvPr>
        </p:nvSpPr>
        <p:spPr/>
        <p:txBody>
          <a:bodyPr/>
          <a:lstStyle/>
          <a:p>
            <a:fld id="{C1BBCEF6-2ADA-364E-98F1-750B8367BB0E}" type="slidenum">
              <a:rPr lang="en-US" smtClean="0"/>
              <a:t>50</a:t>
            </a:fld>
            <a:endParaRPr lang="en-US" dirty="0"/>
          </a:p>
        </p:txBody>
      </p:sp>
      <p:pic>
        <p:nvPicPr>
          <p:cNvPr id="5124" name="Picture 4" descr="Oxford University Press"/>
          <p:cNvPicPr>
            <a:picLocks noChangeAspect="1"/>
          </p:cNvPicPr>
          <p:nvPr/>
        </p:nvPicPr>
        <p:blipFill>
          <a:blip r:embed="rId3"/>
          <a:stretch>
            <a:fillRect/>
          </a:stretch>
        </p:blipFill>
        <p:spPr>
          <a:xfrm>
            <a:off x="457200" y="6346825"/>
            <a:ext cx="1058862" cy="244475"/>
          </a:xfrm>
          <a:prstGeom prst="rect">
            <a:avLst/>
          </a:prstGeom>
          <a:noFill/>
          <a:ln>
            <a:noFill/>
            <a:miter lim="800000"/>
          </a:ln>
        </p:spPr>
      </p:pic>
      <p:pic>
        <p:nvPicPr>
          <p:cNvPr id="5125" name="New picture"/>
          <p:cNvPicPr/>
          <p:nvPr/>
        </p:nvPicPr>
        <p:blipFill>
          <a:blip r:embed="rId4"/>
          <a:stretch>
            <a:fillRect/>
          </a:stretch>
        </p:blipFill>
        <p:spPr>
          <a:xfrm>
            <a:off x="3034269" y="457200"/>
            <a:ext cx="8700532" cy="5284694"/>
          </a:xfrm>
          <a:prstGeom prst="rect">
            <a:avLst/>
          </a:prstGeom>
          <a:ln>
            <a:solidFill>
              <a:schemeClr val="bg1">
                <a:lumMod val="75000"/>
              </a:schemeClr>
            </a:solidFill>
          </a:ln>
        </p:spPr>
      </p:pic>
      <p:sp>
        <p:nvSpPr>
          <p:cNvPr id="2" name="TextBox 1">
            <a:extLst>
              <a:ext uri="{FF2B5EF4-FFF2-40B4-BE49-F238E27FC236}">
                <a16:creationId xmlns:a16="http://schemas.microsoft.com/office/drawing/2014/main" id="{365BE970-F5C3-60A5-5E55-90EB7E8FEDF6}"/>
              </a:ext>
            </a:extLst>
          </p:cNvPr>
          <p:cNvSpPr txBox="1"/>
          <p:nvPr/>
        </p:nvSpPr>
        <p:spPr>
          <a:xfrm>
            <a:off x="8611737" y="5824795"/>
            <a:ext cx="3486852" cy="261610"/>
          </a:xfrm>
          <a:prstGeom prst="rect">
            <a:avLst/>
          </a:prstGeom>
          <a:noFill/>
        </p:spPr>
        <p:txBody>
          <a:bodyPr wrap="none" rtlCol="0">
            <a:spAutoFit/>
          </a:bodyPr>
          <a:lstStyle/>
          <a:p>
            <a:r>
              <a:rPr lang="en-US" sz="1100" dirty="0"/>
              <a:t>Malhi G </a:t>
            </a:r>
            <a:r>
              <a:rPr lang="en-US" sz="1100" dirty="0" err="1"/>
              <a:t>Inflamm</a:t>
            </a:r>
            <a:r>
              <a:rPr lang="en-US" sz="1100" dirty="0"/>
              <a:t> Bowel Dis 2022 Jul 1;28(7):1090-1099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0610C9-F4CD-56D2-569C-7D5A18A4B87E}"/>
              </a:ext>
            </a:extLst>
          </p:cNvPr>
          <p:cNvSpPr>
            <a:spLocks noGrp="1"/>
          </p:cNvSpPr>
          <p:nvPr>
            <p:ph type="sldNum" sz="quarter" idx="12"/>
          </p:nvPr>
        </p:nvSpPr>
        <p:spPr/>
        <p:txBody>
          <a:bodyPr/>
          <a:lstStyle/>
          <a:p>
            <a:fld id="{C1BBCEF6-2ADA-364E-98F1-750B8367BB0E}" type="slidenum">
              <a:rPr lang="en-US" smtClean="0"/>
              <a:t>51</a:t>
            </a:fld>
            <a:endParaRPr lang="en-US"/>
          </a:p>
        </p:txBody>
      </p:sp>
      <p:sp>
        <p:nvSpPr>
          <p:cNvPr id="2" name="TextBox 1">
            <a:extLst>
              <a:ext uri="{FF2B5EF4-FFF2-40B4-BE49-F238E27FC236}">
                <a16:creationId xmlns:a16="http://schemas.microsoft.com/office/drawing/2014/main" id="{22C56EF6-BC1D-E3B9-6F36-19C0EEF72F63}"/>
              </a:ext>
            </a:extLst>
          </p:cNvPr>
          <p:cNvSpPr txBox="1"/>
          <p:nvPr/>
        </p:nvSpPr>
        <p:spPr>
          <a:xfrm>
            <a:off x="838200" y="1175657"/>
            <a:ext cx="9241971" cy="369332"/>
          </a:xfrm>
          <a:prstGeom prst="rect">
            <a:avLst/>
          </a:prstGeom>
          <a:noFill/>
        </p:spPr>
        <p:txBody>
          <a:bodyPr wrap="square" rtlCol="0">
            <a:spAutoFit/>
          </a:bodyPr>
          <a:lstStyle/>
          <a:p>
            <a:endParaRPr lang="en-US" dirty="0"/>
          </a:p>
        </p:txBody>
      </p:sp>
      <p:grpSp>
        <p:nvGrpSpPr>
          <p:cNvPr id="6" name="Group 5">
            <a:extLst>
              <a:ext uri="{FF2B5EF4-FFF2-40B4-BE49-F238E27FC236}">
                <a16:creationId xmlns:a16="http://schemas.microsoft.com/office/drawing/2014/main" id="{26ED58F7-79A2-96D1-83DC-131CCD5E317D}"/>
              </a:ext>
            </a:extLst>
          </p:cNvPr>
          <p:cNvGrpSpPr/>
          <p:nvPr/>
        </p:nvGrpSpPr>
        <p:grpSpPr>
          <a:xfrm>
            <a:off x="0" y="4988859"/>
            <a:ext cx="12192000" cy="1156448"/>
            <a:chOff x="0" y="0"/>
            <a:chExt cx="12192000" cy="1156448"/>
          </a:xfrm>
        </p:grpSpPr>
        <p:pic>
          <p:nvPicPr>
            <p:cNvPr id="9" name="Picture 8" descr="A white and grey triangle pattern&#10;&#10;Description automatically generated">
              <a:extLst>
                <a:ext uri="{FF2B5EF4-FFF2-40B4-BE49-F238E27FC236}">
                  <a16:creationId xmlns:a16="http://schemas.microsoft.com/office/drawing/2014/main" id="{D7855B6A-9F12-AE52-D519-27967C9DF92C}"/>
                </a:ext>
              </a:extLst>
            </p:cNvPr>
            <p:cNvPicPr>
              <a:picLocks/>
            </p:cNvPicPr>
            <p:nvPr/>
          </p:nvPicPr>
          <p:blipFill>
            <a:blip r:embed="rId3">
              <a:alphaModFix/>
            </a:blip>
            <a:srcRect t="54168" b="25083"/>
            <a:stretch/>
          </p:blipFill>
          <p:spPr>
            <a:xfrm>
              <a:off x="0" y="8662"/>
              <a:ext cx="7878726" cy="1097280"/>
            </a:xfrm>
            <a:prstGeom prst="rect">
              <a:avLst/>
            </a:prstGeom>
          </p:spPr>
        </p:pic>
        <p:sp>
          <p:nvSpPr>
            <p:cNvPr id="10" name="Rectangle 9">
              <a:extLst>
                <a:ext uri="{FF2B5EF4-FFF2-40B4-BE49-F238E27FC236}">
                  <a16:creationId xmlns:a16="http://schemas.microsoft.com/office/drawing/2014/main" id="{8F223F94-051B-2DC3-B951-2DB1BB0AF003}"/>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8CC5E393-AD3D-F818-3BB9-6A4568EA2C28}"/>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C29AF1A-6A0A-231F-8399-467B544284F9}"/>
                </a:ext>
              </a:extLst>
            </p:cNvPr>
            <p:cNvSpPr txBox="1"/>
            <p:nvPr/>
          </p:nvSpPr>
          <p:spPr>
            <a:xfrm>
              <a:off x="363942" y="119727"/>
              <a:ext cx="3876422"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GRADE Statement 16:</a:t>
              </a:r>
              <a:endParaRPr lang="en-US" sz="1600"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A31F6C9-6575-7F72-E4E4-FE53F520EB6D}"/>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7B42E303-F77B-7EF2-C3D4-B01B7BF233FD}"/>
                </a:ext>
              </a:extLst>
            </p:cNvPr>
            <p:cNvGrpSpPr>
              <a:grpSpLocks noChangeAspect="1"/>
            </p:cNvGrpSpPr>
            <p:nvPr/>
          </p:nvGrpSpPr>
          <p:grpSpPr>
            <a:xfrm>
              <a:off x="10631733" y="161380"/>
              <a:ext cx="1371600" cy="270316"/>
              <a:chOff x="8077200" y="2074333"/>
              <a:chExt cx="2319866" cy="457200"/>
            </a:xfrm>
          </p:grpSpPr>
          <p:sp>
            <p:nvSpPr>
              <p:cNvPr id="20" name="Oval 19">
                <a:extLst>
                  <a:ext uri="{FF2B5EF4-FFF2-40B4-BE49-F238E27FC236}">
                    <a16:creationId xmlns:a16="http://schemas.microsoft.com/office/drawing/2014/main" id="{D4F3457B-4941-BF7A-8FF6-5A3A175C9C3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DE301A0F-D4CD-4545-6F7E-782B63827BF6}"/>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EFCC17DD-A492-5271-DE5D-774767C2AADF}"/>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B7135AB4-E1C3-C50C-D7B8-961916B2857C}"/>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CE66532C-CCCB-E27A-173D-960454B64FC4}"/>
                </a:ext>
              </a:extLst>
            </p:cNvPr>
            <p:cNvSpPr txBox="1"/>
            <p:nvPr/>
          </p:nvSpPr>
          <p:spPr>
            <a:xfrm>
              <a:off x="8053475" y="139164"/>
              <a:ext cx="3440186"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n-US" sz="1600" b="1" dirty="0">
                  <a:solidFill>
                    <a:schemeClr val="bg1"/>
                  </a:solidFill>
                  <a:latin typeface="Calibri" panose="020F0502020204030204" pitchFamily="34" charset="0"/>
                  <a:cs typeface="Calibri" panose="020F0502020204030204" pitchFamily="34" charset="0"/>
                </a:rPr>
                <a:t>Level of Evidence: Very Low</a:t>
              </a:r>
              <a:endParaRPr lang="en-US" sz="160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1D1E935-500A-621C-3B0F-6444D28CAAC6}"/>
                </a:ext>
              </a:extLst>
            </p:cNvPr>
            <p:cNvSpPr txBox="1"/>
            <p:nvPr/>
          </p:nvSpPr>
          <p:spPr>
            <a:xfrm>
              <a:off x="8057018" y="698045"/>
              <a:ext cx="3320895" cy="338554"/>
            </a:xfrm>
            <a:prstGeom prst="rect">
              <a:avLst/>
            </a:prstGeom>
            <a:noFill/>
          </p:spPr>
          <p:txBody>
            <a:bodyPr wrap="square" rtlCol="0">
              <a:spAutoFit/>
            </a:bodyPr>
            <a:lstStyle/>
            <a:p>
              <a:r>
                <a:rPr lang="en-US" sz="1600" b="1" dirty="0">
                  <a:solidFill>
                    <a:schemeClr val="tx2"/>
                  </a:solidFill>
                  <a:latin typeface="Calibri" panose="020F0502020204030204" pitchFamily="34" charset="0"/>
                  <a:cs typeface="Calibri" panose="020F0502020204030204" pitchFamily="34" charset="0"/>
                </a:rPr>
                <a:t>Recommendation: </a:t>
              </a:r>
              <a:r>
                <a:rPr lang="en-US" sz="1600" dirty="0">
                  <a:latin typeface="Calibri" panose="020F0502020204030204" pitchFamily="34" charset="0"/>
                  <a:cs typeface="Calibri" panose="020F0502020204030204" pitchFamily="34" charset="0"/>
                </a:rPr>
                <a:t>Conditional</a:t>
              </a:r>
            </a:p>
          </p:txBody>
        </p:sp>
        <p:sp>
          <p:nvSpPr>
            <p:cNvPr id="17" name="Round Single Corner Rectangle 16">
              <a:extLst>
                <a:ext uri="{FF2B5EF4-FFF2-40B4-BE49-F238E27FC236}">
                  <a16:creationId xmlns:a16="http://schemas.microsoft.com/office/drawing/2014/main" id="{CD954B5A-3435-F38B-A786-8A0CFD58D9AE}"/>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630C5A5-96B7-84A8-0375-088597D08132}"/>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19" name="TextBox 18">
              <a:extLst>
                <a:ext uri="{FF2B5EF4-FFF2-40B4-BE49-F238E27FC236}">
                  <a16:creationId xmlns:a16="http://schemas.microsoft.com/office/drawing/2014/main" id="{3A686ABC-DDD0-0599-4971-FA2B818E1490}"/>
                </a:ext>
              </a:extLst>
            </p:cNvPr>
            <p:cNvSpPr txBox="1"/>
            <p:nvPr/>
          </p:nvSpPr>
          <p:spPr>
            <a:xfrm>
              <a:off x="365601" y="368133"/>
              <a:ext cx="7265116" cy="613630"/>
            </a:xfrm>
            <a:prstGeom prst="rect">
              <a:avLst/>
            </a:prstGeom>
            <a:noFill/>
          </p:spPr>
          <p:txBody>
            <a:bodyPr wrap="square" rtlCol="0">
              <a:spAutoFit/>
            </a:bodyPr>
            <a:lstStyle/>
            <a:p>
              <a:pPr marL="0" marR="0">
                <a:lnSpc>
                  <a:spcPct val="80000"/>
                </a:lnSpc>
                <a:spcBef>
                  <a:spcPts val="0"/>
                </a:spcBef>
                <a:spcAft>
                  <a:spcPts val="0"/>
                </a:spcAft>
              </a:pPr>
              <a:r>
                <a:rPr lang="en-US" sz="1400" spc="-30" dirty="0">
                  <a:solidFill>
                    <a:schemeClr val="bg1"/>
                  </a:solidFill>
                  <a:effectLst/>
                  <a:latin typeface="Calibri" panose="020F0502020204030204" pitchFamily="34" charset="0"/>
                  <a:ea typeface="Times New Roman" panose="02020603050405020304" pitchFamily="18" charset="0"/>
                </a:rPr>
                <a:t>In women with </a:t>
              </a:r>
              <a:r>
                <a:rPr lang="en-US" sz="1400" spc="-30" dirty="0">
                  <a:solidFill>
                    <a:schemeClr val="bg1"/>
                  </a:solidFill>
                  <a:effectLst/>
                  <a:latin typeface="Calibri" panose="020F0502020204030204" pitchFamily="34" charset="0"/>
                  <a:ea typeface="Calibri" panose="020F0502020204030204" pitchFamily="34" charset="0"/>
                </a:rPr>
                <a:t>IBD</a:t>
              </a:r>
              <a:r>
                <a:rPr lang="en-US" sz="1400" spc="-30" dirty="0">
                  <a:solidFill>
                    <a:schemeClr val="bg1"/>
                  </a:solidFill>
                  <a:effectLst/>
                  <a:latin typeface="Calibri" panose="020F0502020204030204" pitchFamily="34" charset="0"/>
                  <a:ea typeface="Times New Roman" panose="02020603050405020304" pitchFamily="18" charset="0"/>
                </a:rPr>
                <a:t> who are pregnant or attempting conception, we suggest continuing maintenance thiopurine therapy  as data does not demonstrate an increased risk of congenital malformations or infant infections</a:t>
              </a:r>
              <a:r>
                <a:rPr lang="en-US" sz="1400" kern="100"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kern="100" spc="-3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BE5C6DEB-1D1F-A70D-D049-F46864AB97D0}"/>
              </a:ext>
            </a:extLst>
          </p:cNvPr>
          <p:cNvGrpSpPr/>
          <p:nvPr/>
        </p:nvGrpSpPr>
        <p:grpSpPr>
          <a:xfrm>
            <a:off x="0" y="1247215"/>
            <a:ext cx="12192000" cy="1156448"/>
            <a:chOff x="0" y="0"/>
            <a:chExt cx="12192000" cy="1156448"/>
          </a:xfrm>
        </p:grpSpPr>
        <p:pic>
          <p:nvPicPr>
            <p:cNvPr id="25" name="Picture 24" descr="A white and grey triangle pattern&#10;&#10;Description automatically generated">
              <a:extLst>
                <a:ext uri="{FF2B5EF4-FFF2-40B4-BE49-F238E27FC236}">
                  <a16:creationId xmlns:a16="http://schemas.microsoft.com/office/drawing/2014/main" id="{13A8E517-0987-A8C7-3E15-A1F1DBC58817}"/>
                </a:ext>
              </a:extLst>
            </p:cNvPr>
            <p:cNvPicPr>
              <a:picLocks/>
            </p:cNvPicPr>
            <p:nvPr/>
          </p:nvPicPr>
          <p:blipFill>
            <a:blip r:embed="rId3">
              <a:alphaModFix/>
            </a:blip>
            <a:srcRect t="54168" b="25083"/>
            <a:stretch/>
          </p:blipFill>
          <p:spPr>
            <a:xfrm>
              <a:off x="0" y="8662"/>
              <a:ext cx="7878726" cy="1097280"/>
            </a:xfrm>
            <a:prstGeom prst="rect">
              <a:avLst/>
            </a:prstGeom>
          </p:spPr>
        </p:pic>
        <p:sp>
          <p:nvSpPr>
            <p:cNvPr id="26" name="Rectangle 25">
              <a:extLst>
                <a:ext uri="{FF2B5EF4-FFF2-40B4-BE49-F238E27FC236}">
                  <a16:creationId xmlns:a16="http://schemas.microsoft.com/office/drawing/2014/main" id="{10CC798F-6A99-C270-C450-757ABE5FF08A}"/>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8C98A609-B00A-FC80-1AED-9929F3A974E6}"/>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B0927CAD-6E18-4A6C-519C-9127AF8D27D3}"/>
                </a:ext>
              </a:extLst>
            </p:cNvPr>
            <p:cNvSpPr txBox="1"/>
            <p:nvPr/>
          </p:nvSpPr>
          <p:spPr>
            <a:xfrm>
              <a:off x="363942" y="174960"/>
              <a:ext cx="3876422"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GRADE Statement 13:</a:t>
              </a:r>
              <a:endParaRPr lang="en-US" sz="1600" dirty="0">
                <a:solidFill>
                  <a:schemeClr val="bg1"/>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69F3A935-6C10-69B9-AC0A-5E2AA5F4F36C}"/>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F6C432D2-B15A-A9B7-FA54-8068D1164C52}"/>
                </a:ext>
              </a:extLst>
            </p:cNvPr>
            <p:cNvGrpSpPr>
              <a:grpSpLocks noChangeAspect="1"/>
            </p:cNvGrpSpPr>
            <p:nvPr/>
          </p:nvGrpSpPr>
          <p:grpSpPr>
            <a:xfrm>
              <a:off x="10631733" y="161380"/>
              <a:ext cx="1371600" cy="270316"/>
              <a:chOff x="8077200" y="2074333"/>
              <a:chExt cx="2319866" cy="457200"/>
            </a:xfrm>
          </p:grpSpPr>
          <p:sp>
            <p:nvSpPr>
              <p:cNvPr id="36" name="Oval 35">
                <a:extLst>
                  <a:ext uri="{FF2B5EF4-FFF2-40B4-BE49-F238E27FC236}">
                    <a16:creationId xmlns:a16="http://schemas.microsoft.com/office/drawing/2014/main" id="{4F6A4F4B-EE2E-6904-DAB5-321DD3766A35}"/>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7" name="Oval 36">
                <a:extLst>
                  <a:ext uri="{FF2B5EF4-FFF2-40B4-BE49-F238E27FC236}">
                    <a16:creationId xmlns:a16="http://schemas.microsoft.com/office/drawing/2014/main" id="{E0CE876E-0C70-A733-2B21-3C0BE9ACE29D}"/>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Oval 37">
                <a:extLst>
                  <a:ext uri="{FF2B5EF4-FFF2-40B4-BE49-F238E27FC236}">
                    <a16:creationId xmlns:a16="http://schemas.microsoft.com/office/drawing/2014/main" id="{D4018B32-450C-FE51-7CEB-5446731D7FF2}"/>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C94E9D28-6BBB-E728-268D-701934B59CB0}"/>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1" name="TextBox 30">
              <a:extLst>
                <a:ext uri="{FF2B5EF4-FFF2-40B4-BE49-F238E27FC236}">
                  <a16:creationId xmlns:a16="http://schemas.microsoft.com/office/drawing/2014/main" id="{F54A56F2-3FA6-BB10-C3FF-ABAC53472EEB}"/>
                </a:ext>
              </a:extLst>
            </p:cNvPr>
            <p:cNvSpPr txBox="1"/>
            <p:nvPr/>
          </p:nvSpPr>
          <p:spPr>
            <a:xfrm>
              <a:off x="8053475" y="139164"/>
              <a:ext cx="3440186"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n-US" sz="1600" b="1" dirty="0">
                  <a:solidFill>
                    <a:schemeClr val="bg1"/>
                  </a:solidFill>
                  <a:latin typeface="Calibri" panose="020F0502020204030204" pitchFamily="34" charset="0"/>
                  <a:cs typeface="Calibri" panose="020F0502020204030204" pitchFamily="34" charset="0"/>
                </a:rPr>
                <a:t>Level of Evidence: Very Low</a:t>
              </a:r>
              <a:endParaRPr lang="en-US" sz="1600" dirty="0">
                <a:solidFill>
                  <a:schemeClr val="bg1"/>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025EC8D8-CC07-3626-E1A7-F97FC71BFEF1}"/>
                </a:ext>
              </a:extLst>
            </p:cNvPr>
            <p:cNvSpPr txBox="1"/>
            <p:nvPr/>
          </p:nvSpPr>
          <p:spPr>
            <a:xfrm>
              <a:off x="8057018" y="698045"/>
              <a:ext cx="3320895" cy="338554"/>
            </a:xfrm>
            <a:prstGeom prst="rect">
              <a:avLst/>
            </a:prstGeom>
            <a:noFill/>
          </p:spPr>
          <p:txBody>
            <a:bodyPr wrap="square" rtlCol="0">
              <a:spAutoFit/>
            </a:bodyPr>
            <a:lstStyle/>
            <a:p>
              <a:r>
                <a:rPr lang="en-US" sz="1600" b="1" dirty="0">
                  <a:solidFill>
                    <a:schemeClr val="tx2"/>
                  </a:solidFill>
                  <a:latin typeface="Calibri" panose="020F0502020204030204" pitchFamily="34" charset="0"/>
                  <a:cs typeface="Calibri" panose="020F0502020204030204" pitchFamily="34" charset="0"/>
                </a:rPr>
                <a:t>Recommendation: </a:t>
              </a:r>
              <a:r>
                <a:rPr lang="en-US" sz="1600" dirty="0">
                  <a:latin typeface="Calibri" panose="020F0502020204030204" pitchFamily="34" charset="0"/>
                  <a:cs typeface="Calibri" panose="020F0502020204030204" pitchFamily="34" charset="0"/>
                </a:rPr>
                <a:t>Conditional</a:t>
              </a:r>
            </a:p>
          </p:txBody>
        </p:sp>
        <p:sp>
          <p:nvSpPr>
            <p:cNvPr id="33" name="Round Single Corner Rectangle 32">
              <a:extLst>
                <a:ext uri="{FF2B5EF4-FFF2-40B4-BE49-F238E27FC236}">
                  <a16:creationId xmlns:a16="http://schemas.microsoft.com/office/drawing/2014/main" id="{5C93EF97-AF63-57F1-AC9F-C4DF2BBDC219}"/>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03E1F09C-3480-CE50-F981-31C2ABF7F6FA}"/>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35" name="TextBox 34">
              <a:extLst>
                <a:ext uri="{FF2B5EF4-FFF2-40B4-BE49-F238E27FC236}">
                  <a16:creationId xmlns:a16="http://schemas.microsoft.com/office/drawing/2014/main" id="{0679A911-1C63-3841-D863-F6D771D3D5BF}"/>
                </a:ext>
              </a:extLst>
            </p:cNvPr>
            <p:cNvSpPr txBox="1"/>
            <p:nvPr/>
          </p:nvSpPr>
          <p:spPr>
            <a:xfrm>
              <a:off x="365601" y="423366"/>
              <a:ext cx="7265116" cy="535531"/>
            </a:xfrm>
            <a:prstGeom prst="rect">
              <a:avLst/>
            </a:prstGeom>
            <a:noFill/>
          </p:spPr>
          <p:txBody>
            <a:bodyPr wrap="square" rtlCol="0">
              <a:spAutoFit/>
            </a:bodyPr>
            <a:lstStyle/>
            <a:p>
              <a:pPr marL="0" marR="0">
                <a:lnSpc>
                  <a:spcPct val="90000"/>
                </a:lnSpc>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or attempting conception, we suggest continuing maintenance sulfasalazine therapy</a:t>
              </a: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C39776E1-C28A-A79D-3BB4-32FEA7086519}"/>
              </a:ext>
            </a:extLst>
          </p:cNvPr>
          <p:cNvGrpSpPr/>
          <p:nvPr/>
        </p:nvGrpSpPr>
        <p:grpSpPr>
          <a:xfrm>
            <a:off x="0" y="2494430"/>
            <a:ext cx="12192000" cy="1156448"/>
            <a:chOff x="0" y="0"/>
            <a:chExt cx="12192000" cy="1156448"/>
          </a:xfrm>
        </p:grpSpPr>
        <p:pic>
          <p:nvPicPr>
            <p:cNvPr id="41" name="Picture 40" descr="A white and grey triangle pattern&#10;&#10;Description automatically generated">
              <a:extLst>
                <a:ext uri="{FF2B5EF4-FFF2-40B4-BE49-F238E27FC236}">
                  <a16:creationId xmlns:a16="http://schemas.microsoft.com/office/drawing/2014/main" id="{9608270D-24D4-9DDA-73E7-06D4E032EE8D}"/>
                </a:ext>
              </a:extLst>
            </p:cNvPr>
            <p:cNvPicPr>
              <a:picLocks/>
            </p:cNvPicPr>
            <p:nvPr/>
          </p:nvPicPr>
          <p:blipFill>
            <a:blip r:embed="rId3">
              <a:alphaModFix/>
            </a:blip>
            <a:srcRect t="54168" b="25083"/>
            <a:stretch/>
          </p:blipFill>
          <p:spPr>
            <a:xfrm>
              <a:off x="0" y="8662"/>
              <a:ext cx="7878726" cy="1097280"/>
            </a:xfrm>
            <a:prstGeom prst="rect">
              <a:avLst/>
            </a:prstGeom>
          </p:spPr>
        </p:pic>
        <p:sp>
          <p:nvSpPr>
            <p:cNvPr id="42" name="Rectangle 41">
              <a:extLst>
                <a:ext uri="{FF2B5EF4-FFF2-40B4-BE49-F238E27FC236}">
                  <a16:creationId xmlns:a16="http://schemas.microsoft.com/office/drawing/2014/main" id="{FABCD39A-99A8-BC1F-80C7-12272CDB92B3}"/>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27E4D99-609E-2E2D-3997-95FA387F853B}"/>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4BCFD38E-0232-09B2-6EDC-FD7BA88F4B1F}"/>
                </a:ext>
              </a:extLst>
            </p:cNvPr>
            <p:cNvSpPr txBox="1"/>
            <p:nvPr/>
          </p:nvSpPr>
          <p:spPr>
            <a:xfrm>
              <a:off x="363942" y="174960"/>
              <a:ext cx="3876422"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GRADE Statement 14:</a:t>
              </a:r>
              <a:endParaRPr lang="en-US" sz="1600" dirty="0">
                <a:solidFill>
                  <a:schemeClr val="bg1"/>
                </a:solidFill>
                <a:latin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4E48F6C2-88D6-E083-D5A1-11713EB8242B}"/>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EA3C28E3-445E-244B-80B9-45EF24512ECD}"/>
                </a:ext>
              </a:extLst>
            </p:cNvPr>
            <p:cNvGrpSpPr>
              <a:grpSpLocks noChangeAspect="1"/>
            </p:cNvGrpSpPr>
            <p:nvPr/>
          </p:nvGrpSpPr>
          <p:grpSpPr>
            <a:xfrm>
              <a:off x="10631733" y="161380"/>
              <a:ext cx="1371600" cy="270316"/>
              <a:chOff x="8077200" y="2074333"/>
              <a:chExt cx="2319866" cy="457200"/>
            </a:xfrm>
          </p:grpSpPr>
          <p:sp>
            <p:nvSpPr>
              <p:cNvPr id="52" name="Oval 51">
                <a:extLst>
                  <a:ext uri="{FF2B5EF4-FFF2-40B4-BE49-F238E27FC236}">
                    <a16:creationId xmlns:a16="http://schemas.microsoft.com/office/drawing/2014/main" id="{54E87941-7C74-7306-8AAA-7A659B21B265}"/>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86F29DD8-2571-C06A-27DD-38BFC930B9B7}"/>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Oval 53">
                <a:extLst>
                  <a:ext uri="{FF2B5EF4-FFF2-40B4-BE49-F238E27FC236}">
                    <a16:creationId xmlns:a16="http://schemas.microsoft.com/office/drawing/2014/main" id="{C19A4C91-E8DF-F8AA-AF68-0266237B1FBA}"/>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id="{BA40D3A1-E17E-3AB7-5779-09D293BF735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7" name="TextBox 46">
              <a:extLst>
                <a:ext uri="{FF2B5EF4-FFF2-40B4-BE49-F238E27FC236}">
                  <a16:creationId xmlns:a16="http://schemas.microsoft.com/office/drawing/2014/main" id="{A6FFB887-2FE3-66BE-E36D-58564B3D9AC7}"/>
                </a:ext>
              </a:extLst>
            </p:cNvPr>
            <p:cNvSpPr txBox="1"/>
            <p:nvPr/>
          </p:nvSpPr>
          <p:spPr>
            <a:xfrm>
              <a:off x="8053475" y="139164"/>
              <a:ext cx="2542807"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n-US" sz="1600" b="1" dirty="0">
                  <a:solidFill>
                    <a:schemeClr val="bg1"/>
                  </a:solidFill>
                  <a:latin typeface="Calibri" panose="020F0502020204030204" pitchFamily="34" charset="0"/>
                  <a:cs typeface="Calibri" panose="020F0502020204030204" pitchFamily="34" charset="0"/>
                </a:rPr>
                <a:t>Level of Evidence: Low</a:t>
              </a:r>
              <a:endParaRPr lang="en-US" sz="1600" dirty="0">
                <a:solidFill>
                  <a:schemeClr val="bg1"/>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7BFF4ECA-C532-0223-7FA4-4456B1586A35}"/>
                </a:ext>
              </a:extLst>
            </p:cNvPr>
            <p:cNvSpPr txBox="1"/>
            <p:nvPr/>
          </p:nvSpPr>
          <p:spPr>
            <a:xfrm>
              <a:off x="8057018" y="698045"/>
              <a:ext cx="3320895" cy="338554"/>
            </a:xfrm>
            <a:prstGeom prst="rect">
              <a:avLst/>
            </a:prstGeom>
            <a:noFill/>
          </p:spPr>
          <p:txBody>
            <a:bodyPr wrap="square" rtlCol="0">
              <a:spAutoFit/>
            </a:bodyPr>
            <a:lstStyle/>
            <a:p>
              <a:r>
                <a:rPr lang="en-US" sz="1600" b="1" dirty="0">
                  <a:solidFill>
                    <a:schemeClr val="tx2"/>
                  </a:solidFill>
                  <a:latin typeface="Calibri" panose="020F0502020204030204" pitchFamily="34" charset="0"/>
                  <a:cs typeface="Calibri" panose="020F0502020204030204" pitchFamily="34" charset="0"/>
                </a:rPr>
                <a:t>Recommendation: </a:t>
              </a:r>
              <a:r>
                <a:rPr lang="en-US" sz="1600" dirty="0">
                  <a:latin typeface="Calibri" panose="020F0502020204030204" pitchFamily="34" charset="0"/>
                  <a:cs typeface="Calibri" panose="020F0502020204030204" pitchFamily="34" charset="0"/>
                </a:rPr>
                <a:t>Conditional</a:t>
              </a:r>
            </a:p>
          </p:txBody>
        </p:sp>
        <p:sp>
          <p:nvSpPr>
            <p:cNvPr id="49" name="Round Single Corner Rectangle 48">
              <a:extLst>
                <a:ext uri="{FF2B5EF4-FFF2-40B4-BE49-F238E27FC236}">
                  <a16:creationId xmlns:a16="http://schemas.microsoft.com/office/drawing/2014/main" id="{6D29114E-44E9-4472-AE38-04BFEF208133}"/>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070E4EE1-7E59-B6F7-2E56-B9D4F1171AFC}"/>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51" name="TextBox 50">
              <a:extLst>
                <a:ext uri="{FF2B5EF4-FFF2-40B4-BE49-F238E27FC236}">
                  <a16:creationId xmlns:a16="http://schemas.microsoft.com/office/drawing/2014/main" id="{12FA114E-C414-A5B8-C887-E30AF17E34DE}"/>
                </a:ext>
              </a:extLst>
            </p:cNvPr>
            <p:cNvSpPr txBox="1"/>
            <p:nvPr/>
          </p:nvSpPr>
          <p:spPr>
            <a:xfrm>
              <a:off x="365601" y="423366"/>
              <a:ext cx="7265116" cy="535531"/>
            </a:xfrm>
            <a:prstGeom prst="rect">
              <a:avLst/>
            </a:prstGeom>
            <a:noFill/>
          </p:spPr>
          <p:txBody>
            <a:bodyPr wrap="square" rtlCol="0">
              <a:spAutoFit/>
            </a:bodyPr>
            <a:lstStyle/>
            <a:p>
              <a:pPr marL="0" marR="0">
                <a:lnSpc>
                  <a:spcPct val="90000"/>
                </a:lnSpc>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we suggest use of corticosteroid therapy when clinically necessary with appropriate monitoring</a:t>
              </a:r>
              <a:r>
                <a:rPr lang="en-US" sz="1600"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6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6F04BD69-4146-AE39-561A-1754B4A84C59}"/>
              </a:ext>
            </a:extLst>
          </p:cNvPr>
          <p:cNvGrpSpPr/>
          <p:nvPr/>
        </p:nvGrpSpPr>
        <p:grpSpPr>
          <a:xfrm>
            <a:off x="0" y="3741645"/>
            <a:ext cx="12192000" cy="1156448"/>
            <a:chOff x="0" y="0"/>
            <a:chExt cx="12192000" cy="1156448"/>
          </a:xfrm>
        </p:grpSpPr>
        <p:pic>
          <p:nvPicPr>
            <p:cNvPr id="57" name="Picture 56" descr="A white and grey triangle pattern&#10;&#10;Description automatically generated">
              <a:extLst>
                <a:ext uri="{FF2B5EF4-FFF2-40B4-BE49-F238E27FC236}">
                  <a16:creationId xmlns:a16="http://schemas.microsoft.com/office/drawing/2014/main" id="{1004DD6F-E37A-D3E6-6BFF-9563C625666F}"/>
                </a:ext>
              </a:extLst>
            </p:cNvPr>
            <p:cNvPicPr>
              <a:picLocks/>
            </p:cNvPicPr>
            <p:nvPr/>
          </p:nvPicPr>
          <p:blipFill>
            <a:blip r:embed="rId3">
              <a:alphaModFix/>
            </a:blip>
            <a:srcRect t="54168" b="25083"/>
            <a:stretch/>
          </p:blipFill>
          <p:spPr>
            <a:xfrm>
              <a:off x="0" y="8662"/>
              <a:ext cx="7878726" cy="1097280"/>
            </a:xfrm>
            <a:prstGeom prst="rect">
              <a:avLst/>
            </a:prstGeom>
          </p:spPr>
        </p:pic>
        <p:sp>
          <p:nvSpPr>
            <p:cNvPr id="58" name="Rectangle 57">
              <a:extLst>
                <a:ext uri="{FF2B5EF4-FFF2-40B4-BE49-F238E27FC236}">
                  <a16:creationId xmlns:a16="http://schemas.microsoft.com/office/drawing/2014/main" id="{10FF7E69-81B2-C37B-D5CE-7AA0E4B12828}"/>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F48E407D-DDA4-89D7-E60D-54B5682B1AD8}"/>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9D0047E0-6A6D-E5B2-529E-5AD9AF5D350A}"/>
                </a:ext>
              </a:extLst>
            </p:cNvPr>
            <p:cNvSpPr txBox="1"/>
            <p:nvPr/>
          </p:nvSpPr>
          <p:spPr>
            <a:xfrm>
              <a:off x="363942" y="174960"/>
              <a:ext cx="3876422"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GRADE Statement 15:</a:t>
              </a:r>
              <a:endParaRPr lang="en-US" sz="1600" dirty="0">
                <a:solidFill>
                  <a:schemeClr val="bg1"/>
                </a:solidFill>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1EC11A41-47A8-A8DF-030E-C5B77D6EA967}"/>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2" name="Group 61">
              <a:extLst>
                <a:ext uri="{FF2B5EF4-FFF2-40B4-BE49-F238E27FC236}">
                  <a16:creationId xmlns:a16="http://schemas.microsoft.com/office/drawing/2014/main" id="{939E0096-337E-C277-70EB-A60EE634AD78}"/>
                </a:ext>
              </a:extLst>
            </p:cNvPr>
            <p:cNvGrpSpPr>
              <a:grpSpLocks noChangeAspect="1"/>
            </p:cNvGrpSpPr>
            <p:nvPr/>
          </p:nvGrpSpPr>
          <p:grpSpPr>
            <a:xfrm>
              <a:off x="10631733" y="161380"/>
              <a:ext cx="1371600" cy="270316"/>
              <a:chOff x="8077200" y="2074333"/>
              <a:chExt cx="2319866" cy="457200"/>
            </a:xfrm>
          </p:grpSpPr>
          <p:sp>
            <p:nvSpPr>
              <p:cNvPr id="68" name="Oval 67">
                <a:extLst>
                  <a:ext uri="{FF2B5EF4-FFF2-40B4-BE49-F238E27FC236}">
                    <a16:creationId xmlns:a16="http://schemas.microsoft.com/office/drawing/2014/main" id="{2247187A-8F1B-09FC-8A5E-E8406E54DAFF}"/>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9" name="Oval 68">
                <a:extLst>
                  <a:ext uri="{FF2B5EF4-FFF2-40B4-BE49-F238E27FC236}">
                    <a16:creationId xmlns:a16="http://schemas.microsoft.com/office/drawing/2014/main" id="{051C4F4E-5844-C7FF-4AB8-21B73292DC98}"/>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0" name="Oval 69">
                <a:extLst>
                  <a:ext uri="{FF2B5EF4-FFF2-40B4-BE49-F238E27FC236}">
                    <a16:creationId xmlns:a16="http://schemas.microsoft.com/office/drawing/2014/main" id="{AA6FF435-09B7-233E-B61B-64048908C4C0}"/>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1" name="Oval 70">
                <a:extLst>
                  <a:ext uri="{FF2B5EF4-FFF2-40B4-BE49-F238E27FC236}">
                    <a16:creationId xmlns:a16="http://schemas.microsoft.com/office/drawing/2014/main" id="{23F4CD6A-E489-5AC8-C404-7263F96CAF3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3" name="TextBox 62">
              <a:extLst>
                <a:ext uri="{FF2B5EF4-FFF2-40B4-BE49-F238E27FC236}">
                  <a16:creationId xmlns:a16="http://schemas.microsoft.com/office/drawing/2014/main" id="{3B2BB42F-830D-F859-17CF-53E5F0D80D3A}"/>
                </a:ext>
              </a:extLst>
            </p:cNvPr>
            <p:cNvSpPr txBox="1"/>
            <p:nvPr/>
          </p:nvSpPr>
          <p:spPr>
            <a:xfrm>
              <a:off x="8053475" y="139164"/>
              <a:ext cx="3440186"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n-US" sz="1600" b="1" dirty="0">
                  <a:solidFill>
                    <a:schemeClr val="bg1"/>
                  </a:solidFill>
                  <a:latin typeface="Calibri" panose="020F0502020204030204" pitchFamily="34" charset="0"/>
                  <a:cs typeface="Calibri" panose="020F0502020204030204" pitchFamily="34" charset="0"/>
                </a:rPr>
                <a:t>Level of Evidence: Very Low</a:t>
              </a:r>
              <a:endParaRPr lang="en-US" sz="1600" dirty="0">
                <a:solidFill>
                  <a:schemeClr val="bg1"/>
                </a:solidFill>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2C99A582-525E-C1AB-554E-2770DC045231}"/>
                </a:ext>
              </a:extLst>
            </p:cNvPr>
            <p:cNvSpPr txBox="1"/>
            <p:nvPr/>
          </p:nvSpPr>
          <p:spPr>
            <a:xfrm>
              <a:off x="8057018" y="698045"/>
              <a:ext cx="3320895" cy="338554"/>
            </a:xfrm>
            <a:prstGeom prst="rect">
              <a:avLst/>
            </a:prstGeom>
            <a:noFill/>
          </p:spPr>
          <p:txBody>
            <a:bodyPr wrap="square" rtlCol="0">
              <a:spAutoFit/>
            </a:bodyPr>
            <a:lstStyle/>
            <a:p>
              <a:r>
                <a:rPr lang="en-US" sz="1600" b="1" dirty="0">
                  <a:solidFill>
                    <a:schemeClr val="tx2"/>
                  </a:solidFill>
                  <a:latin typeface="Calibri" panose="020F0502020204030204" pitchFamily="34" charset="0"/>
                  <a:cs typeface="Calibri" panose="020F0502020204030204" pitchFamily="34" charset="0"/>
                </a:rPr>
                <a:t>Recommendation: </a:t>
              </a:r>
              <a:r>
                <a:rPr lang="en-US" sz="1600" dirty="0">
                  <a:latin typeface="Calibri" panose="020F0502020204030204" pitchFamily="34" charset="0"/>
                  <a:cs typeface="Calibri" panose="020F0502020204030204" pitchFamily="34" charset="0"/>
                </a:rPr>
                <a:t>Strong</a:t>
              </a:r>
            </a:p>
          </p:txBody>
        </p:sp>
        <p:sp>
          <p:nvSpPr>
            <p:cNvPr id="65" name="Round Single Corner Rectangle 64">
              <a:extLst>
                <a:ext uri="{FF2B5EF4-FFF2-40B4-BE49-F238E27FC236}">
                  <a16:creationId xmlns:a16="http://schemas.microsoft.com/office/drawing/2014/main" id="{77E56C05-50DD-A917-6898-CDD62F9FF906}"/>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6" name="Picture 65">
              <a:extLst>
                <a:ext uri="{FF2B5EF4-FFF2-40B4-BE49-F238E27FC236}">
                  <a16:creationId xmlns:a16="http://schemas.microsoft.com/office/drawing/2014/main" id="{3C5F074B-5758-3E90-958A-A90ACA9E90CD}"/>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67" name="TextBox 66">
              <a:extLst>
                <a:ext uri="{FF2B5EF4-FFF2-40B4-BE49-F238E27FC236}">
                  <a16:creationId xmlns:a16="http://schemas.microsoft.com/office/drawing/2014/main" id="{1C04A55F-DE08-6A98-8737-CD5236885AEA}"/>
                </a:ext>
              </a:extLst>
            </p:cNvPr>
            <p:cNvSpPr txBox="1"/>
            <p:nvPr/>
          </p:nvSpPr>
          <p:spPr>
            <a:xfrm>
              <a:off x="365601" y="423366"/>
              <a:ext cx="7393352" cy="535531"/>
            </a:xfrm>
            <a:prstGeom prst="rect">
              <a:avLst/>
            </a:prstGeom>
            <a:noFill/>
          </p:spPr>
          <p:txBody>
            <a:bodyPr wrap="square" rtlCol="0">
              <a:spAutoFit/>
            </a:bodyPr>
            <a:lstStyle/>
            <a:p>
              <a:pPr marL="0" marR="0">
                <a:lnSpc>
                  <a:spcPct val="90000"/>
                </a:lnSpc>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we recommend discontinuing maintenance methotrexate therapy prior to conception</a:t>
              </a:r>
              <a:r>
                <a:rPr lang="en-US" sz="1600" kern="100" spc="-4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spc="-4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2" name="Group 71">
            <a:extLst>
              <a:ext uri="{FF2B5EF4-FFF2-40B4-BE49-F238E27FC236}">
                <a16:creationId xmlns:a16="http://schemas.microsoft.com/office/drawing/2014/main" id="{0D6DCC1C-BF21-AFA0-EEC1-AEEC3C8D142F}"/>
              </a:ext>
            </a:extLst>
          </p:cNvPr>
          <p:cNvGrpSpPr/>
          <p:nvPr/>
        </p:nvGrpSpPr>
        <p:grpSpPr>
          <a:xfrm>
            <a:off x="0" y="0"/>
            <a:ext cx="12192000" cy="1156448"/>
            <a:chOff x="0" y="0"/>
            <a:chExt cx="12192000" cy="1156448"/>
          </a:xfrm>
        </p:grpSpPr>
        <p:pic>
          <p:nvPicPr>
            <p:cNvPr id="73" name="Picture 72" descr="A white and grey triangle pattern&#10;&#10;Description automatically generated">
              <a:extLst>
                <a:ext uri="{FF2B5EF4-FFF2-40B4-BE49-F238E27FC236}">
                  <a16:creationId xmlns:a16="http://schemas.microsoft.com/office/drawing/2014/main" id="{396C2098-BDFB-07FD-BB7B-764142BE1CCB}"/>
                </a:ext>
              </a:extLst>
            </p:cNvPr>
            <p:cNvPicPr>
              <a:picLocks/>
            </p:cNvPicPr>
            <p:nvPr/>
          </p:nvPicPr>
          <p:blipFill>
            <a:blip r:embed="rId3">
              <a:alphaModFix/>
            </a:blip>
            <a:srcRect t="54168" b="25083"/>
            <a:stretch/>
          </p:blipFill>
          <p:spPr>
            <a:xfrm>
              <a:off x="0" y="8662"/>
              <a:ext cx="7878726" cy="1097280"/>
            </a:xfrm>
            <a:prstGeom prst="rect">
              <a:avLst/>
            </a:prstGeom>
          </p:spPr>
        </p:pic>
        <p:sp>
          <p:nvSpPr>
            <p:cNvPr id="74" name="Rectangle 73">
              <a:extLst>
                <a:ext uri="{FF2B5EF4-FFF2-40B4-BE49-F238E27FC236}">
                  <a16:creationId xmlns:a16="http://schemas.microsoft.com/office/drawing/2014/main" id="{8DFFB507-B42F-CBCD-67DF-1A36563ABB71}"/>
                </a:ext>
              </a:extLst>
            </p:cNvPr>
            <p:cNvSpPr/>
            <p:nvPr/>
          </p:nvSpPr>
          <p:spPr>
            <a:xfrm>
              <a:off x="0" y="0"/>
              <a:ext cx="7899400" cy="109728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57A252E4-A98A-0FDB-785C-A25C1FC5600F}"/>
                </a:ext>
              </a:extLst>
            </p:cNvPr>
            <p:cNvSpPr/>
            <p:nvPr/>
          </p:nvSpPr>
          <p:spPr>
            <a:xfrm>
              <a:off x="7889358" y="548640"/>
              <a:ext cx="4302642" cy="5486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TextBox 75">
              <a:extLst>
                <a:ext uri="{FF2B5EF4-FFF2-40B4-BE49-F238E27FC236}">
                  <a16:creationId xmlns:a16="http://schemas.microsoft.com/office/drawing/2014/main" id="{F0BF405B-DE56-3B2D-994F-B9FD112EECBE}"/>
                </a:ext>
              </a:extLst>
            </p:cNvPr>
            <p:cNvSpPr txBox="1"/>
            <p:nvPr/>
          </p:nvSpPr>
          <p:spPr>
            <a:xfrm>
              <a:off x="363942" y="174960"/>
              <a:ext cx="3876422"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cs typeface="Calibri" panose="020F0502020204030204" pitchFamily="34" charset="0"/>
                </a:rPr>
                <a:t>GRADE Statement 12:</a:t>
              </a:r>
              <a:endParaRPr lang="en-US" sz="1600" dirty="0">
                <a:solidFill>
                  <a:schemeClr val="bg1"/>
                </a:solidFill>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1BA9C538-F32A-017A-D02F-8DCE5F84524E}"/>
                </a:ext>
              </a:extLst>
            </p:cNvPr>
            <p:cNvSpPr/>
            <p:nvPr/>
          </p:nvSpPr>
          <p:spPr>
            <a:xfrm>
              <a:off x="7889358" y="4232"/>
              <a:ext cx="4302642" cy="54864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78" name="Group 77">
              <a:extLst>
                <a:ext uri="{FF2B5EF4-FFF2-40B4-BE49-F238E27FC236}">
                  <a16:creationId xmlns:a16="http://schemas.microsoft.com/office/drawing/2014/main" id="{ACBC0D7C-5DBA-7565-E7FC-CFFDB8E4D925}"/>
                </a:ext>
              </a:extLst>
            </p:cNvPr>
            <p:cNvGrpSpPr>
              <a:grpSpLocks noChangeAspect="1"/>
            </p:cNvGrpSpPr>
            <p:nvPr/>
          </p:nvGrpSpPr>
          <p:grpSpPr>
            <a:xfrm>
              <a:off x="10631733" y="161380"/>
              <a:ext cx="1371600" cy="270316"/>
              <a:chOff x="8077200" y="2074333"/>
              <a:chExt cx="2319866" cy="457200"/>
            </a:xfrm>
          </p:grpSpPr>
          <p:sp>
            <p:nvSpPr>
              <p:cNvPr id="84" name="Oval 83">
                <a:extLst>
                  <a:ext uri="{FF2B5EF4-FFF2-40B4-BE49-F238E27FC236}">
                    <a16:creationId xmlns:a16="http://schemas.microsoft.com/office/drawing/2014/main" id="{56278005-85D1-7812-D61D-DE26053E2E4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5" name="Oval 84">
                <a:extLst>
                  <a:ext uri="{FF2B5EF4-FFF2-40B4-BE49-F238E27FC236}">
                    <a16:creationId xmlns:a16="http://schemas.microsoft.com/office/drawing/2014/main" id="{42B7EC9E-2FEB-A83D-A833-B6408B8F348B}"/>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0111994A-B421-9515-DC96-C833780AD0C7}"/>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7" name="Oval 86">
                <a:extLst>
                  <a:ext uri="{FF2B5EF4-FFF2-40B4-BE49-F238E27FC236}">
                    <a16:creationId xmlns:a16="http://schemas.microsoft.com/office/drawing/2014/main" id="{6960B6E4-71E8-3E12-86A3-DE8A2E016FDF}"/>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79" name="TextBox 78">
              <a:extLst>
                <a:ext uri="{FF2B5EF4-FFF2-40B4-BE49-F238E27FC236}">
                  <a16:creationId xmlns:a16="http://schemas.microsoft.com/office/drawing/2014/main" id="{08CAD3F6-C323-CF12-EB3A-C9CB621282AF}"/>
                </a:ext>
              </a:extLst>
            </p:cNvPr>
            <p:cNvSpPr txBox="1"/>
            <p:nvPr/>
          </p:nvSpPr>
          <p:spPr>
            <a:xfrm>
              <a:off x="8053475" y="139164"/>
              <a:ext cx="2462125" cy="338554"/>
            </a:xfrm>
            <a:prstGeom prst="rect">
              <a:avLst/>
            </a:prstGeom>
            <a:noFill/>
          </p:spPr>
          <p:txBody>
            <a:bodyPr wrap="square" rtlCol="0">
              <a:spAutoFit/>
            </a:bodyPr>
            <a:lstStyle/>
            <a:p>
              <a:pPr marL="0" indent="0">
                <a:spcBef>
                  <a:spcPts val="0"/>
                </a:spcBef>
                <a:spcAft>
                  <a:spcPts val="2400"/>
                </a:spcAft>
                <a:buFont typeface="Arial" panose="020B0604020202020204" pitchFamily="34" charset="0"/>
                <a:buNone/>
              </a:pPr>
              <a:r>
                <a:rPr lang="en-US" sz="1600" b="1" dirty="0">
                  <a:solidFill>
                    <a:schemeClr val="bg1"/>
                  </a:solidFill>
                  <a:latin typeface="Calibri" panose="020F0502020204030204" pitchFamily="34" charset="0"/>
                  <a:cs typeface="Calibri" panose="020F0502020204030204" pitchFamily="34" charset="0"/>
                </a:rPr>
                <a:t>Level of Evidence: Low</a:t>
              </a:r>
              <a:endParaRPr lang="en-US" sz="1600" dirty="0">
                <a:solidFill>
                  <a:schemeClr val="bg1"/>
                </a:solidFill>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7B2B63BB-AA4C-EF3E-D0BA-F195BDCC45F7}"/>
                </a:ext>
              </a:extLst>
            </p:cNvPr>
            <p:cNvSpPr txBox="1"/>
            <p:nvPr/>
          </p:nvSpPr>
          <p:spPr>
            <a:xfrm>
              <a:off x="8057018" y="698045"/>
              <a:ext cx="3320895" cy="338554"/>
            </a:xfrm>
            <a:prstGeom prst="rect">
              <a:avLst/>
            </a:prstGeom>
            <a:noFill/>
          </p:spPr>
          <p:txBody>
            <a:bodyPr wrap="square" rtlCol="0">
              <a:spAutoFit/>
            </a:bodyPr>
            <a:lstStyle/>
            <a:p>
              <a:r>
                <a:rPr lang="en-US" sz="1600" b="1" dirty="0">
                  <a:solidFill>
                    <a:schemeClr val="tx2"/>
                  </a:solidFill>
                  <a:latin typeface="Calibri" panose="020F0502020204030204" pitchFamily="34" charset="0"/>
                  <a:cs typeface="Calibri" panose="020F0502020204030204" pitchFamily="34" charset="0"/>
                </a:rPr>
                <a:t>Recommendation: </a:t>
              </a:r>
              <a:r>
                <a:rPr lang="en-US" sz="1600" dirty="0">
                  <a:latin typeface="Calibri" panose="020F0502020204030204" pitchFamily="34" charset="0"/>
                  <a:cs typeface="Calibri" panose="020F0502020204030204" pitchFamily="34" charset="0"/>
                </a:rPr>
                <a:t>Strong</a:t>
              </a:r>
            </a:p>
          </p:txBody>
        </p:sp>
        <p:sp>
          <p:nvSpPr>
            <p:cNvPr id="81" name="Round Single Corner Rectangle 80">
              <a:extLst>
                <a:ext uri="{FF2B5EF4-FFF2-40B4-BE49-F238E27FC236}">
                  <a16:creationId xmlns:a16="http://schemas.microsoft.com/office/drawing/2014/main" id="{F64AB6BB-81F1-5822-A007-8659AB88E7E3}"/>
                </a:ext>
              </a:extLst>
            </p:cNvPr>
            <p:cNvSpPr/>
            <p:nvPr/>
          </p:nvSpPr>
          <p:spPr>
            <a:xfrm>
              <a:off x="152400" y="152401"/>
              <a:ext cx="7603067" cy="831447"/>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2" name="Picture 81">
              <a:extLst>
                <a:ext uri="{FF2B5EF4-FFF2-40B4-BE49-F238E27FC236}">
                  <a16:creationId xmlns:a16="http://schemas.microsoft.com/office/drawing/2014/main" id="{8A390A91-413F-9EF7-67A4-03A8A585C28B}"/>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83" name="TextBox 82">
              <a:extLst>
                <a:ext uri="{FF2B5EF4-FFF2-40B4-BE49-F238E27FC236}">
                  <a16:creationId xmlns:a16="http://schemas.microsoft.com/office/drawing/2014/main" id="{EC11CB69-1365-E044-2BDE-BCEE30511560}"/>
                </a:ext>
              </a:extLst>
            </p:cNvPr>
            <p:cNvSpPr txBox="1"/>
            <p:nvPr/>
          </p:nvSpPr>
          <p:spPr>
            <a:xfrm>
              <a:off x="365601" y="423366"/>
              <a:ext cx="7265116" cy="535531"/>
            </a:xfrm>
            <a:prstGeom prst="rect">
              <a:avLst/>
            </a:prstGeom>
            <a:noFill/>
          </p:spPr>
          <p:txBody>
            <a:bodyPr wrap="square" rtlCol="0">
              <a:spAutoFit/>
            </a:bodyPr>
            <a:lstStyle/>
            <a:p>
              <a:pPr marL="0" marR="0">
                <a:lnSpc>
                  <a:spcPct val="90000"/>
                </a:lnSpc>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For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or attempting conception, we recommend continuing maintenance </a:t>
              </a:r>
              <a:r>
                <a:rPr lang="en-US" sz="1600" dirty="0">
                  <a:solidFill>
                    <a:schemeClr val="bg1"/>
                  </a:solidFill>
                  <a:effectLst/>
                  <a:latin typeface="Calibri" panose="020F0502020204030204" pitchFamily="34" charset="0"/>
                  <a:ea typeface="Calibri" panose="020F0502020204030204" pitchFamily="34" charset="0"/>
                </a:rPr>
                <a:t>5-aminosalicylate </a:t>
              </a:r>
              <a:r>
                <a:rPr lang="en-US" sz="1600" dirty="0">
                  <a:solidFill>
                    <a:schemeClr val="bg1"/>
                  </a:solidFill>
                  <a:effectLst/>
                  <a:latin typeface="Calibri" panose="020F0502020204030204" pitchFamily="34" charset="0"/>
                  <a:ea typeface="Times New Roman" panose="02020603050405020304" pitchFamily="18" charset="0"/>
                </a:rPr>
                <a:t>therapy</a:t>
              </a: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83959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98D0B-D2E4-F8D0-04BD-0BAA8381F6A8}"/>
            </a:ext>
          </a:extLst>
        </p:cNvPr>
        <p:cNvGrpSpPr/>
        <p:nvPr/>
      </p:nvGrpSpPr>
      <p:grpSpPr>
        <a:xfrm>
          <a:off x="0" y="0"/>
          <a:ext cx="0" cy="0"/>
          <a:chOff x="0" y="0"/>
          <a:chExt cx="0" cy="0"/>
        </a:xfrm>
      </p:grpSpPr>
      <p:pic>
        <p:nvPicPr>
          <p:cNvPr id="2" name="Picture 1" descr="A white and grey triangle pattern&#10;&#10;Description automatically generated">
            <a:extLst>
              <a:ext uri="{FF2B5EF4-FFF2-40B4-BE49-F238E27FC236}">
                <a16:creationId xmlns:a16="http://schemas.microsoft.com/office/drawing/2014/main" id="{35931096-E1B6-B2DD-94CF-BB4F022E011D}"/>
              </a:ext>
            </a:extLst>
          </p:cNvPr>
          <p:cNvPicPr>
            <a:picLocks/>
          </p:cNvPicPr>
          <p:nvPr/>
        </p:nvPicPr>
        <p:blipFill>
          <a:blip r:embed="rId3">
            <a:alphaModFix/>
          </a:blip>
          <a:srcRect t="54168" b="19503"/>
          <a:stretch/>
        </p:blipFill>
        <p:spPr>
          <a:xfrm>
            <a:off x="0" y="8662"/>
            <a:ext cx="7878726" cy="1399032"/>
          </a:xfrm>
          <a:prstGeom prst="rect">
            <a:avLst/>
          </a:prstGeom>
        </p:spPr>
      </p:pic>
      <p:sp>
        <p:nvSpPr>
          <p:cNvPr id="5" name="Rectangle 4">
            <a:extLst>
              <a:ext uri="{FF2B5EF4-FFF2-40B4-BE49-F238E27FC236}">
                <a16:creationId xmlns:a16="http://schemas.microsoft.com/office/drawing/2014/main" id="{FCFFF6B6-B064-DA04-9B7F-EBFEB193A8CD}"/>
              </a:ext>
            </a:extLst>
          </p:cNvPr>
          <p:cNvSpPr/>
          <p:nvPr/>
        </p:nvSpPr>
        <p:spPr>
          <a:xfrm>
            <a:off x="0" y="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05DFA514-2260-AB80-FF6F-A13335297E02}"/>
              </a:ext>
            </a:extLst>
          </p:cNvPr>
          <p:cNvSpPr/>
          <p:nvPr/>
        </p:nvSpPr>
        <p:spPr>
          <a:xfrm>
            <a:off x="7889358" y="70462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79A180F-9D87-DDC3-E2F0-E397FD6FED48}"/>
              </a:ext>
            </a:extLst>
          </p:cNvPr>
          <p:cNvSpPr txBox="1"/>
          <p:nvPr/>
        </p:nvSpPr>
        <p:spPr>
          <a:xfrm>
            <a:off x="363942" y="18769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17:</a:t>
            </a:r>
            <a:endParaRPr lang="en-US" dirty="0">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921F43E-04B0-0B4D-78F1-C8ED9F478B9B}"/>
              </a:ext>
            </a:extLst>
          </p:cNvPr>
          <p:cNvSpPr/>
          <p:nvPr/>
        </p:nvSpPr>
        <p:spPr>
          <a:xfrm>
            <a:off x="7889358" y="423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5" name="Content Placeholder 2">
            <a:extLst>
              <a:ext uri="{FF2B5EF4-FFF2-40B4-BE49-F238E27FC236}">
                <a16:creationId xmlns:a16="http://schemas.microsoft.com/office/drawing/2014/main" id="{65101AE8-EDB8-423E-F4BE-1C02FE4B38A2}"/>
              </a:ext>
            </a:extLst>
          </p:cNvPr>
          <p:cNvSpPr txBox="1">
            <a:spLocks/>
          </p:cNvSpPr>
          <p:nvPr/>
        </p:nvSpPr>
        <p:spPr>
          <a:xfrm>
            <a:off x="8053475" y="37651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E7EF4023-FCE8-8181-7174-3C54C61B6791}"/>
              </a:ext>
            </a:extLst>
          </p:cNvPr>
          <p:cNvGrpSpPr>
            <a:grpSpLocks noChangeAspect="1"/>
          </p:cNvGrpSpPr>
          <p:nvPr/>
        </p:nvGrpSpPr>
        <p:grpSpPr>
          <a:xfrm>
            <a:off x="10180320" y="207678"/>
            <a:ext cx="1554480" cy="306358"/>
            <a:chOff x="8077200" y="2074333"/>
            <a:chExt cx="2319866" cy="457200"/>
          </a:xfrm>
        </p:grpSpPr>
        <p:sp>
          <p:nvSpPr>
            <p:cNvPr id="27" name="Oval 26">
              <a:extLst>
                <a:ext uri="{FF2B5EF4-FFF2-40B4-BE49-F238E27FC236}">
                  <a16:creationId xmlns:a16="http://schemas.microsoft.com/office/drawing/2014/main" id="{FFF3EB52-3464-86B9-A90F-90BB240A7906}"/>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458FA8FF-1B8E-3606-D5CB-81EFDB8F6AD5}"/>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F08A5BEE-EAD7-7D06-AB85-FCABB17DA3E0}"/>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0" name="Oval 29">
              <a:extLst>
                <a:ext uri="{FF2B5EF4-FFF2-40B4-BE49-F238E27FC236}">
                  <a16:creationId xmlns:a16="http://schemas.microsoft.com/office/drawing/2014/main" id="{4ECA3D9C-2DFD-D949-0DB2-9E4118AFFC9F}"/>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1" name="TextBox 30">
            <a:extLst>
              <a:ext uri="{FF2B5EF4-FFF2-40B4-BE49-F238E27FC236}">
                <a16:creationId xmlns:a16="http://schemas.microsoft.com/office/drawing/2014/main" id="{5743C8DC-7BC4-8820-10A1-E1163FB15910}"/>
              </a:ext>
            </a:extLst>
          </p:cNvPr>
          <p:cNvSpPr txBox="1"/>
          <p:nvPr/>
        </p:nvSpPr>
        <p:spPr>
          <a:xfrm>
            <a:off x="8053475" y="9286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32" name="Content Placeholder 2">
            <a:extLst>
              <a:ext uri="{FF2B5EF4-FFF2-40B4-BE49-F238E27FC236}">
                <a16:creationId xmlns:a16="http://schemas.microsoft.com/office/drawing/2014/main" id="{E820F7EF-C393-A360-7A12-F3549F3ED91D}"/>
              </a:ext>
            </a:extLst>
          </p:cNvPr>
          <p:cNvSpPr txBox="1">
            <a:spLocks/>
          </p:cNvSpPr>
          <p:nvPr/>
        </p:nvSpPr>
        <p:spPr>
          <a:xfrm>
            <a:off x="8057019" y="106952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Strong</a:t>
            </a:r>
          </a:p>
        </p:txBody>
      </p:sp>
      <p:sp>
        <p:nvSpPr>
          <p:cNvPr id="33" name="TextBox 32">
            <a:extLst>
              <a:ext uri="{FF2B5EF4-FFF2-40B4-BE49-F238E27FC236}">
                <a16:creationId xmlns:a16="http://schemas.microsoft.com/office/drawing/2014/main" id="{0099F03B-7A2D-1DA8-681E-81F78EE89EC2}"/>
              </a:ext>
            </a:extLst>
          </p:cNvPr>
          <p:cNvSpPr txBox="1"/>
          <p:nvPr/>
        </p:nvSpPr>
        <p:spPr>
          <a:xfrm>
            <a:off x="8057019" y="779068"/>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34" name="Round Single Corner Rectangle 33">
            <a:extLst>
              <a:ext uri="{FF2B5EF4-FFF2-40B4-BE49-F238E27FC236}">
                <a16:creationId xmlns:a16="http://schemas.microsoft.com/office/drawing/2014/main" id="{E6F4ED66-DCBB-DC57-3AC7-96B636E0990B}"/>
              </a:ext>
            </a:extLst>
          </p:cNvPr>
          <p:cNvSpPr/>
          <p:nvPr/>
        </p:nvSpPr>
        <p:spPr>
          <a:xfrm>
            <a:off x="152400" y="15240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32F4C1F2-76B2-0D84-E3B2-2324AB5BF485}"/>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36" name="TextBox 35">
            <a:extLst>
              <a:ext uri="{FF2B5EF4-FFF2-40B4-BE49-F238E27FC236}">
                <a16:creationId xmlns:a16="http://schemas.microsoft.com/office/drawing/2014/main" id="{A621EE37-D462-2831-5DDF-74548EB8AD0D}"/>
              </a:ext>
            </a:extLst>
          </p:cNvPr>
          <p:cNvSpPr txBox="1"/>
          <p:nvPr/>
        </p:nvSpPr>
        <p:spPr>
          <a:xfrm>
            <a:off x="388751" y="554931"/>
            <a:ext cx="7265116" cy="607602"/>
          </a:xfrm>
          <a:prstGeom prst="rect">
            <a:avLst/>
          </a:prstGeom>
          <a:noFill/>
        </p:spPr>
        <p:txBody>
          <a:bodyPr wrap="square" rtlCol="0">
            <a:spAutoFit/>
          </a:bodyPr>
          <a:lstStyle/>
          <a:p>
            <a:pPr marL="0" marR="0">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or attempting conception, we recommend continuing maintenance anti-tumor necrosis factor therapy throughout pregnancy</a:t>
            </a:r>
            <a:r>
              <a:rPr lang="en-US" sz="1600"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7" name="Picture 36" descr="A white and grey triangle pattern&#10;&#10;Description automatically generated">
            <a:extLst>
              <a:ext uri="{FF2B5EF4-FFF2-40B4-BE49-F238E27FC236}">
                <a16:creationId xmlns:a16="http://schemas.microsoft.com/office/drawing/2014/main" id="{A4EBED24-9BCA-9F25-06E3-13336C6D8DBE}"/>
              </a:ext>
            </a:extLst>
          </p:cNvPr>
          <p:cNvPicPr>
            <a:picLocks/>
          </p:cNvPicPr>
          <p:nvPr/>
        </p:nvPicPr>
        <p:blipFill>
          <a:blip r:embed="rId3">
            <a:alphaModFix/>
          </a:blip>
          <a:srcRect t="54168" b="19503"/>
          <a:stretch/>
        </p:blipFill>
        <p:spPr>
          <a:xfrm>
            <a:off x="0" y="1559556"/>
            <a:ext cx="7878726" cy="1399032"/>
          </a:xfrm>
          <a:prstGeom prst="rect">
            <a:avLst/>
          </a:prstGeom>
        </p:spPr>
      </p:pic>
      <p:sp>
        <p:nvSpPr>
          <p:cNvPr id="38" name="Rectangle 37">
            <a:extLst>
              <a:ext uri="{FF2B5EF4-FFF2-40B4-BE49-F238E27FC236}">
                <a16:creationId xmlns:a16="http://schemas.microsoft.com/office/drawing/2014/main" id="{6987C6ED-A3B8-EDF9-1EBF-A4D17A4945E1}"/>
              </a:ext>
            </a:extLst>
          </p:cNvPr>
          <p:cNvSpPr/>
          <p:nvPr/>
        </p:nvSpPr>
        <p:spPr>
          <a:xfrm>
            <a:off x="0" y="155089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B6F90065-126D-56E3-4D3F-C3E6C35827C5}"/>
              </a:ext>
            </a:extLst>
          </p:cNvPr>
          <p:cNvSpPr/>
          <p:nvPr/>
        </p:nvSpPr>
        <p:spPr>
          <a:xfrm>
            <a:off x="7889358" y="225552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31EB017-8992-30FD-C019-44F1C894C4A6}"/>
              </a:ext>
            </a:extLst>
          </p:cNvPr>
          <p:cNvSpPr txBox="1"/>
          <p:nvPr/>
        </p:nvSpPr>
        <p:spPr>
          <a:xfrm>
            <a:off x="363942" y="1723345"/>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18:</a:t>
            </a:r>
            <a:endParaRPr lang="en-US" dirty="0">
              <a:solidFill>
                <a:schemeClr val="bg1"/>
              </a:solidFill>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D6F2D39F-7484-C8EB-883A-A32012CA3429}"/>
              </a:ext>
            </a:extLst>
          </p:cNvPr>
          <p:cNvSpPr/>
          <p:nvPr/>
        </p:nvSpPr>
        <p:spPr>
          <a:xfrm>
            <a:off x="7889358" y="155512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4" name="Content Placeholder 2">
            <a:extLst>
              <a:ext uri="{FF2B5EF4-FFF2-40B4-BE49-F238E27FC236}">
                <a16:creationId xmlns:a16="http://schemas.microsoft.com/office/drawing/2014/main" id="{044B4D60-83D4-C169-E410-9945A62A9F4D}"/>
              </a:ext>
            </a:extLst>
          </p:cNvPr>
          <p:cNvSpPr txBox="1">
            <a:spLocks/>
          </p:cNvSpPr>
          <p:nvPr/>
        </p:nvSpPr>
        <p:spPr>
          <a:xfrm>
            <a:off x="8053475" y="192741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75" name="Group 74">
            <a:extLst>
              <a:ext uri="{FF2B5EF4-FFF2-40B4-BE49-F238E27FC236}">
                <a16:creationId xmlns:a16="http://schemas.microsoft.com/office/drawing/2014/main" id="{28B56372-94CD-FCD7-12A9-C34FA65D40C1}"/>
              </a:ext>
            </a:extLst>
          </p:cNvPr>
          <p:cNvGrpSpPr>
            <a:grpSpLocks noChangeAspect="1"/>
          </p:cNvGrpSpPr>
          <p:nvPr/>
        </p:nvGrpSpPr>
        <p:grpSpPr>
          <a:xfrm>
            <a:off x="10180320" y="1758572"/>
            <a:ext cx="1554480" cy="306358"/>
            <a:chOff x="8077200" y="2074333"/>
            <a:chExt cx="2319866" cy="457200"/>
          </a:xfrm>
        </p:grpSpPr>
        <p:sp>
          <p:nvSpPr>
            <p:cNvPr id="76" name="Oval 75">
              <a:extLst>
                <a:ext uri="{FF2B5EF4-FFF2-40B4-BE49-F238E27FC236}">
                  <a16:creationId xmlns:a16="http://schemas.microsoft.com/office/drawing/2014/main" id="{F67F09A3-6E37-452A-1A41-8E7D562C07A5}"/>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7" name="Oval 76">
              <a:extLst>
                <a:ext uri="{FF2B5EF4-FFF2-40B4-BE49-F238E27FC236}">
                  <a16:creationId xmlns:a16="http://schemas.microsoft.com/office/drawing/2014/main" id="{C9A89F50-4EB4-EB5A-5208-E9E41B16C8C7}"/>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Oval 77">
              <a:extLst>
                <a:ext uri="{FF2B5EF4-FFF2-40B4-BE49-F238E27FC236}">
                  <a16:creationId xmlns:a16="http://schemas.microsoft.com/office/drawing/2014/main" id="{62150EDD-56BC-B020-F21E-68F79018E9F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60F433B9-C301-FFE2-FA9B-42F666F3FCE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0" name="TextBox 79">
            <a:extLst>
              <a:ext uri="{FF2B5EF4-FFF2-40B4-BE49-F238E27FC236}">
                <a16:creationId xmlns:a16="http://schemas.microsoft.com/office/drawing/2014/main" id="{37D6C695-15CE-1AFD-D566-76BD87DFAD8A}"/>
              </a:ext>
            </a:extLst>
          </p:cNvPr>
          <p:cNvSpPr txBox="1"/>
          <p:nvPr/>
        </p:nvSpPr>
        <p:spPr>
          <a:xfrm>
            <a:off x="8053475" y="1643759"/>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81" name="Content Placeholder 2">
            <a:extLst>
              <a:ext uri="{FF2B5EF4-FFF2-40B4-BE49-F238E27FC236}">
                <a16:creationId xmlns:a16="http://schemas.microsoft.com/office/drawing/2014/main" id="{C4C1848D-B9DB-A61D-E338-D55D5D7A3447}"/>
              </a:ext>
            </a:extLst>
          </p:cNvPr>
          <p:cNvSpPr txBox="1">
            <a:spLocks/>
          </p:cNvSpPr>
          <p:nvPr/>
        </p:nvSpPr>
        <p:spPr>
          <a:xfrm>
            <a:off x="8057019" y="262042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82" name="TextBox 81">
            <a:extLst>
              <a:ext uri="{FF2B5EF4-FFF2-40B4-BE49-F238E27FC236}">
                <a16:creationId xmlns:a16="http://schemas.microsoft.com/office/drawing/2014/main" id="{DE414E0D-B135-3D45-7226-72F4464F7F8F}"/>
              </a:ext>
            </a:extLst>
          </p:cNvPr>
          <p:cNvSpPr txBox="1"/>
          <p:nvPr/>
        </p:nvSpPr>
        <p:spPr>
          <a:xfrm>
            <a:off x="8057019" y="232996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83" name="Round Single Corner Rectangle 82">
            <a:extLst>
              <a:ext uri="{FF2B5EF4-FFF2-40B4-BE49-F238E27FC236}">
                <a16:creationId xmlns:a16="http://schemas.microsoft.com/office/drawing/2014/main" id="{2E5F4A44-E77E-877E-5088-AFA3CD348BE9}"/>
              </a:ext>
            </a:extLst>
          </p:cNvPr>
          <p:cNvSpPr/>
          <p:nvPr/>
        </p:nvSpPr>
        <p:spPr>
          <a:xfrm>
            <a:off x="152400" y="170329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4" name="Picture 83">
            <a:extLst>
              <a:ext uri="{FF2B5EF4-FFF2-40B4-BE49-F238E27FC236}">
                <a16:creationId xmlns:a16="http://schemas.microsoft.com/office/drawing/2014/main" id="{8E28E6A1-D2D4-D8C0-A0A6-8A3133D6B259}"/>
              </a:ext>
            </a:extLst>
          </p:cNvPr>
          <p:cNvPicPr>
            <a:picLocks noChangeAspect="1"/>
          </p:cNvPicPr>
          <p:nvPr/>
        </p:nvPicPr>
        <p:blipFill>
          <a:blip r:embed="rId4">
            <a:alphaModFix amt="10000"/>
          </a:blip>
          <a:srcRect t="794" b="794"/>
          <a:stretch/>
        </p:blipFill>
        <p:spPr>
          <a:xfrm>
            <a:off x="6398211" y="1837990"/>
            <a:ext cx="1106447" cy="869352"/>
          </a:xfrm>
          <a:prstGeom prst="rect">
            <a:avLst/>
          </a:prstGeom>
        </p:spPr>
      </p:pic>
      <p:sp>
        <p:nvSpPr>
          <p:cNvPr id="85" name="TextBox 84">
            <a:extLst>
              <a:ext uri="{FF2B5EF4-FFF2-40B4-BE49-F238E27FC236}">
                <a16:creationId xmlns:a16="http://schemas.microsoft.com/office/drawing/2014/main" id="{D62073DB-3E45-CB06-5DFA-17C83598D853}"/>
              </a:ext>
            </a:extLst>
          </p:cNvPr>
          <p:cNvSpPr txBox="1"/>
          <p:nvPr/>
        </p:nvSpPr>
        <p:spPr>
          <a:xfrm>
            <a:off x="388750" y="2029625"/>
            <a:ext cx="7370203" cy="757130"/>
          </a:xfrm>
          <a:prstGeom prst="rect">
            <a:avLst/>
          </a:prstGeom>
          <a:noFill/>
        </p:spPr>
        <p:txBody>
          <a:bodyPr wrap="square" rtlCol="0">
            <a:spAutoFit/>
          </a:bodyPr>
          <a:lstStyle/>
          <a:p>
            <a:pPr marL="0" marR="0">
              <a:lnSpc>
                <a:spcPct val="90000"/>
              </a:lnSpc>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or attempting conception, we suggest continuing maintenance combination therapy with an anti-tumor necrosis factor and thiopurine therapy throughout pregnancy</a:t>
            </a:r>
            <a:r>
              <a:rPr lang="en-US" sz="1600" kern="100" spc="-4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kern="100" spc="-4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6" name="Picture 85" descr="A white and grey triangle pattern&#10;&#10;Description automatically generated">
            <a:extLst>
              <a:ext uri="{FF2B5EF4-FFF2-40B4-BE49-F238E27FC236}">
                <a16:creationId xmlns:a16="http://schemas.microsoft.com/office/drawing/2014/main" id="{09D07056-3571-1FF7-74A7-B447F45324D3}"/>
              </a:ext>
            </a:extLst>
          </p:cNvPr>
          <p:cNvPicPr>
            <a:picLocks/>
          </p:cNvPicPr>
          <p:nvPr/>
        </p:nvPicPr>
        <p:blipFill>
          <a:blip r:embed="rId3">
            <a:alphaModFix/>
          </a:blip>
          <a:srcRect t="54168" b="19503"/>
          <a:stretch/>
        </p:blipFill>
        <p:spPr>
          <a:xfrm>
            <a:off x="0" y="3108512"/>
            <a:ext cx="7878726" cy="1399032"/>
          </a:xfrm>
          <a:prstGeom prst="rect">
            <a:avLst/>
          </a:prstGeom>
        </p:spPr>
      </p:pic>
      <p:sp>
        <p:nvSpPr>
          <p:cNvPr id="87" name="Rectangle 86">
            <a:extLst>
              <a:ext uri="{FF2B5EF4-FFF2-40B4-BE49-F238E27FC236}">
                <a16:creationId xmlns:a16="http://schemas.microsoft.com/office/drawing/2014/main" id="{8F5A4461-2CBF-DCD1-B489-D21EBB5A07E5}"/>
              </a:ext>
            </a:extLst>
          </p:cNvPr>
          <p:cNvSpPr/>
          <p:nvPr/>
        </p:nvSpPr>
        <p:spPr>
          <a:xfrm>
            <a:off x="0" y="309985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E00CA9D2-BBB4-BA66-55CF-5882D65E47D8}"/>
              </a:ext>
            </a:extLst>
          </p:cNvPr>
          <p:cNvSpPr/>
          <p:nvPr/>
        </p:nvSpPr>
        <p:spPr>
          <a:xfrm>
            <a:off x="7889358" y="380447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A6912A3B-0983-7193-7A40-0667E5B1CD14}"/>
              </a:ext>
            </a:extLst>
          </p:cNvPr>
          <p:cNvSpPr txBox="1"/>
          <p:nvPr/>
        </p:nvSpPr>
        <p:spPr>
          <a:xfrm>
            <a:off x="363942" y="328754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19:</a:t>
            </a:r>
            <a:endParaRPr lang="en-US" dirty="0">
              <a:solidFill>
                <a:schemeClr val="bg1"/>
              </a:solidFill>
              <a:latin typeface="Calibri" panose="020F0502020204030204" pitchFamily="34" charset="0"/>
              <a:cs typeface="Calibri" panose="020F0502020204030204" pitchFamily="34" charset="0"/>
            </a:endParaRPr>
          </a:p>
        </p:txBody>
      </p:sp>
      <p:sp>
        <p:nvSpPr>
          <p:cNvPr id="103" name="Rectangle 102">
            <a:extLst>
              <a:ext uri="{FF2B5EF4-FFF2-40B4-BE49-F238E27FC236}">
                <a16:creationId xmlns:a16="http://schemas.microsoft.com/office/drawing/2014/main" id="{57D44386-6006-4FF1-E746-1B8C016BAFFD}"/>
              </a:ext>
            </a:extLst>
          </p:cNvPr>
          <p:cNvSpPr/>
          <p:nvPr/>
        </p:nvSpPr>
        <p:spPr>
          <a:xfrm>
            <a:off x="7889358" y="310408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6" name="Content Placeholder 2">
            <a:extLst>
              <a:ext uri="{FF2B5EF4-FFF2-40B4-BE49-F238E27FC236}">
                <a16:creationId xmlns:a16="http://schemas.microsoft.com/office/drawing/2014/main" id="{AB4B14BC-0411-01D5-258F-F845924202D5}"/>
              </a:ext>
            </a:extLst>
          </p:cNvPr>
          <p:cNvSpPr txBox="1">
            <a:spLocks/>
          </p:cNvSpPr>
          <p:nvPr/>
        </p:nvSpPr>
        <p:spPr>
          <a:xfrm>
            <a:off x="8053475" y="347636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07" name="Group 106">
            <a:extLst>
              <a:ext uri="{FF2B5EF4-FFF2-40B4-BE49-F238E27FC236}">
                <a16:creationId xmlns:a16="http://schemas.microsoft.com/office/drawing/2014/main" id="{298BBC91-8680-15C4-E513-7D2FD4DAC13D}"/>
              </a:ext>
            </a:extLst>
          </p:cNvPr>
          <p:cNvGrpSpPr>
            <a:grpSpLocks noChangeAspect="1"/>
          </p:cNvGrpSpPr>
          <p:nvPr/>
        </p:nvGrpSpPr>
        <p:grpSpPr>
          <a:xfrm>
            <a:off x="10180320" y="3307528"/>
            <a:ext cx="1554480" cy="306358"/>
            <a:chOff x="8077200" y="2074333"/>
            <a:chExt cx="2319866" cy="457200"/>
          </a:xfrm>
        </p:grpSpPr>
        <p:sp>
          <p:nvSpPr>
            <p:cNvPr id="108" name="Oval 107">
              <a:extLst>
                <a:ext uri="{FF2B5EF4-FFF2-40B4-BE49-F238E27FC236}">
                  <a16:creationId xmlns:a16="http://schemas.microsoft.com/office/drawing/2014/main" id="{F65405F8-7968-5DF7-074B-9DDE9E26C812}"/>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9" name="Oval 108">
              <a:extLst>
                <a:ext uri="{FF2B5EF4-FFF2-40B4-BE49-F238E27FC236}">
                  <a16:creationId xmlns:a16="http://schemas.microsoft.com/office/drawing/2014/main" id="{4258F58D-CA69-BF00-BD69-F6D6B0FECEB8}"/>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0" name="Oval 109">
              <a:extLst>
                <a:ext uri="{FF2B5EF4-FFF2-40B4-BE49-F238E27FC236}">
                  <a16:creationId xmlns:a16="http://schemas.microsoft.com/office/drawing/2014/main" id="{B4EAC87B-4FF7-664B-60A2-0929C551A484}"/>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1" name="Oval 110">
              <a:extLst>
                <a:ext uri="{FF2B5EF4-FFF2-40B4-BE49-F238E27FC236}">
                  <a16:creationId xmlns:a16="http://schemas.microsoft.com/office/drawing/2014/main" id="{05851547-A73F-5F0A-879F-E04D38FCA72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12" name="TextBox 111">
            <a:extLst>
              <a:ext uri="{FF2B5EF4-FFF2-40B4-BE49-F238E27FC236}">
                <a16:creationId xmlns:a16="http://schemas.microsoft.com/office/drawing/2014/main" id="{EF7C1F96-FF12-D283-E1E2-E0320BB68DFD}"/>
              </a:ext>
            </a:extLst>
          </p:cNvPr>
          <p:cNvSpPr txBox="1"/>
          <p:nvPr/>
        </p:nvSpPr>
        <p:spPr>
          <a:xfrm>
            <a:off x="8053475" y="319271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13" name="Content Placeholder 2">
            <a:extLst>
              <a:ext uri="{FF2B5EF4-FFF2-40B4-BE49-F238E27FC236}">
                <a16:creationId xmlns:a16="http://schemas.microsoft.com/office/drawing/2014/main" id="{206E7BAA-0484-A999-9FCC-C374CA49509A}"/>
              </a:ext>
            </a:extLst>
          </p:cNvPr>
          <p:cNvSpPr txBox="1">
            <a:spLocks/>
          </p:cNvSpPr>
          <p:nvPr/>
        </p:nvSpPr>
        <p:spPr>
          <a:xfrm>
            <a:off x="8057019" y="416937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114" name="TextBox 113">
            <a:extLst>
              <a:ext uri="{FF2B5EF4-FFF2-40B4-BE49-F238E27FC236}">
                <a16:creationId xmlns:a16="http://schemas.microsoft.com/office/drawing/2014/main" id="{34C48D7E-98B3-A6E9-253F-21BF5D0A476F}"/>
              </a:ext>
            </a:extLst>
          </p:cNvPr>
          <p:cNvSpPr txBox="1"/>
          <p:nvPr/>
        </p:nvSpPr>
        <p:spPr>
          <a:xfrm>
            <a:off x="8057019" y="3878918"/>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15" name="Round Single Corner Rectangle 114">
            <a:extLst>
              <a:ext uri="{FF2B5EF4-FFF2-40B4-BE49-F238E27FC236}">
                <a16:creationId xmlns:a16="http://schemas.microsoft.com/office/drawing/2014/main" id="{752AF7A4-A5F0-4D5F-8D03-B8BD79B1B022}"/>
              </a:ext>
            </a:extLst>
          </p:cNvPr>
          <p:cNvSpPr/>
          <p:nvPr/>
        </p:nvSpPr>
        <p:spPr>
          <a:xfrm>
            <a:off x="152400" y="325225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6" name="Picture 115">
            <a:extLst>
              <a:ext uri="{FF2B5EF4-FFF2-40B4-BE49-F238E27FC236}">
                <a16:creationId xmlns:a16="http://schemas.microsoft.com/office/drawing/2014/main" id="{695BD830-C472-6D88-84ED-E2B0D3DD25FF}"/>
              </a:ext>
            </a:extLst>
          </p:cNvPr>
          <p:cNvPicPr>
            <a:picLocks noChangeAspect="1"/>
          </p:cNvPicPr>
          <p:nvPr/>
        </p:nvPicPr>
        <p:blipFill>
          <a:blip r:embed="rId4">
            <a:alphaModFix amt="10000"/>
          </a:blip>
          <a:srcRect t="794" b="794"/>
          <a:stretch/>
        </p:blipFill>
        <p:spPr>
          <a:xfrm>
            <a:off x="6398211" y="3386946"/>
            <a:ext cx="1106447" cy="869352"/>
          </a:xfrm>
          <a:prstGeom prst="rect">
            <a:avLst/>
          </a:prstGeom>
        </p:spPr>
      </p:pic>
      <p:sp>
        <p:nvSpPr>
          <p:cNvPr id="117" name="TextBox 116">
            <a:extLst>
              <a:ext uri="{FF2B5EF4-FFF2-40B4-BE49-F238E27FC236}">
                <a16:creationId xmlns:a16="http://schemas.microsoft.com/office/drawing/2014/main" id="{2E15E6BD-9611-03E9-BDD3-982FF35E81DE}"/>
              </a:ext>
            </a:extLst>
          </p:cNvPr>
          <p:cNvSpPr txBox="1"/>
          <p:nvPr/>
        </p:nvSpPr>
        <p:spPr>
          <a:xfrm>
            <a:off x="388751" y="3685261"/>
            <a:ext cx="7265116" cy="607602"/>
          </a:xfrm>
          <a:prstGeom prst="rect">
            <a:avLst/>
          </a:prstGeom>
          <a:noFill/>
        </p:spPr>
        <p:txBody>
          <a:bodyPr wrap="square" rtlCol="0">
            <a:spAutoFit/>
          </a:bodyPr>
          <a:lstStyle/>
          <a:p>
            <a:pPr marL="0" marR="0">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or attempting conception, we suggest continuing maintenance vedolizumab therapy throughout pregnancy.</a:t>
            </a:r>
            <a:endParaRPr lang="en-US" sz="1100" kern="100" spc="-3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8" name="Picture 117" descr="A white and grey triangle pattern&#10;&#10;Description automatically generated">
            <a:extLst>
              <a:ext uri="{FF2B5EF4-FFF2-40B4-BE49-F238E27FC236}">
                <a16:creationId xmlns:a16="http://schemas.microsoft.com/office/drawing/2014/main" id="{54F8550D-465B-D703-0EE9-EAF90C845CE3}"/>
              </a:ext>
            </a:extLst>
          </p:cNvPr>
          <p:cNvPicPr>
            <a:picLocks/>
          </p:cNvPicPr>
          <p:nvPr/>
        </p:nvPicPr>
        <p:blipFill>
          <a:blip r:embed="rId3">
            <a:alphaModFix/>
          </a:blip>
          <a:srcRect t="54168" b="19503"/>
          <a:stretch/>
        </p:blipFill>
        <p:spPr>
          <a:xfrm>
            <a:off x="0" y="4659406"/>
            <a:ext cx="7878726" cy="1399032"/>
          </a:xfrm>
          <a:prstGeom prst="rect">
            <a:avLst/>
          </a:prstGeom>
        </p:spPr>
      </p:pic>
      <p:sp>
        <p:nvSpPr>
          <p:cNvPr id="119" name="Rectangle 118">
            <a:extLst>
              <a:ext uri="{FF2B5EF4-FFF2-40B4-BE49-F238E27FC236}">
                <a16:creationId xmlns:a16="http://schemas.microsoft.com/office/drawing/2014/main" id="{00971892-ABB0-5D50-467E-1050B97E4E09}"/>
              </a:ext>
            </a:extLst>
          </p:cNvPr>
          <p:cNvSpPr/>
          <p:nvPr/>
        </p:nvSpPr>
        <p:spPr>
          <a:xfrm>
            <a:off x="0" y="465074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0" name="Rectangle 119">
            <a:extLst>
              <a:ext uri="{FF2B5EF4-FFF2-40B4-BE49-F238E27FC236}">
                <a16:creationId xmlns:a16="http://schemas.microsoft.com/office/drawing/2014/main" id="{B2C38998-00B0-C190-66E1-B01B1F350F84}"/>
              </a:ext>
            </a:extLst>
          </p:cNvPr>
          <p:cNvSpPr/>
          <p:nvPr/>
        </p:nvSpPr>
        <p:spPr>
          <a:xfrm>
            <a:off x="7889358" y="535537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1" name="TextBox 120">
            <a:extLst>
              <a:ext uri="{FF2B5EF4-FFF2-40B4-BE49-F238E27FC236}">
                <a16:creationId xmlns:a16="http://schemas.microsoft.com/office/drawing/2014/main" id="{AE9C8C73-A4B0-BE2B-EC00-01B7A7A4DE63}"/>
              </a:ext>
            </a:extLst>
          </p:cNvPr>
          <p:cNvSpPr txBox="1"/>
          <p:nvPr/>
        </p:nvSpPr>
        <p:spPr>
          <a:xfrm>
            <a:off x="363942" y="4838435"/>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20:</a:t>
            </a:r>
            <a:endParaRPr lang="en-US" dirty="0">
              <a:solidFill>
                <a:schemeClr val="bg1"/>
              </a:solidFill>
              <a:latin typeface="Calibri" panose="020F0502020204030204" pitchFamily="34" charset="0"/>
              <a:cs typeface="Calibri" panose="020F0502020204030204" pitchFamily="34" charset="0"/>
            </a:endParaRPr>
          </a:p>
        </p:txBody>
      </p:sp>
      <p:sp>
        <p:nvSpPr>
          <p:cNvPr id="122" name="Rectangle 121">
            <a:extLst>
              <a:ext uri="{FF2B5EF4-FFF2-40B4-BE49-F238E27FC236}">
                <a16:creationId xmlns:a16="http://schemas.microsoft.com/office/drawing/2014/main" id="{67D9CB2F-CA54-DB00-9D2C-C8E152A8DAC1}"/>
              </a:ext>
            </a:extLst>
          </p:cNvPr>
          <p:cNvSpPr/>
          <p:nvPr/>
        </p:nvSpPr>
        <p:spPr>
          <a:xfrm>
            <a:off x="7889358" y="465497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3" name="Content Placeholder 2">
            <a:extLst>
              <a:ext uri="{FF2B5EF4-FFF2-40B4-BE49-F238E27FC236}">
                <a16:creationId xmlns:a16="http://schemas.microsoft.com/office/drawing/2014/main" id="{32C0BB54-A53E-1A9A-B3DF-C6266DD967E9}"/>
              </a:ext>
            </a:extLst>
          </p:cNvPr>
          <p:cNvSpPr txBox="1">
            <a:spLocks/>
          </p:cNvSpPr>
          <p:nvPr/>
        </p:nvSpPr>
        <p:spPr>
          <a:xfrm>
            <a:off x="8053475" y="502726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24" name="Group 123">
            <a:extLst>
              <a:ext uri="{FF2B5EF4-FFF2-40B4-BE49-F238E27FC236}">
                <a16:creationId xmlns:a16="http://schemas.microsoft.com/office/drawing/2014/main" id="{F5C88CE7-71B9-5F4D-9A39-699DB2B72583}"/>
              </a:ext>
            </a:extLst>
          </p:cNvPr>
          <p:cNvGrpSpPr>
            <a:grpSpLocks noChangeAspect="1"/>
          </p:cNvGrpSpPr>
          <p:nvPr/>
        </p:nvGrpSpPr>
        <p:grpSpPr>
          <a:xfrm>
            <a:off x="10180320" y="4858422"/>
            <a:ext cx="1554480" cy="306358"/>
            <a:chOff x="8077200" y="2074333"/>
            <a:chExt cx="2319866" cy="457200"/>
          </a:xfrm>
        </p:grpSpPr>
        <p:sp>
          <p:nvSpPr>
            <p:cNvPr id="125" name="Oval 124">
              <a:extLst>
                <a:ext uri="{FF2B5EF4-FFF2-40B4-BE49-F238E27FC236}">
                  <a16:creationId xmlns:a16="http://schemas.microsoft.com/office/drawing/2014/main" id="{A7A2DD65-3E74-BE2C-D40E-21BC4639AD2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6" name="Oval 125">
              <a:extLst>
                <a:ext uri="{FF2B5EF4-FFF2-40B4-BE49-F238E27FC236}">
                  <a16:creationId xmlns:a16="http://schemas.microsoft.com/office/drawing/2014/main" id="{3A1F2F4E-773A-4431-14AD-7DEBD96F8C0E}"/>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7" name="Oval 126">
              <a:extLst>
                <a:ext uri="{FF2B5EF4-FFF2-40B4-BE49-F238E27FC236}">
                  <a16:creationId xmlns:a16="http://schemas.microsoft.com/office/drawing/2014/main" id="{20D2DEE8-8485-6656-A131-E8D2E2842A4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8" name="Oval 127">
              <a:extLst>
                <a:ext uri="{FF2B5EF4-FFF2-40B4-BE49-F238E27FC236}">
                  <a16:creationId xmlns:a16="http://schemas.microsoft.com/office/drawing/2014/main" id="{48557A24-343C-3F2B-4DC0-C5B3E9F81C7A}"/>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29" name="TextBox 128">
            <a:extLst>
              <a:ext uri="{FF2B5EF4-FFF2-40B4-BE49-F238E27FC236}">
                <a16:creationId xmlns:a16="http://schemas.microsoft.com/office/drawing/2014/main" id="{35A2D952-2015-818A-261E-829468341945}"/>
              </a:ext>
            </a:extLst>
          </p:cNvPr>
          <p:cNvSpPr txBox="1"/>
          <p:nvPr/>
        </p:nvSpPr>
        <p:spPr>
          <a:xfrm>
            <a:off x="8053475" y="4743609"/>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30" name="Content Placeholder 2">
            <a:extLst>
              <a:ext uri="{FF2B5EF4-FFF2-40B4-BE49-F238E27FC236}">
                <a16:creationId xmlns:a16="http://schemas.microsoft.com/office/drawing/2014/main" id="{7712F0BF-105D-9688-15FE-592F80A7DDC0}"/>
              </a:ext>
            </a:extLst>
          </p:cNvPr>
          <p:cNvSpPr txBox="1">
            <a:spLocks/>
          </p:cNvSpPr>
          <p:nvPr/>
        </p:nvSpPr>
        <p:spPr>
          <a:xfrm>
            <a:off x="8057019" y="572027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131" name="TextBox 130">
            <a:extLst>
              <a:ext uri="{FF2B5EF4-FFF2-40B4-BE49-F238E27FC236}">
                <a16:creationId xmlns:a16="http://schemas.microsoft.com/office/drawing/2014/main" id="{658D31BF-2F13-8241-520D-74B309720959}"/>
              </a:ext>
            </a:extLst>
          </p:cNvPr>
          <p:cNvSpPr txBox="1"/>
          <p:nvPr/>
        </p:nvSpPr>
        <p:spPr>
          <a:xfrm>
            <a:off x="8057019" y="542981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32" name="Round Single Corner Rectangle 131">
            <a:extLst>
              <a:ext uri="{FF2B5EF4-FFF2-40B4-BE49-F238E27FC236}">
                <a16:creationId xmlns:a16="http://schemas.microsoft.com/office/drawing/2014/main" id="{261E1749-EE3C-0A52-0417-F0D09AF4BA29}"/>
              </a:ext>
            </a:extLst>
          </p:cNvPr>
          <p:cNvSpPr/>
          <p:nvPr/>
        </p:nvSpPr>
        <p:spPr>
          <a:xfrm>
            <a:off x="152400" y="480314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3" name="Picture 132">
            <a:extLst>
              <a:ext uri="{FF2B5EF4-FFF2-40B4-BE49-F238E27FC236}">
                <a16:creationId xmlns:a16="http://schemas.microsoft.com/office/drawing/2014/main" id="{AE6960AC-509E-97CE-CFC9-E90F44E76900}"/>
              </a:ext>
            </a:extLst>
          </p:cNvPr>
          <p:cNvPicPr>
            <a:picLocks noChangeAspect="1"/>
          </p:cNvPicPr>
          <p:nvPr/>
        </p:nvPicPr>
        <p:blipFill>
          <a:blip r:embed="rId4">
            <a:alphaModFix amt="10000"/>
          </a:blip>
          <a:srcRect t="794" b="794"/>
          <a:stretch/>
        </p:blipFill>
        <p:spPr>
          <a:xfrm>
            <a:off x="6398211" y="4937840"/>
            <a:ext cx="1106447" cy="869352"/>
          </a:xfrm>
          <a:prstGeom prst="rect">
            <a:avLst/>
          </a:prstGeom>
        </p:spPr>
      </p:pic>
      <p:sp>
        <p:nvSpPr>
          <p:cNvPr id="134" name="TextBox 133">
            <a:extLst>
              <a:ext uri="{FF2B5EF4-FFF2-40B4-BE49-F238E27FC236}">
                <a16:creationId xmlns:a16="http://schemas.microsoft.com/office/drawing/2014/main" id="{0612EE5C-51AD-E334-7103-8B0920556807}"/>
              </a:ext>
            </a:extLst>
          </p:cNvPr>
          <p:cNvSpPr txBox="1"/>
          <p:nvPr/>
        </p:nvSpPr>
        <p:spPr>
          <a:xfrm>
            <a:off x="388751" y="5236155"/>
            <a:ext cx="7265116" cy="607602"/>
          </a:xfrm>
          <a:prstGeom prst="rect">
            <a:avLst/>
          </a:prstGeom>
          <a:noFill/>
        </p:spPr>
        <p:txBody>
          <a:bodyPr wrap="square" rtlCol="0">
            <a:spAutoFit/>
          </a:bodyPr>
          <a:lstStyle/>
          <a:p>
            <a:pPr marL="0" marR="0">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rPr>
              <a:t>In women with </a:t>
            </a:r>
            <a:r>
              <a:rPr lang="en-US" sz="1600" dirty="0">
                <a:solidFill>
                  <a:schemeClr val="bg1"/>
                </a:solidFill>
                <a:effectLst/>
                <a:latin typeface="Calibri" panose="020F0502020204030204" pitchFamily="34" charset="0"/>
                <a:ea typeface="Calibri" panose="020F0502020204030204" pitchFamily="34" charset="0"/>
              </a:rPr>
              <a:t>IBD</a:t>
            </a:r>
            <a:r>
              <a:rPr lang="en-US" sz="1600" dirty="0">
                <a:solidFill>
                  <a:schemeClr val="bg1"/>
                </a:solidFill>
                <a:effectLst/>
                <a:latin typeface="Calibri" panose="020F0502020204030204" pitchFamily="34" charset="0"/>
                <a:ea typeface="Times New Roman" panose="02020603050405020304" pitchFamily="18" charset="0"/>
              </a:rPr>
              <a:t> who are pregnant or attempting conception, we suggest continuing maintenance </a:t>
            </a:r>
            <a:r>
              <a:rPr lang="en-US" sz="1600" dirty="0" err="1">
                <a:solidFill>
                  <a:schemeClr val="bg1"/>
                </a:solidFill>
                <a:effectLst/>
                <a:latin typeface="Calibri" panose="020F0502020204030204" pitchFamily="34" charset="0"/>
                <a:ea typeface="Times New Roman" panose="02020603050405020304" pitchFamily="18" charset="0"/>
              </a:rPr>
              <a:t>ustekinumab</a:t>
            </a:r>
            <a:r>
              <a:rPr lang="en-US" sz="1600" dirty="0">
                <a:solidFill>
                  <a:schemeClr val="bg1"/>
                </a:solidFill>
                <a:effectLst/>
                <a:latin typeface="Calibri" panose="020F0502020204030204" pitchFamily="34" charset="0"/>
                <a:ea typeface="Times New Roman" panose="02020603050405020304" pitchFamily="18" charset="0"/>
              </a:rPr>
              <a:t> therapy throughout pregnancy.</a:t>
            </a:r>
            <a:endParaRPr lang="en-US" sz="16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5" name="Slide Number Placeholder 2">
            <a:extLst>
              <a:ext uri="{FF2B5EF4-FFF2-40B4-BE49-F238E27FC236}">
                <a16:creationId xmlns:a16="http://schemas.microsoft.com/office/drawing/2014/main" id="{3E0B0B45-02BE-C8BC-6837-3428F862A9C2}"/>
              </a:ext>
            </a:extLst>
          </p:cNvPr>
          <p:cNvSpPr>
            <a:spLocks noGrp="1"/>
          </p:cNvSpPr>
          <p:nvPr>
            <p:ph type="sldNum" sz="quarter" idx="12"/>
          </p:nvPr>
        </p:nvSpPr>
        <p:spPr>
          <a:xfrm>
            <a:off x="9117227" y="6356350"/>
            <a:ext cx="2743200" cy="365125"/>
          </a:xfrm>
        </p:spPr>
        <p:txBody>
          <a:bodyPr/>
          <a:lstStyle/>
          <a:p>
            <a:fld id="{C1BBCEF6-2ADA-364E-98F1-750B8367BB0E}" type="slidenum">
              <a:rPr lang="en-US" smtClean="0"/>
              <a:t>52</a:t>
            </a:fld>
            <a:endParaRPr lang="en-US"/>
          </a:p>
        </p:txBody>
      </p:sp>
    </p:spTree>
    <p:extLst>
      <p:ext uri="{BB962C8B-B14F-4D97-AF65-F5344CB8AC3E}">
        <p14:creationId xmlns:p14="http://schemas.microsoft.com/office/powerpoint/2010/main" val="2379184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115D32-BCBA-B853-E23E-23F253298E54}"/>
              </a:ext>
            </a:extLst>
          </p:cNvPr>
          <p:cNvSpPr>
            <a:spLocks noGrp="1"/>
          </p:cNvSpPr>
          <p:nvPr>
            <p:ph type="sldNum" sz="quarter" idx="12"/>
          </p:nvPr>
        </p:nvSpPr>
        <p:spPr/>
        <p:txBody>
          <a:bodyPr/>
          <a:lstStyle/>
          <a:p>
            <a:fld id="{C1BBCEF6-2ADA-364E-98F1-750B8367BB0E}" type="slidenum">
              <a:rPr lang="en-US" smtClean="0"/>
              <a:t>53</a:t>
            </a:fld>
            <a:endParaRPr lang="en-US"/>
          </a:p>
        </p:txBody>
      </p:sp>
      <p:pic>
        <p:nvPicPr>
          <p:cNvPr id="7" name="Picture 6" descr="A group of people standing in front of a sign&#10;&#10;Description automatically generated">
            <a:extLst>
              <a:ext uri="{FF2B5EF4-FFF2-40B4-BE49-F238E27FC236}">
                <a16:creationId xmlns:a16="http://schemas.microsoft.com/office/drawing/2014/main" id="{D02F6A6C-EB2F-0180-CB17-879B1A11338C}"/>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20DB79E2-C89F-B50E-466F-E89FE553ACDA}"/>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77A3079-1CBA-4B56-ECB5-E41C07123748}"/>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10" name="TextBox 9">
            <a:extLst>
              <a:ext uri="{FF2B5EF4-FFF2-40B4-BE49-F238E27FC236}">
                <a16:creationId xmlns:a16="http://schemas.microsoft.com/office/drawing/2014/main" id="{BDD7F7C6-C53E-5E30-5CF3-1FCC5233D42F}"/>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0" marR="0">
              <a:spcBef>
                <a:spcPts val="1800"/>
              </a:spcBef>
              <a:spcAft>
                <a:spcPts val="0"/>
              </a:spcAft>
            </a:pP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12. Women with IBD who are pregnant and with active disease should start or optimize the same appropriate  therapies as in nonpregnant patients, except for thiopurines, methotrexate, </a:t>
            </a:r>
            <a:r>
              <a:rPr lang="en-US" sz="1600" kern="100" dirty="0" err="1">
                <a:solidFill>
                  <a:schemeClr val="bg1"/>
                </a:solidFill>
                <a:effectLst/>
                <a:latin typeface="Calibri" panose="020F0502020204030204" pitchFamily="34" charset="0"/>
                <a:ea typeface="Aptos" panose="020B0004020202020204" pitchFamily="34" charset="0"/>
                <a:cs typeface="Calibri" panose="020F0502020204030204" pitchFamily="34" charset="0"/>
              </a:rPr>
              <a:t>janus</a:t>
            </a: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 kinase inhibitors </a:t>
            </a:r>
            <a:b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b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and sphingosine 1 receptor modulators.</a:t>
            </a:r>
          </a:p>
          <a:p>
            <a:pPr marL="0" marR="0">
              <a:spcBef>
                <a:spcPts val="1800"/>
              </a:spcBef>
              <a:spcAft>
                <a:spcPts val="0"/>
              </a:spcAft>
            </a:pP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13. In women with IBD who continue thiopurines during pregnancy, precaution should be taken for intrahepatic cholestasis by measurement of liver enzymes, metabolite levels and consideration of split dosing. </a:t>
            </a:r>
          </a:p>
          <a:p>
            <a:pPr marL="0" marR="0">
              <a:spcBef>
                <a:spcPts val="1800"/>
              </a:spcBef>
              <a:spcAft>
                <a:spcPts val="0"/>
              </a:spcAft>
            </a:pPr>
            <a:r>
              <a:rPr lang="en-US" sz="1600" kern="100" dirty="0">
                <a:solidFill>
                  <a:schemeClr val="bg1"/>
                </a:solidFill>
                <a:effectLst/>
                <a:latin typeface="Calibri"/>
                <a:ea typeface="Aptos" panose="020B0004020202020204" pitchFamily="34" charset="0"/>
                <a:cs typeface="Calibri"/>
              </a:rPr>
              <a:t>14. Women with IBD who are pregnant and have infections, fistula or </a:t>
            </a:r>
            <a:r>
              <a:rPr lang="en-US" sz="1600" kern="100" dirty="0" err="1">
                <a:solidFill>
                  <a:schemeClr val="bg1"/>
                </a:solidFill>
                <a:effectLst/>
                <a:latin typeface="Calibri"/>
                <a:ea typeface="Aptos" panose="020B0004020202020204" pitchFamily="34" charset="0"/>
                <a:cs typeface="Calibri"/>
              </a:rPr>
              <a:t>pouchitis</a:t>
            </a:r>
            <a:r>
              <a:rPr lang="en-US" sz="1600" kern="100" dirty="0">
                <a:solidFill>
                  <a:schemeClr val="bg1"/>
                </a:solidFill>
                <a:effectLst/>
                <a:latin typeface="Calibri"/>
                <a:ea typeface="Aptos" panose="020B0004020202020204" pitchFamily="34" charset="0"/>
                <a:cs typeface="Calibri"/>
              </a:rPr>
              <a:t> that require antibiotics </a:t>
            </a:r>
            <a:br>
              <a:rPr lang="en-US" sz="1600" kern="100" dirty="0">
                <a:solidFill>
                  <a:schemeClr val="bg1"/>
                </a:solidFill>
                <a:effectLst/>
                <a:latin typeface="Calibri"/>
                <a:ea typeface="Aptos" panose="020B0004020202020204" pitchFamily="34" charset="0"/>
                <a:cs typeface="Calibri"/>
              </a:rPr>
            </a:br>
            <a:r>
              <a:rPr lang="en-US" sz="1600" kern="100" dirty="0">
                <a:solidFill>
                  <a:schemeClr val="bg1"/>
                </a:solidFill>
                <a:effectLst/>
                <a:latin typeface="Calibri"/>
                <a:ea typeface="Aptos" panose="020B0004020202020204" pitchFamily="34" charset="0"/>
                <a:cs typeface="Calibri"/>
              </a:rPr>
              <a:t>may take an appropriate course of a low-risk antibiotic.</a:t>
            </a:r>
            <a:endParaRPr lang="en-US" sz="1600" b="0" i="0" u="none" strike="noStrike" kern="100" spc="-30" dirty="0">
              <a:solidFill>
                <a:schemeClr val="bg1"/>
              </a:solidFill>
              <a:effectLst/>
              <a:latin typeface="Calibri"/>
              <a:cs typeface="Calibri"/>
            </a:endParaRPr>
          </a:p>
        </p:txBody>
      </p:sp>
      <p:pic>
        <p:nvPicPr>
          <p:cNvPr id="11" name="Picture 10">
            <a:extLst>
              <a:ext uri="{FF2B5EF4-FFF2-40B4-BE49-F238E27FC236}">
                <a16:creationId xmlns:a16="http://schemas.microsoft.com/office/drawing/2014/main" id="{BFF37B97-20B5-4E0E-637D-0F7E05890A9A}"/>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3" name="Straight Connector 12">
            <a:extLst>
              <a:ext uri="{FF2B5EF4-FFF2-40B4-BE49-F238E27FC236}">
                <a16:creationId xmlns:a16="http://schemas.microsoft.com/office/drawing/2014/main" id="{0780AF63-4AC8-4CDF-67BE-2DC54035FA96}"/>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B33A522-0DC5-0E4C-0037-654DD5747510}"/>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2FE7FFF-C7D2-957E-134A-2C945BE5E02A}"/>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D62D07-39D5-6300-3418-7CBC1B3A2F7A}"/>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DF801E3-7E1D-025F-232C-991AE3A59645}"/>
              </a:ext>
            </a:extLst>
          </p:cNvPr>
          <p:cNvCxnSpPr>
            <a:cxnSpLocks/>
          </p:cNvCxnSpPr>
          <p:nvPr/>
        </p:nvCxnSpPr>
        <p:spPr>
          <a:xfrm>
            <a:off x="6376068" y="3123742"/>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7A85D9B-D278-13AD-69EF-6141478CFD10}"/>
              </a:ext>
            </a:extLst>
          </p:cNvPr>
          <p:cNvCxnSpPr>
            <a:cxnSpLocks/>
          </p:cNvCxnSpPr>
          <p:nvPr/>
        </p:nvCxnSpPr>
        <p:spPr>
          <a:xfrm>
            <a:off x="6402572" y="434030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218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4214B-EF2C-354C-1645-4DF0F05D097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6AEE0B-67BA-CA78-52BC-49EF7289C3E4}"/>
              </a:ext>
            </a:extLst>
          </p:cNvPr>
          <p:cNvSpPr>
            <a:spLocks noGrp="1"/>
          </p:cNvSpPr>
          <p:nvPr>
            <p:ph type="sldNum" sz="quarter" idx="12"/>
          </p:nvPr>
        </p:nvSpPr>
        <p:spPr/>
        <p:txBody>
          <a:bodyPr/>
          <a:lstStyle/>
          <a:p>
            <a:fld id="{C1BBCEF6-2ADA-364E-98F1-750B8367BB0E}" type="slidenum">
              <a:rPr lang="en-US" smtClean="0"/>
              <a:t>54</a:t>
            </a:fld>
            <a:endParaRPr lang="en-US"/>
          </a:p>
        </p:txBody>
      </p:sp>
      <p:pic>
        <p:nvPicPr>
          <p:cNvPr id="7" name="Picture 6" descr="A group of people standing in front of a sign&#10;&#10;Description automatically generated">
            <a:extLst>
              <a:ext uri="{FF2B5EF4-FFF2-40B4-BE49-F238E27FC236}">
                <a16:creationId xmlns:a16="http://schemas.microsoft.com/office/drawing/2014/main" id="{6023FA15-C5C8-FB8F-2F8B-F42C7BBC3F02}"/>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B9E975DA-E2E0-081D-DE20-F9C29695B8C4}"/>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86623B6-95E2-E2AF-4872-8D44E0671DE8}"/>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10" name="TextBox 9">
            <a:extLst>
              <a:ext uri="{FF2B5EF4-FFF2-40B4-BE49-F238E27FC236}">
                <a16:creationId xmlns:a16="http://schemas.microsoft.com/office/drawing/2014/main" id="{A1BF95D6-8364-CFEC-1B5D-3469DDBB0530}"/>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0" marR="0">
              <a:spcBef>
                <a:spcPts val="1800"/>
              </a:spcBef>
              <a:spcAft>
                <a:spcPts val="0"/>
              </a:spcAft>
            </a:pP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15. Women with IBD may initiate or continue calcineurin inhibitors (cyclosporine and tacrolimus) during pregnancy with careful monitoring if there are no viable alternate treatment options available.</a:t>
            </a:r>
          </a:p>
          <a:p>
            <a:pPr marL="0" marR="0">
              <a:spcBef>
                <a:spcPts val="1800"/>
              </a:spcBef>
              <a:spcAft>
                <a:spcPts val="0"/>
              </a:spcAft>
            </a:pP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16. Women with IBD who are pregnant or attempting </a:t>
            </a:r>
            <a:r>
              <a:rPr lang="en-US"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t>conception should continue biosimilars </a:t>
            </a:r>
            <a:br>
              <a:rPr lang="en-US"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br>
            <a:r>
              <a:rPr lang="en-US"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t>to existing biologics</a:t>
            </a:r>
            <a:r>
              <a:rPr lang="en-US" b="0" i="0" u="none" strike="noStrike" kern="100" spc="-3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US" b="0" i="0" u="none" strike="noStrike" spc="-30" dirty="0">
              <a:solidFill>
                <a:schemeClr val="bg1"/>
              </a:solidFill>
              <a:effectLst/>
              <a:latin typeface="Calibri" panose="020F0502020204030204" pitchFamily="34" charset="0"/>
              <a:cs typeface="Calibri" panose="020F0502020204030204" pitchFamily="34" charset="0"/>
            </a:endParaRPr>
          </a:p>
          <a:p>
            <a:pPr fontAlgn="t">
              <a:spcBef>
                <a:spcPts val="1800"/>
              </a:spcBef>
              <a:spcAft>
                <a:spcPts val="1200"/>
              </a:spcAft>
            </a:pPr>
            <a: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17. Women with </a:t>
            </a:r>
            <a:r>
              <a:rPr lang="en-US"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IBD</a:t>
            </a:r>
            <a: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who are pregnant </a:t>
            </a:r>
            <a:b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or attempting conception should continue </a:t>
            </a:r>
            <a:b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anti-interleukin-23 therapy throughout pregnancy  (</a:t>
            </a:r>
            <a:r>
              <a:rPr lang="en-US" kern="1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mirikizumab</a:t>
            </a:r>
            <a: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kern="1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risankizumab</a:t>
            </a:r>
            <a:r>
              <a:rPr lang="en-US"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kern="100" dirty="0" err="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guselkumab</a:t>
            </a:r>
            <a:r>
              <a:rPr lang="en-US" kern="100" dirty="0">
                <a:solidFill>
                  <a:schemeClr val="bg1"/>
                </a:solidFill>
                <a:latin typeface="Calibri" panose="020F0502020204030204" pitchFamily="34" charset="0"/>
                <a:ea typeface="Times New Roman" panose="02020603050405020304" pitchFamily="18" charset="0"/>
                <a:cs typeface="Calibri" panose="020F0502020204030204" pitchFamily="34" charset="0"/>
              </a:rPr>
              <a:t>)</a:t>
            </a:r>
            <a:r>
              <a:rPr lang="en-US" b="0" i="0" u="none" strike="noStrike" kern="100" spc="-3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t>
            </a:r>
            <a:endParaRPr lang="en-US" b="0" i="0" u="none" strike="noStrike" spc="-30" dirty="0">
              <a:solidFill>
                <a:schemeClr val="bg1"/>
              </a:solidFill>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FF1B3CC-F50E-BDBF-07F7-D242BDA0EC03}"/>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3" name="Straight Connector 12">
            <a:extLst>
              <a:ext uri="{FF2B5EF4-FFF2-40B4-BE49-F238E27FC236}">
                <a16:creationId xmlns:a16="http://schemas.microsoft.com/office/drawing/2014/main" id="{55245220-09F0-DDA0-1606-484CB9FE17BD}"/>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EA58357-6ADD-D483-ABB8-5DB248397C74}"/>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11AE903-FAA0-CFF6-206A-198B0F303E64}"/>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F06154A-7FB1-A736-4AE5-77BE733C237C}"/>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35980C4-7AAB-1E14-0150-9A9C4FD505E2}"/>
              </a:ext>
            </a:extLst>
          </p:cNvPr>
          <p:cNvCxnSpPr>
            <a:cxnSpLocks/>
          </p:cNvCxnSpPr>
          <p:nvPr/>
        </p:nvCxnSpPr>
        <p:spPr>
          <a:xfrm>
            <a:off x="6402572" y="2938214"/>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DFACFEC-0A75-D273-7D21-AC05FA9A7E16}"/>
              </a:ext>
            </a:extLst>
          </p:cNvPr>
          <p:cNvCxnSpPr>
            <a:cxnSpLocks/>
          </p:cNvCxnSpPr>
          <p:nvPr/>
        </p:nvCxnSpPr>
        <p:spPr>
          <a:xfrm>
            <a:off x="6402572" y="4009002"/>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734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F62944-FEDA-AA2A-7E13-99AF38850957}"/>
              </a:ext>
            </a:extLst>
          </p:cNvPr>
          <p:cNvSpPr>
            <a:spLocks noGrp="1"/>
          </p:cNvSpPr>
          <p:nvPr>
            <p:ph type="sldNum" sz="quarter" idx="12"/>
          </p:nvPr>
        </p:nvSpPr>
        <p:spPr/>
        <p:txBody>
          <a:bodyPr/>
          <a:lstStyle/>
          <a:p>
            <a:fld id="{C1BBCEF6-2ADA-364E-98F1-750B8367BB0E}" type="slidenum">
              <a:rPr lang="en-US" smtClean="0"/>
              <a:t>55</a:t>
            </a:fld>
            <a:endParaRPr lang="en-US"/>
          </a:p>
        </p:txBody>
      </p:sp>
      <p:pic>
        <p:nvPicPr>
          <p:cNvPr id="8" name="Picture 7" descr="A group of people standing in front of a sign&#10;&#10;Description automatically generated">
            <a:extLst>
              <a:ext uri="{FF2B5EF4-FFF2-40B4-BE49-F238E27FC236}">
                <a16:creationId xmlns:a16="http://schemas.microsoft.com/office/drawing/2014/main" id="{C6389F86-E2B1-549B-4683-4D7F61CE0CEE}"/>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9" name="Rectangle 8">
            <a:extLst>
              <a:ext uri="{FF2B5EF4-FFF2-40B4-BE49-F238E27FC236}">
                <a16:creationId xmlns:a16="http://schemas.microsoft.com/office/drawing/2014/main" id="{1230949B-2E64-5BBC-12ED-3597E4244EC0}"/>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192D9A2-88CE-1EAD-68E3-711DDBA7CC0F}"/>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dirty="0">
                <a:solidFill>
                  <a:schemeClr val="bg1"/>
                </a:solidFill>
                <a:cs typeface="Calibri" panose="020F0502020204030204" pitchFamily="34" charset="0"/>
              </a:rPr>
              <a:t>Consensus Statements</a:t>
            </a:r>
          </a:p>
        </p:txBody>
      </p:sp>
      <p:pic>
        <p:nvPicPr>
          <p:cNvPr id="12" name="Picture 11">
            <a:extLst>
              <a:ext uri="{FF2B5EF4-FFF2-40B4-BE49-F238E27FC236}">
                <a16:creationId xmlns:a16="http://schemas.microsoft.com/office/drawing/2014/main" id="{9113A81E-50E4-4727-87AD-A353928CD220}"/>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4" name="Straight Connector 13">
            <a:extLst>
              <a:ext uri="{FF2B5EF4-FFF2-40B4-BE49-F238E27FC236}">
                <a16:creationId xmlns:a16="http://schemas.microsoft.com/office/drawing/2014/main" id="{2DEA612A-2271-DAB0-9838-F6924DE2548F}"/>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F4334C4-CFDA-E93F-DCAD-B057FA3D6BA8}"/>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37173E6-5597-FC1C-93E2-AAED23363DAD}"/>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984DB48-BE2F-9E76-8FA4-2B21E30A0FC3}"/>
              </a:ext>
            </a:extLst>
          </p:cNvPr>
          <p:cNvCxnSpPr>
            <a:cxnSpLocks/>
          </p:cNvCxnSpPr>
          <p:nvPr/>
        </p:nvCxnSpPr>
        <p:spPr>
          <a:xfrm>
            <a:off x="5711252" y="1065913"/>
            <a:ext cx="5346608"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4163D821-1A46-BA13-680D-653852718130}"/>
              </a:ext>
            </a:extLst>
          </p:cNvPr>
          <p:cNvSpPr txBox="1"/>
          <p:nvPr/>
        </p:nvSpPr>
        <p:spPr>
          <a:xfrm>
            <a:off x="6320589" y="1318437"/>
            <a:ext cx="5056247" cy="4295554"/>
          </a:xfrm>
          <a:prstGeom prst="rect">
            <a:avLst/>
          </a:prstGeom>
        </p:spPr>
        <p:txBody>
          <a:bodyPr vert="horz" lIns="91440" tIns="45720" rIns="91440" bIns="45720" rtlCol="0" anchor="ctr">
            <a:noAutofit/>
          </a:bodyPr>
          <a:lstStyle/>
          <a:p>
            <a:pPr>
              <a:spcAft>
                <a:spcPts val="1800"/>
              </a:spcAft>
              <a:buNone/>
            </a:pPr>
            <a:r>
              <a:rPr lang="en-US" dirty="0">
                <a:solidFill>
                  <a:schemeClr val="bg1"/>
                </a:solidFill>
                <a:effectLst/>
                <a:latin typeface="Helvetica" pitchFamily="2" charset="0"/>
              </a:rPr>
              <a:t>Women with IBD should discontinue:</a:t>
            </a:r>
          </a:p>
          <a:p>
            <a:pPr>
              <a:spcAft>
                <a:spcPts val="1800"/>
              </a:spcAft>
            </a:pPr>
            <a:r>
              <a:rPr lang="en-US" dirty="0">
                <a:solidFill>
                  <a:schemeClr val="bg1"/>
                </a:solidFill>
                <a:effectLst/>
                <a:latin typeface="Helvetica" pitchFamily="2" charset="0"/>
              </a:rPr>
              <a:t>18. Ozanimod ( at least 3 months) </a:t>
            </a:r>
          </a:p>
          <a:p>
            <a:pPr>
              <a:spcAft>
                <a:spcPts val="1800"/>
              </a:spcAft>
            </a:pPr>
            <a:r>
              <a:rPr lang="en-US" dirty="0">
                <a:solidFill>
                  <a:schemeClr val="bg1"/>
                </a:solidFill>
                <a:effectLst/>
                <a:latin typeface="Helvetica" pitchFamily="2" charset="0"/>
              </a:rPr>
              <a:t>19. </a:t>
            </a:r>
            <a:r>
              <a:rPr lang="en-US" dirty="0" err="1">
                <a:solidFill>
                  <a:schemeClr val="bg1"/>
                </a:solidFill>
                <a:effectLst/>
                <a:latin typeface="Helvetica" pitchFamily="2" charset="0"/>
              </a:rPr>
              <a:t>Etrasimod</a:t>
            </a:r>
            <a:r>
              <a:rPr lang="en-US" dirty="0">
                <a:solidFill>
                  <a:schemeClr val="bg1"/>
                </a:solidFill>
                <a:effectLst/>
                <a:latin typeface="Helvetica" pitchFamily="2" charset="0"/>
              </a:rPr>
              <a:t> (at least 1-2 weeks) </a:t>
            </a:r>
          </a:p>
          <a:p>
            <a:pPr>
              <a:spcAft>
                <a:spcPts val="1800"/>
              </a:spcAft>
            </a:pPr>
            <a:r>
              <a:rPr lang="en-US" dirty="0">
                <a:solidFill>
                  <a:schemeClr val="bg1"/>
                </a:solidFill>
                <a:effectLst/>
                <a:latin typeface="Helvetica" pitchFamily="2" charset="0"/>
              </a:rPr>
              <a:t>20. Tofacitinib (at least 4 weeks) </a:t>
            </a:r>
          </a:p>
          <a:p>
            <a:pPr>
              <a:spcAft>
                <a:spcPts val="1800"/>
              </a:spcAft>
            </a:pPr>
            <a:r>
              <a:rPr lang="en-US" dirty="0">
                <a:solidFill>
                  <a:schemeClr val="bg1"/>
                </a:solidFill>
                <a:effectLst/>
                <a:latin typeface="Helvetica" pitchFamily="2" charset="0"/>
              </a:rPr>
              <a:t>21. Upadacitinib (at least 4 weeks) </a:t>
            </a:r>
          </a:p>
          <a:p>
            <a:pPr>
              <a:spcAft>
                <a:spcPts val="1800"/>
              </a:spcAft>
            </a:pPr>
            <a:r>
              <a:rPr lang="en-US" dirty="0">
                <a:solidFill>
                  <a:schemeClr val="bg1"/>
                </a:solidFill>
                <a:effectLst/>
                <a:latin typeface="Helvetica" pitchFamily="2" charset="0"/>
              </a:rPr>
              <a:t>22. </a:t>
            </a:r>
            <a:r>
              <a:rPr lang="en-US" dirty="0" err="1">
                <a:solidFill>
                  <a:schemeClr val="bg1"/>
                </a:solidFill>
                <a:effectLst/>
                <a:latin typeface="Helvetica" pitchFamily="2" charset="0"/>
              </a:rPr>
              <a:t>Filgotinib</a:t>
            </a:r>
            <a:r>
              <a:rPr lang="en-US" dirty="0">
                <a:solidFill>
                  <a:schemeClr val="bg1"/>
                </a:solidFill>
                <a:effectLst/>
                <a:latin typeface="Helvetica" pitchFamily="2" charset="0"/>
              </a:rPr>
              <a:t> (at least 4 weeks)</a:t>
            </a:r>
          </a:p>
          <a:p>
            <a:pPr>
              <a:spcAft>
                <a:spcPts val="1800"/>
              </a:spcAft>
            </a:pPr>
            <a:r>
              <a:rPr lang="en-US" dirty="0">
                <a:solidFill>
                  <a:schemeClr val="bg1"/>
                </a:solidFill>
                <a:effectLst/>
                <a:latin typeface="Helvetica" pitchFamily="2" charset="0"/>
              </a:rPr>
              <a:t>...prior to conception unless there is no effective alternative therapy to maintain maternal health</a:t>
            </a:r>
          </a:p>
        </p:txBody>
      </p:sp>
      <p:cxnSp>
        <p:nvCxnSpPr>
          <p:cNvPr id="5" name="Straight Connector 4">
            <a:extLst>
              <a:ext uri="{FF2B5EF4-FFF2-40B4-BE49-F238E27FC236}">
                <a16:creationId xmlns:a16="http://schemas.microsoft.com/office/drawing/2014/main" id="{D612E74C-5CD3-6306-E4E1-CB28AB96609C}"/>
              </a:ext>
            </a:extLst>
          </p:cNvPr>
          <p:cNvCxnSpPr>
            <a:cxnSpLocks/>
          </p:cNvCxnSpPr>
          <p:nvPr/>
        </p:nvCxnSpPr>
        <p:spPr>
          <a:xfrm>
            <a:off x="6389319" y="3064108"/>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478BC40-880B-AB3E-F5EA-C28F124AC93D}"/>
              </a:ext>
            </a:extLst>
          </p:cNvPr>
          <p:cNvCxnSpPr>
            <a:cxnSpLocks/>
          </p:cNvCxnSpPr>
          <p:nvPr/>
        </p:nvCxnSpPr>
        <p:spPr>
          <a:xfrm>
            <a:off x="6389319" y="2560525"/>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B492521-4BDC-7B84-141C-8B9537485640}"/>
              </a:ext>
            </a:extLst>
          </p:cNvPr>
          <p:cNvCxnSpPr>
            <a:cxnSpLocks/>
          </p:cNvCxnSpPr>
          <p:nvPr/>
        </p:nvCxnSpPr>
        <p:spPr>
          <a:xfrm>
            <a:off x="6389319" y="3580943"/>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F473FE7-D794-ACC2-B15F-C4978EBEC8A0}"/>
              </a:ext>
            </a:extLst>
          </p:cNvPr>
          <p:cNvCxnSpPr>
            <a:cxnSpLocks/>
          </p:cNvCxnSpPr>
          <p:nvPr/>
        </p:nvCxnSpPr>
        <p:spPr>
          <a:xfrm>
            <a:off x="6389319" y="409777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4343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and grey triangle pattern&#10;&#10;Description automatically generated">
            <a:extLst>
              <a:ext uri="{FF2B5EF4-FFF2-40B4-BE49-F238E27FC236}">
                <a16:creationId xmlns:a16="http://schemas.microsoft.com/office/drawing/2014/main" id="{CBA53F4D-14BF-B857-4945-3B71E5FBB02F}"/>
              </a:ext>
            </a:extLst>
          </p:cNvPr>
          <p:cNvPicPr>
            <a:picLocks noChangeAspect="1"/>
          </p:cNvPicPr>
          <p:nvPr/>
        </p:nvPicPr>
        <p:blipFill>
          <a:blip r:embed="rId3">
            <a:alphaModFix/>
          </a:blip>
          <a:srcRect t="295" r="4568" b="980"/>
          <a:stretch/>
        </p:blipFill>
        <p:spPr>
          <a:xfrm>
            <a:off x="0" y="1586752"/>
            <a:ext cx="6441141" cy="4504765"/>
          </a:xfrm>
          <a:prstGeom prst="rect">
            <a:avLst/>
          </a:prstGeom>
        </p:spPr>
      </p:pic>
      <p:sp>
        <p:nvSpPr>
          <p:cNvPr id="12" name="Rectangle 11">
            <a:extLst>
              <a:ext uri="{FF2B5EF4-FFF2-40B4-BE49-F238E27FC236}">
                <a16:creationId xmlns:a16="http://schemas.microsoft.com/office/drawing/2014/main" id="{74D212F7-A147-9975-9C20-32F9D7566585}"/>
              </a:ext>
            </a:extLst>
          </p:cNvPr>
          <p:cNvSpPr/>
          <p:nvPr/>
        </p:nvSpPr>
        <p:spPr>
          <a:xfrm>
            <a:off x="1" y="1586753"/>
            <a:ext cx="6438900" cy="2261348"/>
          </a:xfrm>
          <a:prstGeom prst="rect">
            <a:avLst/>
          </a:prstGeom>
          <a:solidFill>
            <a:schemeClr val="bg1">
              <a:lumMod val="95000"/>
              <a:alpha val="85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DBD4FA-B554-CA7E-C619-B384D6C76C2B}"/>
              </a:ext>
            </a:extLst>
          </p:cNvPr>
          <p:cNvSpPr/>
          <p:nvPr/>
        </p:nvSpPr>
        <p:spPr>
          <a:xfrm>
            <a:off x="0" y="3834652"/>
            <a:ext cx="6438900" cy="2261348"/>
          </a:xfrm>
          <a:prstGeom prst="rect">
            <a:avLst/>
          </a:prstGeom>
          <a:solidFill>
            <a:schemeClr val="accent2">
              <a:lumMod val="20000"/>
              <a:lumOff val="80000"/>
              <a:alpha val="85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C0C350-6DB0-5C6D-0EE4-7C2DFDE45179}"/>
              </a:ext>
            </a:extLst>
          </p:cNvPr>
          <p:cNvSpPr>
            <a:spLocks noGrp="1"/>
          </p:cNvSpPr>
          <p:nvPr>
            <p:ph type="title"/>
          </p:nvPr>
        </p:nvSpPr>
        <p:spPr>
          <a:xfrm>
            <a:off x="347382" y="808877"/>
            <a:ext cx="10515600" cy="1325563"/>
          </a:xfrm>
        </p:spPr>
        <p:txBody>
          <a:bodyPr anchor="t">
            <a:normAutofit/>
          </a:bodyPr>
          <a:lstStyle/>
          <a:p>
            <a:r>
              <a:rPr lang="en-US" sz="3200" dirty="0">
                <a:solidFill>
                  <a:schemeClr val="tx2"/>
                </a:solidFill>
                <a:latin typeface="Calibri" panose="020F0502020204030204" pitchFamily="34" charset="0"/>
                <a:cs typeface="Calibri" panose="020F0502020204030204" pitchFamily="34" charset="0"/>
              </a:rPr>
              <a:t>Consensus Statement 13: Thiopurines</a:t>
            </a:r>
            <a:endParaRPr lang="en-US" sz="3200" i="1" dirty="0">
              <a:solidFill>
                <a:schemeClr val="tx2"/>
              </a:solidFill>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D0678269-CE7B-E98B-6097-66ADA3EBC772}"/>
              </a:ext>
            </a:extLst>
          </p:cNvPr>
          <p:cNvSpPr>
            <a:spLocks noGrp="1"/>
          </p:cNvSpPr>
          <p:nvPr>
            <p:ph type="sldNum" sz="quarter" idx="12"/>
          </p:nvPr>
        </p:nvSpPr>
        <p:spPr/>
        <p:txBody>
          <a:bodyPr/>
          <a:lstStyle/>
          <a:p>
            <a:fld id="{C1BBCEF6-2ADA-364E-98F1-750B8367BB0E}" type="slidenum">
              <a:rPr lang="en-US" smtClean="0"/>
              <a:t>56</a:t>
            </a:fld>
            <a:endParaRPr lang="en-US"/>
          </a:p>
        </p:txBody>
      </p:sp>
      <p:sp>
        <p:nvSpPr>
          <p:cNvPr id="4" name="TextBox 3">
            <a:extLst>
              <a:ext uri="{FF2B5EF4-FFF2-40B4-BE49-F238E27FC236}">
                <a16:creationId xmlns:a16="http://schemas.microsoft.com/office/drawing/2014/main" id="{4E84C132-1069-81C8-5C48-21C4A05C3D88}"/>
              </a:ext>
            </a:extLst>
          </p:cNvPr>
          <p:cNvSpPr txBox="1"/>
          <p:nvPr/>
        </p:nvSpPr>
        <p:spPr>
          <a:xfrm>
            <a:off x="7135709" y="5632248"/>
            <a:ext cx="3644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071A3"/>
                </a:solidFill>
                <a:effectLst/>
                <a:uLnTx/>
                <a:uFillTx/>
                <a:latin typeface="Calibri" panose="020F0502020204030204"/>
                <a:ea typeface="+mn-ea"/>
                <a:cs typeface="+mn-cs"/>
              </a:rPr>
              <a:t>MMP:TGN increases over pregnancy</a:t>
            </a:r>
            <a:b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400" b="0" i="0" u="none" strike="noStrike" kern="1200" cap="none" spc="0" normalizeH="0" baseline="0" noProof="0" dirty="0" err="1">
                <a:ln>
                  <a:noFill/>
                </a:ln>
                <a:solidFill>
                  <a:srgbClr val="000000"/>
                </a:solidFill>
                <a:effectLst/>
                <a:uLnTx/>
                <a:uFillTx/>
                <a:latin typeface="Calibri" panose="020F0502020204030204"/>
                <a:ea typeface="+mn-ea"/>
                <a:cs typeface="+mn-cs"/>
              </a:rPr>
              <a:t>Jharap</a:t>
            </a: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 2014, Flanagan 2021</a:t>
            </a:r>
          </a:p>
        </p:txBody>
      </p:sp>
      <p:sp>
        <p:nvSpPr>
          <p:cNvPr id="6" name="TextBox 5">
            <a:extLst>
              <a:ext uri="{FF2B5EF4-FFF2-40B4-BE49-F238E27FC236}">
                <a16:creationId xmlns:a16="http://schemas.microsoft.com/office/drawing/2014/main" id="{72188B1F-7F85-9CE7-4625-4A2A9BA19C28}"/>
              </a:ext>
            </a:extLst>
          </p:cNvPr>
          <p:cNvSpPr txBox="1"/>
          <p:nvPr/>
        </p:nvSpPr>
        <p:spPr>
          <a:xfrm>
            <a:off x="7132626" y="87868"/>
            <a:ext cx="35667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E071A3"/>
                </a:solidFill>
                <a:effectLst/>
                <a:uLnTx/>
                <a:uFillTx/>
                <a:latin typeface="Calibri" panose="020F0502020204030204"/>
                <a:ea typeface="+mn-ea"/>
                <a:cs typeface="+mn-cs"/>
              </a:rPr>
              <a:t>Shunting to the 6-MMP pathway</a:t>
            </a:r>
            <a:endParaRPr kumimoji="0" lang="en-US" sz="1400" b="1" i="0" u="none" strike="noStrike" kern="1200" cap="none" spc="0" normalizeH="0" baseline="0" noProof="0" dirty="0">
              <a:ln>
                <a:noFill/>
              </a:ln>
              <a:solidFill>
                <a:srgbClr val="E071A3"/>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B4628A2F-11F7-66CF-9C80-73FE7BDA8C2B}"/>
              </a:ext>
            </a:extLst>
          </p:cNvPr>
          <p:cNvGrpSpPr/>
          <p:nvPr/>
        </p:nvGrpSpPr>
        <p:grpSpPr>
          <a:xfrm>
            <a:off x="7232277" y="484094"/>
            <a:ext cx="3324379" cy="5056094"/>
            <a:chOff x="8024190" y="700228"/>
            <a:chExt cx="3469715" cy="5277138"/>
          </a:xfrm>
        </p:grpSpPr>
        <p:pic>
          <p:nvPicPr>
            <p:cNvPr id="7170" name="Picture 2" descr="Frontiers | Gut Microbiota Metabolism of Azathioprine: A New Hallmark for  Personalized Drug-Targeted Therapy of Chronic Inflammatory Bowel Disease">
              <a:extLst>
                <a:ext uri="{FF2B5EF4-FFF2-40B4-BE49-F238E27FC236}">
                  <a16:creationId xmlns:a16="http://schemas.microsoft.com/office/drawing/2014/main" id="{10575668-F256-696B-5F64-96326A5D73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75629" y="788769"/>
              <a:ext cx="3190987" cy="5188597"/>
            </a:xfrm>
            <a:prstGeom prst="rect">
              <a:avLst/>
            </a:prstGeom>
            <a:noFill/>
            <a:extLst>
              <a:ext uri="{909E8E84-426E-40DD-AFC4-6F175D3DCCD1}">
                <a14:hiddenFill xmlns:a14="http://schemas.microsoft.com/office/drawing/2010/main">
                  <a:solidFill>
                    <a:srgbClr val="FFFFFF"/>
                  </a:solidFill>
                </a14:hiddenFill>
              </a:ext>
            </a:extLst>
          </p:spPr>
        </p:pic>
        <p:sp>
          <p:nvSpPr>
            <p:cNvPr id="9" name="Connector 8">
              <a:extLst>
                <a:ext uri="{FF2B5EF4-FFF2-40B4-BE49-F238E27FC236}">
                  <a16:creationId xmlns:a16="http://schemas.microsoft.com/office/drawing/2014/main" id="{CF2135C5-152B-35E4-C1E9-CF7C407ED87B}"/>
                </a:ext>
              </a:extLst>
            </p:cNvPr>
            <p:cNvSpPr/>
            <p:nvPr/>
          </p:nvSpPr>
          <p:spPr>
            <a:xfrm>
              <a:off x="10296940" y="700228"/>
              <a:ext cx="1196965" cy="1135449"/>
            </a:xfrm>
            <a:prstGeom prst="flowChartConnector">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nector 9">
              <a:extLst>
                <a:ext uri="{FF2B5EF4-FFF2-40B4-BE49-F238E27FC236}">
                  <a16:creationId xmlns:a16="http://schemas.microsoft.com/office/drawing/2014/main" id="{AEAEFB39-D0B9-144F-E0FA-AA3BF7A4F857}"/>
                </a:ext>
              </a:extLst>
            </p:cNvPr>
            <p:cNvSpPr/>
            <p:nvPr/>
          </p:nvSpPr>
          <p:spPr>
            <a:xfrm>
              <a:off x="8507896" y="5287617"/>
              <a:ext cx="655983" cy="632528"/>
            </a:xfrm>
            <a:prstGeom prst="flowChartConnector">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onnector 10">
              <a:extLst>
                <a:ext uri="{FF2B5EF4-FFF2-40B4-BE49-F238E27FC236}">
                  <a16:creationId xmlns:a16="http://schemas.microsoft.com/office/drawing/2014/main" id="{B7FB34B0-86F1-8020-7345-BC6E4927778E}"/>
                </a:ext>
              </a:extLst>
            </p:cNvPr>
            <p:cNvSpPr/>
            <p:nvPr/>
          </p:nvSpPr>
          <p:spPr>
            <a:xfrm>
              <a:off x="8024190" y="1591866"/>
              <a:ext cx="1378229" cy="1409751"/>
            </a:xfrm>
            <a:prstGeom prst="flowChartConnector">
              <a:avLst/>
            </a:prstGeom>
            <a:noFill/>
            <a:ln w="317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A757ADB3-BB9B-E494-757A-1E1BC6317088}"/>
              </a:ext>
            </a:extLst>
          </p:cNvPr>
          <p:cNvSpPr>
            <a:spLocks noGrp="1"/>
          </p:cNvSpPr>
          <p:nvPr>
            <p:ph idx="1"/>
          </p:nvPr>
        </p:nvSpPr>
        <p:spPr>
          <a:xfrm>
            <a:off x="461682" y="2044534"/>
            <a:ext cx="5634318" cy="1345786"/>
          </a:xfrm>
        </p:spPr>
        <p:txBody>
          <a:bodyPr>
            <a:normAutofit fontScale="85000" lnSpcReduction="10000"/>
          </a:bodyPr>
          <a:lstStyle/>
          <a:p>
            <a:pPr marL="0" indent="0" fontAlgn="t">
              <a:lnSpc>
                <a:spcPct val="100000"/>
              </a:lnSpc>
              <a:spcBef>
                <a:spcPts val="0"/>
              </a:spcBef>
              <a:spcAft>
                <a:spcPts val="600"/>
              </a:spcAft>
              <a:buNone/>
            </a:pPr>
            <a:r>
              <a:rPr lang="en-CA" sz="2400" i="1" dirty="0">
                <a:latin typeface="Calibri" panose="020F0502020204030204" pitchFamily="34" charset="0"/>
                <a:cs typeface="Calibri" panose="020F0502020204030204" pitchFamily="34" charset="0"/>
              </a:rPr>
              <a:t>Recent FDA announcement, 29 April 2024 </a:t>
            </a:r>
            <a:br>
              <a:rPr lang="en-CA" sz="2400" b="1" i="1" dirty="0">
                <a:latin typeface="Calibri" panose="020F0502020204030204" pitchFamily="34" charset="0"/>
                <a:cs typeface="Calibri" panose="020F0502020204030204" pitchFamily="34" charset="0"/>
              </a:rPr>
            </a:br>
            <a:r>
              <a:rPr lang="en-CA" sz="2400" b="1" i="1" dirty="0">
                <a:latin typeface="Calibri" panose="020F0502020204030204" pitchFamily="34" charset="0"/>
                <a:cs typeface="Calibri" panose="020F0502020204030204" pitchFamily="34" charset="0"/>
              </a:rPr>
              <a:t>“</a:t>
            </a:r>
            <a:r>
              <a:rPr lang="en-CA" sz="2400" b="1" dirty="0">
                <a:latin typeface="Calibri" panose="020F0502020204030204" pitchFamily="34" charset="0"/>
                <a:cs typeface="Calibri" panose="020F0502020204030204" pitchFamily="34" charset="0"/>
              </a:rPr>
              <a:t>R</a:t>
            </a:r>
            <a:r>
              <a:rPr lang="en-CA" sz="2400" b="1" i="0" dirty="0">
                <a:effectLst/>
                <a:latin typeface="Calibri" panose="020F0502020204030204" pitchFamily="34" charset="0"/>
                <a:cs typeface="Calibri" panose="020F0502020204030204" pitchFamily="34" charset="0"/>
              </a:rPr>
              <a:t>are risk of intrahepatic cholestasis of pregnancy”</a:t>
            </a:r>
          </a:p>
          <a:p>
            <a:pPr marL="0" indent="0" fontAlgn="t">
              <a:lnSpc>
                <a:spcPct val="100000"/>
              </a:lnSpc>
              <a:spcBef>
                <a:spcPts val="0"/>
              </a:spcBef>
              <a:spcAft>
                <a:spcPts val="1200"/>
              </a:spcAft>
              <a:buNone/>
            </a:pPr>
            <a:r>
              <a:rPr lang="en-CA" sz="2400" b="0" dirty="0">
                <a:latin typeface="Calibri" panose="020F0502020204030204" pitchFamily="34" charset="0"/>
                <a:cs typeface="Calibri" panose="020F0502020204030204" pitchFamily="34" charset="0"/>
              </a:rPr>
              <a:t>Incidence of 1.1% in the general population</a:t>
            </a:r>
            <a:endParaRPr lang="en-CA" sz="2400" dirty="0">
              <a:latin typeface="Calibri" panose="020F0502020204030204" pitchFamily="34" charset="0"/>
              <a:cs typeface="Calibri" panose="020F0502020204030204" pitchFamily="34" charset="0"/>
            </a:endParaRPr>
          </a:p>
          <a:p>
            <a:pPr marL="0" indent="0" fontAlgn="t">
              <a:lnSpc>
                <a:spcPct val="100000"/>
              </a:lnSpc>
              <a:spcBef>
                <a:spcPts val="0"/>
              </a:spcBef>
              <a:spcAft>
                <a:spcPts val="600"/>
              </a:spcAft>
              <a:buNone/>
            </a:pPr>
            <a:r>
              <a:rPr lang="en-CA" sz="1000" dirty="0">
                <a:latin typeface="Calibri" panose="020F0502020204030204" pitchFamily="34" charset="0"/>
                <a:cs typeface="Calibri" panose="020F0502020204030204" pitchFamily="34" charset="0"/>
              </a:rPr>
              <a:t>IBD data: Prentice 2024, Selinger 2023, Kanis 2021</a:t>
            </a:r>
            <a:endParaRPr lang="en-CA" sz="2400" b="1" i="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C7DBC6-B074-6FD8-E276-59A288BBA9CA}"/>
              </a:ext>
            </a:extLst>
          </p:cNvPr>
          <p:cNvSpPr txBox="1"/>
          <p:nvPr/>
        </p:nvSpPr>
        <p:spPr>
          <a:xfrm>
            <a:off x="457201" y="4142024"/>
            <a:ext cx="5638800" cy="16466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2400" b="1" u="none" strike="noStrike" kern="1200" cap="none" spc="0" normalizeH="0" baseline="0" noProof="0" dirty="0">
                <a:ln>
                  <a:noFill/>
                </a:ln>
                <a:solidFill>
                  <a:srgbClr val="E071A3"/>
                </a:solidFill>
                <a:effectLst/>
                <a:uLnTx/>
                <a:uFillTx/>
                <a:latin typeface="Calibri" panose="020F0502020204030204" pitchFamily="34" charset="0"/>
                <a:cs typeface="Calibri" panose="020F0502020204030204" pitchFamily="34" charset="0"/>
              </a:rPr>
              <a:t>Practical considerations</a:t>
            </a:r>
            <a:endParaRPr lang="en-CA" sz="2400" dirty="0">
              <a:solidFill>
                <a:srgbClr val="000000"/>
              </a:solidFill>
              <a:latin typeface="Calibri" panose="020F0502020204030204" pitchFamily="34" charset="0"/>
              <a:cs typeface="Calibri" panose="020F0502020204030204" pitchFamily="34" charset="0"/>
            </a:endParaRPr>
          </a:p>
          <a:p>
            <a:pPr>
              <a:spcAft>
                <a:spcPts val="600"/>
              </a:spcAft>
              <a:defRPr/>
            </a:pP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Split dosing of thiopurine;</a:t>
            </a:r>
            <a:r>
              <a:rPr kumimoji="0" lang="en-CA" sz="24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lang="en-CA" sz="2400" dirty="0">
                <a:solidFill>
                  <a:srgbClr val="000000"/>
                </a:solidFill>
                <a:latin typeface="Calibri" panose="020F0502020204030204" pitchFamily="34" charset="0"/>
                <a:cs typeface="Calibri" panose="020F0502020204030204" pitchFamily="34" charset="0"/>
              </a:rPr>
              <a:t>Allopurinol </a:t>
            </a:r>
            <a:br>
              <a:rPr lang="en-CA" sz="2400" dirty="0">
                <a:solidFill>
                  <a:srgbClr val="000000"/>
                </a:solidFill>
                <a:latin typeface="Calibri" panose="020F0502020204030204" pitchFamily="34" charset="0"/>
                <a:cs typeface="Calibri" panose="020F0502020204030204" pitchFamily="34" charset="0"/>
              </a:rPr>
            </a:br>
            <a:r>
              <a:rPr lang="en-CA" sz="2400" dirty="0">
                <a:solidFill>
                  <a:srgbClr val="000000"/>
                </a:solidFill>
                <a:latin typeface="Calibri" panose="020F0502020204030204" pitchFamily="34" charset="0"/>
                <a:cs typeface="Calibri" panose="020F0502020204030204" pitchFamily="34" charset="0"/>
              </a:rPr>
              <a:t>co-therapy has limited safety data</a:t>
            </a: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CA" sz="2400" b="0" i="0" u="none" strike="noStrike" kern="1200" cap="none" spc="0" normalizeH="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Use </a:t>
            </a:r>
            <a:br>
              <a:rPr kumimoji="0" lang="en-CA"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CA"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thioguanine; or Biologic monotherapy</a:t>
            </a:r>
          </a:p>
        </p:txBody>
      </p:sp>
    </p:spTree>
    <p:extLst>
      <p:ext uri="{BB962C8B-B14F-4D97-AF65-F5344CB8AC3E}">
        <p14:creationId xmlns:p14="http://schemas.microsoft.com/office/powerpoint/2010/main" val="411500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5218BE1-96CE-297D-1D7A-536E56CA6C2F}"/>
              </a:ext>
            </a:extLst>
          </p:cNvPr>
          <p:cNvSpPr>
            <a:spLocks noGrp="1"/>
          </p:cNvSpPr>
          <p:nvPr>
            <p:ph type="title"/>
          </p:nvPr>
        </p:nvSpPr>
        <p:spPr>
          <a:xfrm>
            <a:off x="330200" y="530225"/>
            <a:ext cx="10515600" cy="1325563"/>
          </a:xfrm>
        </p:spPr>
        <p:txBody>
          <a:bodyPr>
            <a:normAutofit fontScale="90000"/>
          </a:bodyPr>
          <a:lstStyle/>
          <a:p>
            <a:r>
              <a:rPr lang="en-US" dirty="0">
                <a:solidFill>
                  <a:schemeClr val="tx2"/>
                </a:solidFill>
                <a:effectLst/>
                <a:latin typeface="Calibri" panose="020F0502020204030204" pitchFamily="34" charset="0"/>
                <a:cs typeface="Calibri" panose="020F0502020204030204" pitchFamily="34" charset="0"/>
              </a:rPr>
              <a:t>IBD Medications from Pre-conception </a:t>
            </a:r>
            <a:r>
              <a:rPr lang="en-US">
                <a:solidFill>
                  <a:schemeClr val="tx2"/>
                </a:solidFill>
                <a:effectLst/>
                <a:latin typeface="Calibri" panose="020F0502020204030204" pitchFamily="34" charset="0"/>
                <a:cs typeface="Calibri" panose="020F0502020204030204" pitchFamily="34" charset="0"/>
              </a:rPr>
              <a:t>through Pregnancy</a:t>
            </a:r>
            <a:br>
              <a:rPr lang="en-US" dirty="0">
                <a:solidFill>
                  <a:schemeClr val="tx2"/>
                </a:solidFill>
                <a:effectLst/>
                <a:latin typeface="Calibri" panose="020F0502020204030204" pitchFamily="34" charset="0"/>
                <a:cs typeface="Calibri" panose="020F0502020204030204" pitchFamily="34" charset="0"/>
              </a:rPr>
            </a:br>
            <a:endParaRPr lang="en-US"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6C2F4721-F8EA-18D6-13D6-ED992B17F13F}"/>
              </a:ext>
            </a:extLst>
          </p:cNvPr>
          <p:cNvSpPr>
            <a:spLocks noGrp="1"/>
          </p:cNvSpPr>
          <p:nvPr>
            <p:ph type="sldNum" sz="quarter" idx="12"/>
          </p:nvPr>
        </p:nvSpPr>
        <p:spPr/>
        <p:txBody>
          <a:bodyPr/>
          <a:lstStyle/>
          <a:p>
            <a:fld id="{F7A97E85-343F-DE4C-AB4F-C00C4B6D29EF}" type="slidenum">
              <a:rPr lang="en-US" smtClean="0"/>
              <a:t>57</a:t>
            </a:fld>
            <a:endParaRPr lang="en-US"/>
          </a:p>
        </p:txBody>
      </p:sp>
      <p:graphicFrame>
        <p:nvGraphicFramePr>
          <p:cNvPr id="6" name="Table 5">
            <a:extLst>
              <a:ext uri="{FF2B5EF4-FFF2-40B4-BE49-F238E27FC236}">
                <a16:creationId xmlns:a16="http://schemas.microsoft.com/office/drawing/2014/main" id="{72FB43A5-3471-7CCA-37A2-0A95CAC074C3}"/>
              </a:ext>
            </a:extLst>
          </p:cNvPr>
          <p:cNvGraphicFramePr>
            <a:graphicFrameLocks noGrp="1"/>
          </p:cNvGraphicFramePr>
          <p:nvPr>
            <p:extLst>
              <p:ext uri="{D42A27DB-BD31-4B8C-83A1-F6EECF244321}">
                <p14:modId xmlns:p14="http://schemas.microsoft.com/office/powerpoint/2010/main" val="1356043737"/>
              </p:ext>
            </p:extLst>
          </p:nvPr>
        </p:nvGraphicFramePr>
        <p:xfrm>
          <a:off x="457201" y="1800860"/>
          <a:ext cx="11247120" cy="3479800"/>
        </p:xfrm>
        <a:graphic>
          <a:graphicData uri="http://schemas.openxmlformats.org/drawingml/2006/table">
            <a:tbl>
              <a:tblPr firstRow="1" bandRow="1">
                <a:tableStyleId>{5C22544A-7EE6-4342-B048-85BDC9FD1C3A}</a:tableStyleId>
              </a:tblPr>
              <a:tblGrid>
                <a:gridCol w="4663440">
                  <a:extLst>
                    <a:ext uri="{9D8B030D-6E8A-4147-A177-3AD203B41FA5}">
                      <a16:colId xmlns:a16="http://schemas.microsoft.com/office/drawing/2014/main" val="2780840208"/>
                    </a:ext>
                  </a:extLst>
                </a:gridCol>
                <a:gridCol w="1645920">
                  <a:extLst>
                    <a:ext uri="{9D8B030D-6E8A-4147-A177-3AD203B41FA5}">
                      <a16:colId xmlns:a16="http://schemas.microsoft.com/office/drawing/2014/main" val="2195125118"/>
                    </a:ext>
                  </a:extLst>
                </a:gridCol>
                <a:gridCol w="1645920">
                  <a:extLst>
                    <a:ext uri="{9D8B030D-6E8A-4147-A177-3AD203B41FA5}">
                      <a16:colId xmlns:a16="http://schemas.microsoft.com/office/drawing/2014/main" val="2089616801"/>
                    </a:ext>
                  </a:extLst>
                </a:gridCol>
                <a:gridCol w="1645920">
                  <a:extLst>
                    <a:ext uri="{9D8B030D-6E8A-4147-A177-3AD203B41FA5}">
                      <a16:colId xmlns:a16="http://schemas.microsoft.com/office/drawing/2014/main" val="3470899285"/>
                    </a:ext>
                  </a:extLst>
                </a:gridCol>
                <a:gridCol w="1645920">
                  <a:extLst>
                    <a:ext uri="{9D8B030D-6E8A-4147-A177-3AD203B41FA5}">
                      <a16:colId xmlns:a16="http://schemas.microsoft.com/office/drawing/2014/main" val="2598261559"/>
                    </a:ext>
                  </a:extLst>
                </a:gridCol>
              </a:tblGrid>
              <a:tr h="370840">
                <a:tc>
                  <a:txBody>
                    <a:bodyPr/>
                    <a:lstStyle/>
                    <a:p>
                      <a:r>
                        <a:rPr lang="en-US" sz="1800" i="0" dirty="0">
                          <a:latin typeface="Calibri" panose="020F0502020204030204" pitchFamily="34" charset="0"/>
                          <a:cs typeface="Calibri" panose="020F0502020204030204" pitchFamily="34" charset="0"/>
                        </a:rPr>
                        <a:t>Medication</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US" sz="1800" i="0" dirty="0">
                          <a:latin typeface="Calibri" panose="020F0502020204030204" pitchFamily="34" charset="0"/>
                          <a:cs typeface="Calibri" panose="020F0502020204030204" pitchFamily="34" charset="0"/>
                        </a:rPr>
                        <a:t>Pre-conception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US" sz="1800" i="0" dirty="0">
                          <a:latin typeface="Calibri" panose="020F0502020204030204" pitchFamily="34" charset="0"/>
                          <a:cs typeface="Calibri" panose="020F0502020204030204" pitchFamily="34" charset="0"/>
                        </a:rPr>
                        <a:t>1</a:t>
                      </a:r>
                      <a:r>
                        <a:rPr lang="en-US" sz="1800" i="0" baseline="30000" dirty="0">
                          <a:latin typeface="Calibri" panose="020F0502020204030204" pitchFamily="34" charset="0"/>
                          <a:cs typeface="Calibri" panose="020F0502020204030204" pitchFamily="34" charset="0"/>
                        </a:rPr>
                        <a:t>st</a:t>
                      </a:r>
                      <a:r>
                        <a:rPr lang="en-US" sz="1800" i="0" dirty="0">
                          <a:latin typeface="Calibri" panose="020F0502020204030204" pitchFamily="34" charset="0"/>
                          <a:cs typeface="Calibri" panose="020F0502020204030204" pitchFamily="34" charset="0"/>
                        </a:rPr>
                        <a:t> Trimester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latin typeface="Calibri" panose="020F0502020204030204" pitchFamily="34" charset="0"/>
                          <a:cs typeface="Calibri" panose="020F0502020204030204" pitchFamily="34" charset="0"/>
                        </a:rPr>
                        <a:t>2</a:t>
                      </a:r>
                      <a:r>
                        <a:rPr lang="en-US" sz="1800" i="0" baseline="30000" dirty="0">
                          <a:latin typeface="Calibri" panose="020F0502020204030204" pitchFamily="34" charset="0"/>
                          <a:cs typeface="Calibri" panose="020F0502020204030204" pitchFamily="34" charset="0"/>
                        </a:rPr>
                        <a:t>nd</a:t>
                      </a:r>
                      <a:r>
                        <a:rPr lang="en-US" sz="1800" i="0" dirty="0">
                          <a:latin typeface="Calibri" panose="020F0502020204030204" pitchFamily="34" charset="0"/>
                          <a:cs typeface="Calibri" panose="020F0502020204030204" pitchFamily="34" charset="0"/>
                        </a:rPr>
                        <a:t> Trimester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latin typeface="Calibri" panose="020F0502020204030204" pitchFamily="34" charset="0"/>
                          <a:cs typeface="Calibri" panose="020F0502020204030204" pitchFamily="34" charset="0"/>
                        </a:rPr>
                        <a:t>3</a:t>
                      </a:r>
                      <a:r>
                        <a:rPr lang="en-US" sz="1800" i="0" baseline="30000" dirty="0">
                          <a:latin typeface="Calibri" panose="020F0502020204030204" pitchFamily="34" charset="0"/>
                          <a:cs typeface="Calibri" panose="020F0502020204030204" pitchFamily="34" charset="0"/>
                        </a:rPr>
                        <a:t>rd</a:t>
                      </a:r>
                      <a:r>
                        <a:rPr lang="en-US" sz="1800" i="0" dirty="0">
                          <a:latin typeface="Calibri" panose="020F0502020204030204" pitchFamily="34" charset="0"/>
                          <a:cs typeface="Calibri" panose="020F0502020204030204" pitchFamily="34" charset="0"/>
                        </a:rPr>
                        <a:t> Trimester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3410250"/>
                  </a:ext>
                </a:extLst>
              </a:tr>
              <a:tr h="213360">
                <a:tc>
                  <a:txBody>
                    <a:bodyPr/>
                    <a:lstStyle/>
                    <a:p>
                      <a:r>
                        <a:rPr lang="en-US" sz="1800" b="1" dirty="0" err="1">
                          <a:solidFill>
                            <a:schemeClr val="bg1"/>
                          </a:solidFill>
                          <a:effectLst/>
                          <a:latin typeface="Calibri" panose="020F0502020204030204" pitchFamily="34" charset="0"/>
                          <a:cs typeface="Calibri" panose="020F0502020204030204" pitchFamily="34" charset="0"/>
                        </a:rPr>
                        <a:t>Aminosalicylates</a:t>
                      </a:r>
                      <a:endParaRPr lang="en-US" sz="1800" b="1" dirty="0">
                        <a:solidFill>
                          <a:schemeClr val="bg1"/>
                        </a:solidFill>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solidFill>
                            <a:schemeClr val="bg1"/>
                          </a:solidFill>
                          <a:effectLst/>
                          <a:latin typeface="Calibri" panose="020F0502020204030204" pitchFamily="34" charset="0"/>
                          <a:cs typeface="Calibri" panose="020F0502020204030204" pitchFamily="34" charset="0"/>
                        </a:rPr>
                        <a:t>Folic acid supplementation with Sulfasalazine</a:t>
                      </a: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p>
                      <a:endParaRPr lang="en-US" sz="1800" i="0" dirty="0">
                        <a:latin typeface="Calibri" panose="020F0502020204030204" pitchFamily="34" charset="0"/>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583071"/>
                  </a:ext>
                </a:extLst>
              </a:tr>
              <a:tr h="123613">
                <a:tc>
                  <a:txBody>
                    <a:bodyPr/>
                    <a:lstStyle/>
                    <a:p>
                      <a:r>
                        <a:rPr lang="en-US" sz="1800" b="1" dirty="0">
                          <a:solidFill>
                            <a:schemeClr val="bg1"/>
                          </a:solidFill>
                          <a:effectLst/>
                          <a:latin typeface="Calibri" panose="020F0502020204030204" pitchFamily="34" charset="0"/>
                          <a:cs typeface="Calibri" panose="020F0502020204030204" pitchFamily="34" charset="0"/>
                        </a:rPr>
                        <a:t>Thiopurine</a:t>
                      </a:r>
                    </a:p>
                  </a:txBody>
                  <a:tcPr>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391842"/>
                  </a:ext>
                </a:extLst>
              </a:tr>
              <a:tr h="123613">
                <a:tc>
                  <a:txBody>
                    <a:bodyPr/>
                    <a:lstStyle/>
                    <a:p>
                      <a:r>
                        <a:rPr lang="en-US" sz="1800" b="1" dirty="0">
                          <a:solidFill>
                            <a:schemeClr val="bg1"/>
                          </a:solidFill>
                          <a:effectLst/>
                          <a:latin typeface="Calibri" panose="020F0502020204030204" pitchFamily="34" charset="0"/>
                          <a:cs typeface="Calibri" panose="020F0502020204030204" pitchFamily="34" charset="0"/>
                        </a:rPr>
                        <a:t>Methotrexate</a:t>
                      </a:r>
                    </a:p>
                    <a:p>
                      <a:pPr marL="285750" indent="-285750">
                        <a:buFont typeface="Arial" panose="020B0604020202020204" pitchFamily="34" charset="0"/>
                        <a:buChar char="•"/>
                      </a:pPr>
                      <a:r>
                        <a:rPr lang="en-US" sz="1800" dirty="0">
                          <a:solidFill>
                            <a:schemeClr val="bg1"/>
                          </a:solidFill>
                          <a:effectLst/>
                          <a:latin typeface="Calibri" panose="020F0502020204030204" pitchFamily="34" charset="0"/>
                          <a:cs typeface="Calibri" panose="020F0502020204030204" pitchFamily="34" charset="0"/>
                        </a:rPr>
                        <a:t>Teratogen:</a:t>
                      </a:r>
                    </a:p>
                    <a:p>
                      <a:pPr marL="285750" indent="-285750">
                        <a:buFont typeface="Arial" panose="020B0604020202020204" pitchFamily="34" charset="0"/>
                        <a:buChar char="•"/>
                      </a:pPr>
                      <a:r>
                        <a:rPr lang="en-US" sz="1800" dirty="0">
                          <a:solidFill>
                            <a:schemeClr val="bg1"/>
                          </a:solidFill>
                          <a:effectLst/>
                          <a:latin typeface="Calibri" panose="020F0502020204030204" pitchFamily="34" charset="0"/>
                          <a:cs typeface="Calibri" panose="020F0502020204030204" pitchFamily="34" charset="0"/>
                        </a:rPr>
                        <a:t>Cessation 1-3 months prior to conception</a:t>
                      </a:r>
                    </a:p>
                  </a:txBody>
                  <a:tcPr>
                    <a:lnL w="12700" cmpd="sng">
                      <a:noFill/>
                    </a:lnL>
                    <a:lnR w="12700" cmpd="sng">
                      <a:noFill/>
                    </a:lnR>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6738510"/>
                  </a:ext>
                </a:extLst>
              </a:tr>
              <a:tr h="185420">
                <a:tc>
                  <a:txBody>
                    <a:bodyPr/>
                    <a:lstStyle/>
                    <a:p>
                      <a:r>
                        <a:rPr lang="en-US" sz="1800" b="1" dirty="0">
                          <a:solidFill>
                            <a:schemeClr val="bg1"/>
                          </a:solidFill>
                          <a:effectLst/>
                          <a:latin typeface="Calibri" panose="020F0502020204030204" pitchFamily="34" charset="0"/>
                          <a:cs typeface="Calibri" panose="020F0502020204030204" pitchFamily="34" charset="0"/>
                        </a:rPr>
                        <a:t>Corticosteroids</a:t>
                      </a:r>
                    </a:p>
                    <a:p>
                      <a:pPr marL="285750" indent="-285750">
                        <a:buFont typeface="Arial" panose="020B0604020202020204" pitchFamily="34" charset="0"/>
                        <a:buChar char="•"/>
                      </a:pPr>
                      <a:r>
                        <a:rPr lang="en-US" sz="1800" dirty="0">
                          <a:solidFill>
                            <a:schemeClr val="bg1"/>
                          </a:solidFill>
                          <a:effectLst/>
                          <a:latin typeface="Calibri" panose="020F0502020204030204" pitchFamily="34" charset="0"/>
                          <a:cs typeface="Calibri" panose="020F0502020204030204" pitchFamily="34" charset="0"/>
                        </a:rPr>
                        <a:t>Minimize use</a:t>
                      </a:r>
                    </a:p>
                    <a:p>
                      <a:pPr marL="285750" indent="-285750">
                        <a:buFont typeface="Arial" panose="020B0604020202020204" pitchFamily="34" charset="0"/>
                        <a:buChar char="•"/>
                      </a:pPr>
                      <a:r>
                        <a:rPr lang="en-US" sz="1800" dirty="0">
                          <a:solidFill>
                            <a:schemeClr val="bg1"/>
                          </a:solidFill>
                          <a:effectLst/>
                          <a:latin typeface="Calibri" panose="020F0502020204030204" pitchFamily="34" charset="0"/>
                          <a:cs typeface="Calibri" panose="020F0502020204030204" pitchFamily="34" charset="0"/>
                        </a:rPr>
                        <a:t>Employ steroid sparing therapy</a:t>
                      </a:r>
                    </a:p>
                  </a:txBody>
                  <a:tcP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1"/>
                    </a:solidFill>
                  </a:tcPr>
                </a:tc>
                <a:tc>
                  <a:txBody>
                    <a:bodyPr/>
                    <a:lstStyle/>
                    <a:p>
                      <a:pPr marL="0" marR="0" lvl="0" indent="0" algn="l" defTabSz="914400">
                        <a:lnSpc>
                          <a:spcPct val="100000"/>
                        </a:lnSpc>
                        <a:spcBef>
                          <a:spcPts val="0"/>
                        </a:spcBef>
                        <a:spcAft>
                          <a:spcPts val="0"/>
                        </a:spcAft>
                        <a:buNone/>
                        <a:tabLst/>
                        <a:defRPr/>
                      </a:pPr>
                      <a:r>
                        <a:rPr lang="en-US" sz="1800" b="0" i="0" u="none" strike="noStrike" noProof="0" dirty="0">
                          <a:latin typeface="Calibri"/>
                        </a:rPr>
                        <a:t>✔︎</a:t>
                      </a:r>
                      <a:endParaRPr dirty="0"/>
                    </a:p>
                    <a:p>
                      <a:endParaRPr lang="en-US" sz="1800" i="0" dirty="0">
                        <a:latin typeface="Calibri" panose="020F0502020204030204" pitchFamily="34" charset="0"/>
                        <a:cs typeface="Calibri" panose="020F0502020204030204" pitchFamily="34" charset="0"/>
                      </a:endParaRPr>
                    </a:p>
                  </a:txBody>
                  <a:tcPr>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i="0" kern="1200" spc="-30" baseline="0" dirty="0">
                          <a:solidFill>
                            <a:schemeClr val="dk1"/>
                          </a:solidFill>
                          <a:effectLst/>
                          <a:latin typeface="Calibri" panose="020F0502020204030204" pitchFamily="34" charset="0"/>
                          <a:ea typeface="+mn-ea"/>
                          <a:cs typeface="Calibri" panose="020F0502020204030204" pitchFamily="34" charset="0"/>
                        </a:rPr>
                        <a:t>✔︎</a:t>
                      </a:r>
                      <a:endParaRPr lang="en-US" sz="1800" i="0" kern="1200" dirty="0">
                        <a:solidFill>
                          <a:schemeClr val="dk1"/>
                        </a:solidFill>
                        <a:effectLst/>
                        <a:latin typeface="Calibri" panose="020F0502020204030204" pitchFamily="34" charset="0"/>
                        <a:ea typeface="+mn-ea"/>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87555"/>
                  </a:ext>
                </a:extLst>
              </a:tr>
            </a:tbl>
          </a:graphicData>
        </a:graphic>
      </p:graphicFrame>
    </p:spTree>
    <p:extLst>
      <p:ext uri="{BB962C8B-B14F-4D97-AF65-F5344CB8AC3E}">
        <p14:creationId xmlns:p14="http://schemas.microsoft.com/office/powerpoint/2010/main" val="770320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48817-36C0-378B-5CCD-EC697E333E4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286A9B-31E9-A542-E5B1-4D023A523C46}"/>
              </a:ext>
            </a:extLst>
          </p:cNvPr>
          <p:cNvSpPr>
            <a:spLocks noGrp="1"/>
          </p:cNvSpPr>
          <p:nvPr>
            <p:ph type="title"/>
          </p:nvPr>
        </p:nvSpPr>
        <p:spPr>
          <a:xfrm>
            <a:off x="330200" y="530225"/>
            <a:ext cx="10515600" cy="1325563"/>
          </a:xfrm>
        </p:spPr>
        <p:txBody>
          <a:bodyPr>
            <a:normAutofit fontScale="90000"/>
          </a:bodyPr>
          <a:lstStyle/>
          <a:p>
            <a:r>
              <a:rPr lang="en-US" dirty="0">
                <a:solidFill>
                  <a:schemeClr val="tx2"/>
                </a:solidFill>
                <a:effectLst/>
                <a:latin typeface="Calibri" panose="020F0502020204030204" pitchFamily="34" charset="0"/>
                <a:cs typeface="Calibri" panose="020F0502020204030204" pitchFamily="34" charset="0"/>
              </a:rPr>
              <a:t>IBD Medications from Pre-conception through Pregnancy and Lactation</a:t>
            </a:r>
            <a:br>
              <a:rPr lang="en-US" dirty="0">
                <a:solidFill>
                  <a:schemeClr val="tx2"/>
                </a:solidFill>
                <a:effectLst/>
                <a:latin typeface="Calibri" panose="020F0502020204030204" pitchFamily="34" charset="0"/>
                <a:cs typeface="Calibri" panose="020F0502020204030204" pitchFamily="34" charset="0"/>
              </a:rPr>
            </a:br>
            <a:endParaRPr lang="en-US"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28C71275-55B0-7477-F74C-DD5C69BFE708}"/>
              </a:ext>
            </a:extLst>
          </p:cNvPr>
          <p:cNvSpPr>
            <a:spLocks noGrp="1"/>
          </p:cNvSpPr>
          <p:nvPr>
            <p:ph type="sldNum" sz="quarter" idx="12"/>
          </p:nvPr>
        </p:nvSpPr>
        <p:spPr/>
        <p:txBody>
          <a:bodyPr/>
          <a:lstStyle/>
          <a:p>
            <a:fld id="{F7A97E85-343F-DE4C-AB4F-C00C4B6D29EF}" type="slidenum">
              <a:rPr lang="en-US" smtClean="0"/>
              <a:t>58</a:t>
            </a:fld>
            <a:endParaRPr lang="en-US"/>
          </a:p>
        </p:txBody>
      </p:sp>
      <p:graphicFrame>
        <p:nvGraphicFramePr>
          <p:cNvPr id="6" name="Table 5">
            <a:extLst>
              <a:ext uri="{FF2B5EF4-FFF2-40B4-BE49-F238E27FC236}">
                <a16:creationId xmlns:a16="http://schemas.microsoft.com/office/drawing/2014/main" id="{8E2342C2-F3FC-8E0A-93A0-421AB4266337}"/>
              </a:ext>
            </a:extLst>
          </p:cNvPr>
          <p:cNvGraphicFramePr>
            <a:graphicFrameLocks noGrp="1"/>
          </p:cNvGraphicFramePr>
          <p:nvPr>
            <p:extLst>
              <p:ext uri="{D42A27DB-BD31-4B8C-83A1-F6EECF244321}">
                <p14:modId xmlns:p14="http://schemas.microsoft.com/office/powerpoint/2010/main" val="1207889190"/>
              </p:ext>
            </p:extLst>
          </p:nvPr>
        </p:nvGraphicFramePr>
        <p:xfrm>
          <a:off x="457201" y="2372360"/>
          <a:ext cx="11247120" cy="2656840"/>
        </p:xfrm>
        <a:graphic>
          <a:graphicData uri="http://schemas.openxmlformats.org/drawingml/2006/table">
            <a:tbl>
              <a:tblPr firstRow="1" bandRow="1">
                <a:tableStyleId>{5C22544A-7EE6-4342-B048-85BDC9FD1C3A}</a:tableStyleId>
              </a:tblPr>
              <a:tblGrid>
                <a:gridCol w="4663440">
                  <a:extLst>
                    <a:ext uri="{9D8B030D-6E8A-4147-A177-3AD203B41FA5}">
                      <a16:colId xmlns:a16="http://schemas.microsoft.com/office/drawing/2014/main" val="2780840208"/>
                    </a:ext>
                  </a:extLst>
                </a:gridCol>
                <a:gridCol w="1645920">
                  <a:extLst>
                    <a:ext uri="{9D8B030D-6E8A-4147-A177-3AD203B41FA5}">
                      <a16:colId xmlns:a16="http://schemas.microsoft.com/office/drawing/2014/main" val="2195125118"/>
                    </a:ext>
                  </a:extLst>
                </a:gridCol>
                <a:gridCol w="1645920">
                  <a:extLst>
                    <a:ext uri="{9D8B030D-6E8A-4147-A177-3AD203B41FA5}">
                      <a16:colId xmlns:a16="http://schemas.microsoft.com/office/drawing/2014/main" val="2089616801"/>
                    </a:ext>
                  </a:extLst>
                </a:gridCol>
                <a:gridCol w="1645920">
                  <a:extLst>
                    <a:ext uri="{9D8B030D-6E8A-4147-A177-3AD203B41FA5}">
                      <a16:colId xmlns:a16="http://schemas.microsoft.com/office/drawing/2014/main" val="3470899285"/>
                    </a:ext>
                  </a:extLst>
                </a:gridCol>
                <a:gridCol w="1645920">
                  <a:extLst>
                    <a:ext uri="{9D8B030D-6E8A-4147-A177-3AD203B41FA5}">
                      <a16:colId xmlns:a16="http://schemas.microsoft.com/office/drawing/2014/main" val="2598261559"/>
                    </a:ext>
                  </a:extLst>
                </a:gridCol>
              </a:tblGrid>
              <a:tr h="370840">
                <a:tc>
                  <a:txBody>
                    <a:bodyPr/>
                    <a:lstStyle/>
                    <a:p>
                      <a:r>
                        <a:rPr lang="en-US" sz="1800" i="0" dirty="0">
                          <a:latin typeface="Calibri" panose="020F0502020204030204" pitchFamily="34" charset="0"/>
                          <a:cs typeface="Calibri" panose="020F0502020204030204" pitchFamily="34" charset="0"/>
                        </a:rPr>
                        <a:t>Medication</a:t>
                      </a:r>
                    </a:p>
                  </a:txBody>
                  <a:tcP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US" sz="1800" i="0" dirty="0">
                          <a:latin typeface="Calibri" panose="020F0502020204030204" pitchFamily="34" charset="0"/>
                          <a:cs typeface="Calibri" panose="020F0502020204030204" pitchFamily="34" charset="0"/>
                        </a:rPr>
                        <a:t>Pre-conception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r>
                        <a:rPr lang="en-US" sz="1800" i="0" dirty="0">
                          <a:latin typeface="Calibri" panose="020F0502020204030204" pitchFamily="34" charset="0"/>
                          <a:cs typeface="Calibri" panose="020F0502020204030204" pitchFamily="34" charset="0"/>
                        </a:rPr>
                        <a:t>1</a:t>
                      </a:r>
                      <a:r>
                        <a:rPr lang="en-US" sz="1800" i="0" baseline="30000" dirty="0">
                          <a:latin typeface="Calibri" panose="020F0502020204030204" pitchFamily="34" charset="0"/>
                          <a:cs typeface="Calibri" panose="020F0502020204030204" pitchFamily="34" charset="0"/>
                        </a:rPr>
                        <a:t>st</a:t>
                      </a:r>
                      <a:r>
                        <a:rPr lang="en-US" sz="1800" i="0" dirty="0">
                          <a:latin typeface="Calibri" panose="020F0502020204030204" pitchFamily="34" charset="0"/>
                          <a:cs typeface="Calibri" panose="020F0502020204030204" pitchFamily="34" charset="0"/>
                        </a:rPr>
                        <a:t> Trimester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latin typeface="Calibri" panose="020F0502020204030204" pitchFamily="34" charset="0"/>
                          <a:cs typeface="Calibri" panose="020F0502020204030204" pitchFamily="34" charset="0"/>
                        </a:rPr>
                        <a:t>2</a:t>
                      </a:r>
                      <a:r>
                        <a:rPr lang="en-US" sz="1800" i="0" baseline="30000" dirty="0">
                          <a:latin typeface="Calibri" panose="020F0502020204030204" pitchFamily="34" charset="0"/>
                          <a:cs typeface="Calibri" panose="020F0502020204030204" pitchFamily="34" charset="0"/>
                        </a:rPr>
                        <a:t>nd</a:t>
                      </a:r>
                      <a:r>
                        <a:rPr lang="en-US" sz="1800" i="0" dirty="0">
                          <a:latin typeface="Calibri" panose="020F0502020204030204" pitchFamily="34" charset="0"/>
                          <a:cs typeface="Calibri" panose="020F0502020204030204" pitchFamily="34" charset="0"/>
                        </a:rPr>
                        <a:t> Trimester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latin typeface="Calibri" panose="020F0502020204030204" pitchFamily="34" charset="0"/>
                          <a:cs typeface="Calibri" panose="020F0502020204030204" pitchFamily="34" charset="0"/>
                        </a:rPr>
                        <a:t>3</a:t>
                      </a:r>
                      <a:r>
                        <a:rPr lang="en-US" sz="1800" i="0" baseline="30000" dirty="0">
                          <a:latin typeface="Calibri" panose="020F0502020204030204" pitchFamily="34" charset="0"/>
                          <a:cs typeface="Calibri" panose="020F0502020204030204" pitchFamily="34" charset="0"/>
                        </a:rPr>
                        <a:t>rd</a:t>
                      </a:r>
                      <a:r>
                        <a:rPr lang="en-US" sz="1800" i="0" dirty="0">
                          <a:latin typeface="Calibri" panose="020F0502020204030204" pitchFamily="34" charset="0"/>
                          <a:cs typeface="Calibri" panose="020F0502020204030204" pitchFamily="34" charset="0"/>
                        </a:rPr>
                        <a:t> Trimester</a:t>
                      </a:r>
                    </a:p>
                  </a:txBody>
                  <a:tcP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93410250"/>
                  </a:ext>
                </a:extLst>
              </a:tr>
              <a:tr h="289560">
                <a:tc>
                  <a:txBody>
                    <a:bodyPr/>
                    <a:lstStyle/>
                    <a:p>
                      <a:r>
                        <a:rPr lang="en-US" b="1" dirty="0">
                          <a:solidFill>
                            <a:schemeClr val="bg1"/>
                          </a:solidFill>
                          <a:effectLst/>
                          <a:latin typeface="Calibri" panose="020F0502020204030204" pitchFamily="34" charset="0"/>
                          <a:cs typeface="Calibri" panose="020F0502020204030204" pitchFamily="34" charset="0"/>
                        </a:rPr>
                        <a:t>Anti-Tumor Necrosis</a:t>
                      </a:r>
                    </a:p>
                  </a:txBody>
                  <a:tcP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8583071"/>
                  </a:ext>
                </a:extLst>
              </a:tr>
              <a:tr h="123613">
                <a:tc>
                  <a:txBody>
                    <a:bodyPr/>
                    <a:lstStyle/>
                    <a:p>
                      <a:r>
                        <a:rPr lang="en-US" b="1" dirty="0">
                          <a:solidFill>
                            <a:schemeClr val="bg1"/>
                          </a:solidFill>
                          <a:effectLst/>
                          <a:latin typeface="Calibri" panose="020F0502020204030204" pitchFamily="34" charset="0"/>
                          <a:cs typeface="Calibri" panose="020F0502020204030204" pitchFamily="34" charset="0"/>
                        </a:rPr>
                        <a:t>Anti-Integrin</a:t>
                      </a:r>
                    </a:p>
                  </a:txBody>
                  <a:tcPr>
                    <a:lnT w="12700" cap="flat" cmpd="sng" algn="ctr">
                      <a:solidFill>
                        <a:schemeClr val="bg1"/>
                      </a:solidFill>
                      <a:prstDash val="solid"/>
                      <a:round/>
                      <a:headEnd type="none" w="med" len="med"/>
                      <a:tailEnd type="none" w="med" len="med"/>
                    </a:lnT>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391842"/>
                  </a:ext>
                </a:extLst>
              </a:tr>
              <a:tr h="123613">
                <a:tc>
                  <a:txBody>
                    <a:bodyPr/>
                    <a:lstStyle/>
                    <a:p>
                      <a:r>
                        <a:rPr lang="en-US" b="1" dirty="0">
                          <a:solidFill>
                            <a:schemeClr val="bg1"/>
                          </a:solidFill>
                          <a:effectLst/>
                          <a:latin typeface="Calibri" panose="020F0502020204030204" pitchFamily="34" charset="0"/>
                          <a:cs typeface="Calibri" panose="020F0502020204030204" pitchFamily="34" charset="0"/>
                        </a:rPr>
                        <a:t>Anti IL-12/23 or Anti IL-23</a:t>
                      </a:r>
                    </a:p>
                  </a:txBody>
                  <a:tcPr>
                    <a:lnL w="12700" cmpd="sng">
                      <a:noFill/>
                    </a:lnL>
                    <a:lnR w="12700" cmpd="sng">
                      <a:noFill/>
                    </a:lnR>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mpd="sng">
                      <a:noFill/>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800" i="0" kern="1200" dirty="0">
                          <a:solidFill>
                            <a:schemeClr val="dk1"/>
                          </a:solidFill>
                          <a:effectLst/>
                          <a:latin typeface="Calibri" panose="020F0502020204030204" pitchFamily="34" charset="0"/>
                          <a:ea typeface="+mn-ea"/>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6738510"/>
                  </a:ext>
                </a:extLst>
              </a:tr>
              <a:tr h="185420">
                <a:tc>
                  <a:txBody>
                    <a:bodyPr/>
                    <a:lstStyle/>
                    <a:p>
                      <a:r>
                        <a:rPr lang="en-US" b="1" dirty="0">
                          <a:solidFill>
                            <a:schemeClr val="bg1"/>
                          </a:solidFill>
                          <a:effectLst/>
                          <a:latin typeface="Calibri" panose="020F0502020204030204" pitchFamily="34" charset="0"/>
                          <a:cs typeface="Calibri" panose="020F0502020204030204" pitchFamily="34" charset="0"/>
                        </a:rPr>
                        <a:t>JAK Inhibitors</a:t>
                      </a:r>
                    </a:p>
                    <a:p>
                      <a:pPr marL="285750" indent="-285750">
                        <a:buFont typeface="Arial" panose="020B0604020202020204" pitchFamily="34" charset="0"/>
                        <a:buChar char="•"/>
                      </a:pPr>
                      <a:r>
                        <a:rPr lang="en-US" dirty="0">
                          <a:solidFill>
                            <a:schemeClr val="bg1"/>
                          </a:solidFill>
                          <a:effectLst/>
                          <a:latin typeface="Calibri" panose="020F0502020204030204" pitchFamily="34" charset="0"/>
                          <a:cs typeface="Calibri" panose="020F0502020204030204" pitchFamily="34" charset="0"/>
                        </a:rPr>
                        <a:t>Avoid</a:t>
                      </a:r>
                    </a:p>
                    <a:p>
                      <a:pPr marL="285750" indent="-285750">
                        <a:buFont typeface="Arial" panose="020B0604020202020204" pitchFamily="34" charset="0"/>
                        <a:buChar char="•"/>
                      </a:pPr>
                      <a:r>
                        <a:rPr lang="en-US" dirty="0">
                          <a:solidFill>
                            <a:schemeClr val="bg1"/>
                          </a:solidFill>
                          <a:effectLst/>
                          <a:latin typeface="Calibri" panose="020F0502020204030204" pitchFamily="34" charset="0"/>
                          <a:cs typeface="Calibri" panose="020F0502020204030204" pitchFamily="34" charset="0"/>
                        </a:rPr>
                        <a:t>Use only if no other viable option </a:t>
                      </a:r>
                      <a:br>
                        <a:rPr lang="en-US" dirty="0">
                          <a:solidFill>
                            <a:schemeClr val="bg1"/>
                          </a:solidFill>
                          <a:effectLst/>
                          <a:latin typeface="Calibri" panose="020F0502020204030204" pitchFamily="34" charset="0"/>
                          <a:cs typeface="Calibri" panose="020F0502020204030204" pitchFamily="34" charset="0"/>
                        </a:rPr>
                      </a:br>
                      <a:r>
                        <a:rPr lang="en-US" dirty="0">
                          <a:solidFill>
                            <a:schemeClr val="bg1"/>
                          </a:solidFill>
                          <a:effectLst/>
                          <a:latin typeface="Calibri" panose="020F0502020204030204" pitchFamily="34" charset="0"/>
                          <a:cs typeface="Calibri" panose="020F0502020204030204" pitchFamily="34" charset="0"/>
                        </a:rPr>
                        <a:t>for maternal health</a:t>
                      </a:r>
                    </a:p>
                  </a:txBody>
                  <a:tcPr>
                    <a:lnT w="12700" cap="flat" cmpd="sng" algn="ctr">
                      <a:solidFill>
                        <a:schemeClr val="bg1"/>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1"/>
                    </a:solidFill>
                  </a:tcPr>
                </a:tc>
                <a:tc>
                  <a:txBody>
                    <a:bodyPr/>
                    <a:lstStyle/>
                    <a:p>
                      <a:pPr marL="0" marR="0" lvl="0" indent="0" algn="l" defTabSz="914400">
                        <a:lnSpc>
                          <a:spcPct val="100000"/>
                        </a:lnSpc>
                        <a:spcBef>
                          <a:spcPts val="0"/>
                        </a:spcBef>
                        <a:spcAft>
                          <a:spcPts val="0"/>
                        </a:spcAft>
                        <a:buNone/>
                        <a:tabLst/>
                        <a:defRPr/>
                      </a:pPr>
                      <a:r>
                        <a:rPr lang="en-US" sz="2400" b="0" i="0" u="none" strike="noStrike" noProof="0" dirty="0">
                          <a:latin typeface="Calibri"/>
                        </a:rPr>
                        <a:t>!</a:t>
                      </a:r>
                      <a:endParaRPr lang="en-US" sz="2400" i="0" dirty="0">
                        <a:latin typeface="Calibri" panose="020F0502020204030204" pitchFamily="34" charset="0"/>
                        <a:cs typeface="Calibri" panose="020F0502020204030204" pitchFamily="34" charset="0"/>
                      </a:endParaRPr>
                    </a:p>
                  </a:txBody>
                  <a:tcPr>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i="0" dirty="0">
                          <a:latin typeface="Calibri" panose="020F0502020204030204" pitchFamily="34" charset="0"/>
                          <a:cs typeface="Calibri" panose="020F0502020204030204" pitchFamily="34" charset="0"/>
                        </a:rPr>
                        <a:t>!</a:t>
                      </a:r>
                    </a:p>
                  </a:txBody>
                  <a:tcP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i="0" kern="1200" spc="-30" baseline="0" dirty="0">
                          <a:solidFill>
                            <a:schemeClr val="dk1"/>
                          </a:solidFill>
                          <a:effectLst/>
                          <a:latin typeface="Calibri" panose="020F0502020204030204" pitchFamily="34" charset="0"/>
                          <a:ea typeface="+mn-ea"/>
                          <a:cs typeface="Calibri" panose="020F0502020204030204" pitchFamily="34" charset="0"/>
                        </a:rPr>
                        <a:t>!</a:t>
                      </a:r>
                      <a:endParaRPr lang="en-US" sz="2400" i="0" kern="1200" dirty="0">
                        <a:solidFill>
                          <a:schemeClr val="dk1"/>
                        </a:solidFill>
                        <a:effectLst/>
                        <a:latin typeface="Calibri" panose="020F0502020204030204" pitchFamily="34" charset="0"/>
                        <a:ea typeface="+mn-ea"/>
                        <a:cs typeface="Calibri" panose="020F0502020204030204" pitchFamily="34" charset="0"/>
                      </a:endParaRPr>
                    </a:p>
                  </a:txBody>
                  <a:tcPr>
                    <a:lnL w="12700" cap="flat" cmpd="sng" algn="ctr">
                      <a:solidFill>
                        <a:schemeClr val="accent1">
                          <a:lumMod val="40000"/>
                          <a:lumOff val="60000"/>
                        </a:schemeClr>
                      </a:solidFill>
                      <a:prstDash val="solid"/>
                      <a:round/>
                      <a:headEnd type="none" w="med" len="med"/>
                      <a:tailEnd type="none" w="med" len="med"/>
                    </a:lnL>
                    <a:lnR w="12700" cmpd="sng">
                      <a:noFill/>
                    </a:lnR>
                    <a:lnT w="12700" cmpd="sng">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1287555"/>
                  </a:ext>
                </a:extLst>
              </a:tr>
            </a:tbl>
          </a:graphicData>
        </a:graphic>
      </p:graphicFrame>
    </p:spTree>
    <p:extLst>
      <p:ext uri="{BB962C8B-B14F-4D97-AF65-F5344CB8AC3E}">
        <p14:creationId xmlns:p14="http://schemas.microsoft.com/office/powerpoint/2010/main" val="620337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56FE-001D-53A9-18AE-C1C587119FA0}"/>
              </a:ext>
            </a:extLst>
          </p:cNvPr>
          <p:cNvSpPr>
            <a:spLocks noGrp="1"/>
          </p:cNvSpPr>
          <p:nvPr>
            <p:ph type="title"/>
          </p:nvPr>
        </p:nvSpPr>
        <p:spPr>
          <a:xfrm>
            <a:off x="354495" y="487017"/>
            <a:ext cx="10515600" cy="1325563"/>
          </a:xfrm>
        </p:spPr>
        <p:txBody>
          <a:bodyPr/>
          <a:lstStyle/>
          <a:p>
            <a:r>
              <a:rPr lang="en-US" dirty="0"/>
              <a:t>Consensus Statement 2: Antibiotics</a:t>
            </a:r>
          </a:p>
        </p:txBody>
      </p:sp>
      <p:graphicFrame>
        <p:nvGraphicFramePr>
          <p:cNvPr id="4" name="Content Placeholder 3">
            <a:extLst>
              <a:ext uri="{FF2B5EF4-FFF2-40B4-BE49-F238E27FC236}">
                <a16:creationId xmlns:a16="http://schemas.microsoft.com/office/drawing/2014/main" id="{88BE6C63-CE52-F24F-77EB-054E55BDE236}"/>
              </a:ext>
            </a:extLst>
          </p:cNvPr>
          <p:cNvGraphicFramePr>
            <a:graphicFrameLocks noGrp="1"/>
          </p:cNvGraphicFramePr>
          <p:nvPr>
            <p:ph idx="1"/>
            <p:extLst>
              <p:ext uri="{D42A27DB-BD31-4B8C-83A1-F6EECF244321}">
                <p14:modId xmlns:p14="http://schemas.microsoft.com/office/powerpoint/2010/main" val="2582259623"/>
              </p:ext>
            </p:extLst>
          </p:nvPr>
        </p:nvGraphicFramePr>
        <p:xfrm>
          <a:off x="457200" y="2173135"/>
          <a:ext cx="11277600" cy="3296920"/>
        </p:xfrm>
        <a:graphic>
          <a:graphicData uri="http://schemas.openxmlformats.org/drawingml/2006/table">
            <a:tbl>
              <a:tblPr firstRow="1" bandRow="1">
                <a:tableStyleId>{93296810-A885-4BE3-A3E7-6D5BEEA58F35}</a:tableStyleId>
              </a:tblPr>
              <a:tblGrid>
                <a:gridCol w="2255520">
                  <a:extLst>
                    <a:ext uri="{9D8B030D-6E8A-4147-A177-3AD203B41FA5}">
                      <a16:colId xmlns:a16="http://schemas.microsoft.com/office/drawing/2014/main" val="4267665984"/>
                    </a:ext>
                  </a:extLst>
                </a:gridCol>
                <a:gridCol w="938734">
                  <a:extLst>
                    <a:ext uri="{9D8B030D-6E8A-4147-A177-3AD203B41FA5}">
                      <a16:colId xmlns:a16="http://schemas.microsoft.com/office/drawing/2014/main" val="1297371313"/>
                    </a:ext>
                  </a:extLst>
                </a:gridCol>
                <a:gridCol w="1620222">
                  <a:extLst>
                    <a:ext uri="{9D8B030D-6E8A-4147-A177-3AD203B41FA5}">
                      <a16:colId xmlns:a16="http://schemas.microsoft.com/office/drawing/2014/main" val="2993590234"/>
                    </a:ext>
                  </a:extLst>
                </a:gridCol>
                <a:gridCol w="3794731">
                  <a:extLst>
                    <a:ext uri="{9D8B030D-6E8A-4147-A177-3AD203B41FA5}">
                      <a16:colId xmlns:a16="http://schemas.microsoft.com/office/drawing/2014/main" val="2373047029"/>
                    </a:ext>
                  </a:extLst>
                </a:gridCol>
                <a:gridCol w="2668393">
                  <a:extLst>
                    <a:ext uri="{9D8B030D-6E8A-4147-A177-3AD203B41FA5}">
                      <a16:colId xmlns:a16="http://schemas.microsoft.com/office/drawing/2014/main" val="3386663377"/>
                    </a:ext>
                  </a:extLst>
                </a:gridCol>
              </a:tblGrid>
              <a:tr h="370840">
                <a:tc>
                  <a:txBody>
                    <a:bodyPr/>
                    <a:lstStyle/>
                    <a:p>
                      <a:r>
                        <a:rPr lang="en-US" dirty="0"/>
                        <a:t>Author</a:t>
                      </a:r>
                    </a:p>
                  </a:txBody>
                  <a:tcPr>
                    <a:solidFill>
                      <a:schemeClr val="tx2"/>
                    </a:solidFill>
                  </a:tcPr>
                </a:tc>
                <a:tc>
                  <a:txBody>
                    <a:bodyPr/>
                    <a:lstStyle/>
                    <a:p>
                      <a:r>
                        <a:rPr lang="en-US" dirty="0"/>
                        <a:t>Year</a:t>
                      </a:r>
                    </a:p>
                  </a:txBody>
                  <a:tcPr>
                    <a:solidFill>
                      <a:schemeClr val="tx2"/>
                    </a:solidFill>
                  </a:tcPr>
                </a:tc>
                <a:tc>
                  <a:txBody>
                    <a:bodyPr/>
                    <a:lstStyle/>
                    <a:p>
                      <a:r>
                        <a:rPr lang="en-US" dirty="0"/>
                        <a:t>Study Design</a:t>
                      </a:r>
                    </a:p>
                  </a:txBody>
                  <a:tcPr>
                    <a:solidFill>
                      <a:schemeClr val="tx2"/>
                    </a:solidFill>
                  </a:tcPr>
                </a:tc>
                <a:tc>
                  <a:txBody>
                    <a:bodyPr/>
                    <a:lstStyle/>
                    <a:p>
                      <a:r>
                        <a:rPr lang="en-US" sz="2000" dirty="0">
                          <a:solidFill>
                            <a:schemeClr val="accent2"/>
                          </a:solidFill>
                        </a:rPr>
                        <a:t>No signal for congenital malformations</a:t>
                      </a:r>
                    </a:p>
                  </a:txBody>
                  <a:tcPr>
                    <a:solidFill>
                      <a:schemeClr val="tx2"/>
                    </a:solidFill>
                  </a:tcPr>
                </a:tc>
                <a:tc>
                  <a:txBody>
                    <a:bodyPr/>
                    <a:lstStyle/>
                    <a:p>
                      <a:r>
                        <a:rPr lang="en-US" dirty="0"/>
                        <a:t>Comments</a:t>
                      </a:r>
                    </a:p>
                  </a:txBody>
                  <a:tcPr>
                    <a:solidFill>
                      <a:schemeClr val="tx2"/>
                    </a:solidFill>
                  </a:tcPr>
                </a:tc>
                <a:extLst>
                  <a:ext uri="{0D108BD9-81ED-4DB2-BD59-A6C34878D82A}">
                    <a16:rowId xmlns:a16="http://schemas.microsoft.com/office/drawing/2014/main" val="2051052626"/>
                  </a:ext>
                </a:extLst>
              </a:tr>
              <a:tr h="370840">
                <a:tc>
                  <a:txBody>
                    <a:bodyPr/>
                    <a:lstStyle/>
                    <a:p>
                      <a:r>
                        <a:rPr lang="en-US" dirty="0" err="1"/>
                        <a:t>Acar</a:t>
                      </a:r>
                      <a:endParaRPr lang="en-US" dirty="0"/>
                    </a:p>
                  </a:txBody>
                  <a:tcPr>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2019</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Quinolones</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10 studies</a:t>
                      </a:r>
                    </a:p>
                  </a:txBody>
                  <a:tcPr>
                    <a:lnL w="12700" cap="flat" cmpd="sng" algn="ctr">
                      <a:solidFill>
                        <a:schemeClr val="accent1">
                          <a:lumMod val="60000"/>
                          <a:lumOff val="40000"/>
                        </a:schemeClr>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3323449596"/>
                  </a:ext>
                </a:extLst>
              </a:tr>
              <a:tr h="370840">
                <a:tc>
                  <a:txBody>
                    <a:bodyPr/>
                    <a:lstStyle/>
                    <a:p>
                      <a:r>
                        <a:rPr lang="en-US" dirty="0"/>
                        <a:t>Ziv</a:t>
                      </a:r>
                    </a:p>
                  </a:txBody>
                  <a:tcPr>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2018</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Quinolones</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12 studies</a:t>
                      </a:r>
                    </a:p>
                  </a:txBody>
                  <a:tcPr>
                    <a:lnL w="12700" cap="flat" cmpd="sng" algn="ctr">
                      <a:solidFill>
                        <a:schemeClr val="accent1">
                          <a:lumMod val="60000"/>
                          <a:lumOff val="4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3200025047"/>
                  </a:ext>
                </a:extLst>
              </a:tr>
              <a:tr h="370840">
                <a:tc>
                  <a:txBody>
                    <a:bodyPr/>
                    <a:lstStyle/>
                    <a:p>
                      <a:r>
                        <a:rPr lang="en-US" dirty="0" err="1"/>
                        <a:t>Yefet</a:t>
                      </a:r>
                      <a:endParaRPr lang="en-US" dirty="0"/>
                    </a:p>
                  </a:txBody>
                  <a:tcPr>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2018</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Quinolones</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13 studies</a:t>
                      </a:r>
                    </a:p>
                  </a:txBody>
                  <a:tcPr>
                    <a:lnL w="12700" cap="flat" cmpd="sng" algn="ctr">
                      <a:solidFill>
                        <a:schemeClr val="accent1">
                          <a:lumMod val="60000"/>
                          <a:lumOff val="40000"/>
                        </a:schemeClr>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476013904"/>
                  </a:ext>
                </a:extLst>
              </a:tr>
              <a:tr h="370840">
                <a:tc>
                  <a:txBody>
                    <a:bodyPr/>
                    <a:lstStyle/>
                    <a:p>
                      <a:r>
                        <a:rPr lang="en-US" dirty="0"/>
                        <a:t>Bar-Oz</a:t>
                      </a:r>
                    </a:p>
                  </a:txBody>
                  <a:tcPr>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2009</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Quinolones</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5 studies</a:t>
                      </a:r>
                    </a:p>
                  </a:txBody>
                  <a:tcPr>
                    <a:lnL w="12700" cap="flat" cmpd="sng" algn="ctr">
                      <a:solidFill>
                        <a:schemeClr val="accent1">
                          <a:lumMod val="60000"/>
                          <a:lumOff val="4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1568369534"/>
                  </a:ext>
                </a:extLst>
              </a:tr>
              <a:tr h="370840">
                <a:tc>
                  <a:txBody>
                    <a:bodyPr/>
                    <a:lstStyle/>
                    <a:p>
                      <a:r>
                        <a:rPr lang="en-CA" sz="1800" kern="1200" dirty="0">
                          <a:solidFill>
                            <a:schemeClr val="dk1"/>
                          </a:solidFill>
                          <a:effectLst/>
                          <a:latin typeface="+mn-lt"/>
                          <a:ea typeface="+mn-ea"/>
                          <a:cs typeface="+mn-cs"/>
                        </a:rPr>
                        <a:t>Caro-</a:t>
                      </a:r>
                      <a:r>
                        <a:rPr lang="en-CA" sz="1800" kern="1200" dirty="0" err="1">
                          <a:solidFill>
                            <a:schemeClr val="dk1"/>
                          </a:solidFill>
                          <a:effectLst/>
                          <a:latin typeface="+mn-lt"/>
                          <a:ea typeface="+mn-ea"/>
                          <a:cs typeface="+mn-cs"/>
                        </a:rPr>
                        <a:t>Patón</a:t>
                      </a:r>
                      <a:r>
                        <a:rPr lang="en-CA" sz="1800" kern="1200" dirty="0">
                          <a:solidFill>
                            <a:schemeClr val="dk1"/>
                          </a:solidFill>
                          <a:effectLst/>
                          <a:latin typeface="+mn-lt"/>
                          <a:ea typeface="+mn-ea"/>
                          <a:cs typeface="+mn-cs"/>
                        </a:rPr>
                        <a:t> </a:t>
                      </a:r>
                      <a:endParaRPr lang="en-US" dirty="0"/>
                    </a:p>
                  </a:txBody>
                  <a:tcPr>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1997</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Metronidazole</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r>
                        <a:rPr lang="en-US" dirty="0"/>
                        <a:t>5 studies</a:t>
                      </a:r>
                    </a:p>
                  </a:txBody>
                  <a:tcPr>
                    <a:lnL w="12700" cap="flat" cmpd="sng" algn="ctr">
                      <a:solidFill>
                        <a:schemeClr val="accent1">
                          <a:lumMod val="60000"/>
                          <a:lumOff val="40000"/>
                        </a:schemeClr>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4090608301"/>
                  </a:ext>
                </a:extLst>
              </a:tr>
              <a:tr h="370840">
                <a:tc>
                  <a:txBody>
                    <a:bodyPr/>
                    <a:lstStyle/>
                    <a:p>
                      <a:r>
                        <a:rPr lang="en-CA" sz="1800" kern="1200" dirty="0" err="1">
                          <a:solidFill>
                            <a:schemeClr val="dk1"/>
                          </a:solidFill>
                          <a:effectLst/>
                          <a:latin typeface="+mn-lt"/>
                          <a:ea typeface="+mn-ea"/>
                          <a:cs typeface="+mn-cs"/>
                        </a:rPr>
                        <a:t>Burtin</a:t>
                      </a:r>
                      <a:r>
                        <a:rPr lang="en-CA" dirty="0">
                          <a:effectLst/>
                        </a:rPr>
                        <a:t> </a:t>
                      </a:r>
                      <a:endParaRPr lang="en-US" dirty="0"/>
                    </a:p>
                  </a:txBody>
                  <a:tcPr>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1995</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Metronidazole</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studies</a:t>
                      </a:r>
                    </a:p>
                  </a:txBody>
                  <a:tcPr>
                    <a:lnL w="12700" cap="flat" cmpd="sng" algn="ctr">
                      <a:solidFill>
                        <a:schemeClr val="accent1">
                          <a:lumMod val="60000"/>
                          <a:lumOff val="40000"/>
                        </a:schemeClr>
                      </a:solidFill>
                      <a:prstDash val="solid"/>
                      <a:round/>
                      <a:headEnd type="none" w="med" len="med"/>
                      <a:tailEnd type="none" w="med" len="med"/>
                    </a:lnL>
                    <a:solidFill>
                      <a:schemeClr val="bg1"/>
                    </a:solidFill>
                  </a:tcPr>
                </a:tc>
                <a:extLst>
                  <a:ext uri="{0D108BD9-81ED-4DB2-BD59-A6C34878D82A}">
                    <a16:rowId xmlns:a16="http://schemas.microsoft.com/office/drawing/2014/main" val="486987749"/>
                  </a:ext>
                </a:extLst>
              </a:tr>
              <a:tr h="370840">
                <a:tc>
                  <a:txBody>
                    <a:bodyPr/>
                    <a:lstStyle/>
                    <a:p>
                      <a:r>
                        <a:rPr lang="en-CA" sz="1800" kern="1200" dirty="0" err="1">
                          <a:solidFill>
                            <a:schemeClr val="dk1"/>
                          </a:solidFill>
                          <a:effectLst/>
                          <a:latin typeface="+mn-lt"/>
                          <a:ea typeface="+mn-ea"/>
                          <a:cs typeface="+mn-cs"/>
                        </a:rPr>
                        <a:t>Bahri</a:t>
                      </a:r>
                      <a:endParaRPr lang="en-US" dirty="0"/>
                    </a:p>
                  </a:txBody>
                  <a:tcPr>
                    <a:lnR w="12700" cap="flat" cmpd="sng" algn="ctr">
                      <a:solidFill>
                        <a:schemeClr val="accent1">
                          <a:lumMod val="60000"/>
                          <a:lumOff val="40000"/>
                        </a:schemeClr>
                      </a:solidFill>
                      <a:prstDash val="solid"/>
                      <a:round/>
                      <a:headEnd type="none" w="med" len="med"/>
                      <a:tailEnd type="none" w="med" len="med"/>
                    </a:lnR>
                    <a:lnB w="28575"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dirty="0"/>
                        <a:t>2023</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B w="28575"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dirty="0"/>
                        <a:t>SRMA</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B w="28575"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dirty="0"/>
                        <a:t>Amoxycillin +/- clavulanic acid</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B w="28575"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dirty="0"/>
                        <a:t>4 studies</a:t>
                      </a:r>
                    </a:p>
                  </a:txBody>
                  <a:tcPr>
                    <a:lnL w="12700" cap="flat" cmpd="sng" algn="ctr">
                      <a:solidFill>
                        <a:schemeClr val="accent1">
                          <a:lumMod val="60000"/>
                          <a:lumOff val="40000"/>
                        </a:schemeClr>
                      </a:solidFill>
                      <a:prstDash val="solid"/>
                      <a:round/>
                      <a:headEnd type="none" w="med" len="med"/>
                      <a:tailEnd type="none" w="med" len="med"/>
                    </a:lnL>
                    <a:lnB w="28575"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50763566"/>
                  </a:ext>
                </a:extLst>
              </a:tr>
            </a:tbl>
          </a:graphicData>
        </a:graphic>
      </p:graphicFrame>
      <p:sp>
        <p:nvSpPr>
          <p:cNvPr id="5" name="Slide Number Placeholder 4">
            <a:extLst>
              <a:ext uri="{FF2B5EF4-FFF2-40B4-BE49-F238E27FC236}">
                <a16:creationId xmlns:a16="http://schemas.microsoft.com/office/drawing/2014/main" id="{E5B6C5ED-1FB3-D26F-8E60-F5AF95FA9F25}"/>
              </a:ext>
            </a:extLst>
          </p:cNvPr>
          <p:cNvSpPr>
            <a:spLocks noGrp="1"/>
          </p:cNvSpPr>
          <p:nvPr>
            <p:ph type="sldNum" sz="quarter" idx="12"/>
          </p:nvPr>
        </p:nvSpPr>
        <p:spPr/>
        <p:txBody>
          <a:bodyPr/>
          <a:lstStyle/>
          <a:p>
            <a:fld id="{C1BBCEF6-2ADA-364E-98F1-750B8367BB0E}" type="slidenum">
              <a:rPr lang="en-US" smtClean="0"/>
              <a:t>59</a:t>
            </a:fld>
            <a:endParaRPr lang="en-US"/>
          </a:p>
        </p:txBody>
      </p:sp>
    </p:spTree>
    <p:extLst>
      <p:ext uri="{BB962C8B-B14F-4D97-AF65-F5344CB8AC3E}">
        <p14:creationId xmlns:p14="http://schemas.microsoft.com/office/powerpoint/2010/main" val="3745183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white and grey triangle pattern&#10;&#10;Description automatically generated">
            <a:extLst>
              <a:ext uri="{FF2B5EF4-FFF2-40B4-BE49-F238E27FC236}">
                <a16:creationId xmlns:a16="http://schemas.microsoft.com/office/drawing/2014/main" id="{EE3CE66E-EFE7-AF7C-A1C2-A83586F5FAB8}"/>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22" name="Rectangle 21">
            <a:extLst>
              <a:ext uri="{FF2B5EF4-FFF2-40B4-BE49-F238E27FC236}">
                <a16:creationId xmlns:a16="http://schemas.microsoft.com/office/drawing/2014/main" id="{6C9FA790-4051-F1B1-6B9F-86B53985BAC8}"/>
              </a:ext>
            </a:extLst>
          </p:cNvPr>
          <p:cNvSpPr/>
          <p:nvPr/>
        </p:nvSpPr>
        <p:spPr>
          <a:xfrm>
            <a:off x="0" y="0"/>
            <a:ext cx="12192000" cy="6078071"/>
          </a:xfrm>
          <a:prstGeom prst="rect">
            <a:avLst/>
          </a:prstGeom>
          <a:solidFill>
            <a:schemeClr val="bg1">
              <a:lumMod val="95000"/>
              <a:alpha val="798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F37A553-9D4A-8826-1A73-FA893EF7B07E}"/>
              </a:ext>
            </a:extLst>
          </p:cNvPr>
          <p:cNvSpPr>
            <a:spLocks noGrp="1"/>
          </p:cNvSpPr>
          <p:nvPr>
            <p:ph type="title"/>
          </p:nvPr>
        </p:nvSpPr>
        <p:spPr>
          <a:xfrm>
            <a:off x="327212" y="0"/>
            <a:ext cx="10515600" cy="1325563"/>
          </a:xfrm>
        </p:spPr>
        <p:txBody>
          <a:bodyPr>
            <a:normAutofit/>
          </a:bodyPr>
          <a:lstStyle/>
          <a:p>
            <a:r>
              <a:rPr lang="en-US" sz="4000" dirty="0">
                <a:solidFill>
                  <a:schemeClr val="tx2"/>
                </a:solidFill>
                <a:latin typeface="Calibri" panose="020F0502020204030204" pitchFamily="34" charset="0"/>
                <a:cs typeface="Calibri" panose="020F0502020204030204" pitchFamily="34" charset="0"/>
              </a:rPr>
              <a:t>Background: Global Consensus Group</a:t>
            </a:r>
          </a:p>
        </p:txBody>
      </p:sp>
      <p:sp>
        <p:nvSpPr>
          <p:cNvPr id="8" name="TextBox 7">
            <a:extLst>
              <a:ext uri="{FF2B5EF4-FFF2-40B4-BE49-F238E27FC236}">
                <a16:creationId xmlns:a16="http://schemas.microsoft.com/office/drawing/2014/main" id="{B7CF94DA-7381-80B2-3F86-3A42C9BEB4AF}"/>
              </a:ext>
            </a:extLst>
          </p:cNvPr>
          <p:cNvSpPr txBox="1"/>
          <p:nvPr/>
        </p:nvSpPr>
        <p:spPr>
          <a:xfrm>
            <a:off x="376518" y="6455413"/>
            <a:ext cx="6284562" cy="215444"/>
          </a:xfrm>
          <a:prstGeom prst="rect">
            <a:avLst/>
          </a:prstGeom>
          <a:noFill/>
        </p:spPr>
        <p:txBody>
          <a:bodyPr wrap="square">
            <a:spAutoFit/>
          </a:bodyPr>
          <a:lstStyle/>
          <a:p>
            <a:r>
              <a:rPr lang="en-US" sz="800" b="1" dirty="0">
                <a:latin typeface="Calibri" panose="020F0502020204030204" pitchFamily="34" charset="0"/>
                <a:cs typeface="Calibri" panose="020F0502020204030204" pitchFamily="34" charset="0"/>
              </a:rPr>
              <a:t>Funding</a:t>
            </a:r>
            <a:r>
              <a:rPr lang="en-US" sz="800" dirty="0">
                <a:latin typeface="Calibri" panose="020F0502020204030204" pitchFamily="34" charset="0"/>
                <a:cs typeface="Calibri" panose="020F0502020204030204" pitchFamily="34" charset="0"/>
              </a:rPr>
              <a:t>: Helmsley Charitable Trust</a:t>
            </a:r>
          </a:p>
        </p:txBody>
      </p:sp>
      <p:sp>
        <p:nvSpPr>
          <p:cNvPr id="12" name="Slide Number Placeholder 11">
            <a:extLst>
              <a:ext uri="{FF2B5EF4-FFF2-40B4-BE49-F238E27FC236}">
                <a16:creationId xmlns:a16="http://schemas.microsoft.com/office/drawing/2014/main" id="{9C442A6F-0ADA-4A8D-8AE9-C2417B475CD6}"/>
              </a:ext>
            </a:extLst>
          </p:cNvPr>
          <p:cNvSpPr>
            <a:spLocks noGrp="1"/>
          </p:cNvSpPr>
          <p:nvPr>
            <p:ph type="sldNum" sz="quarter" idx="12"/>
          </p:nvPr>
        </p:nvSpPr>
        <p:spPr/>
        <p:txBody>
          <a:bodyPr/>
          <a:lstStyle/>
          <a:p>
            <a:fld id="{F7A97E85-343F-DE4C-AB4F-C00C4B6D29EF}" type="slidenum">
              <a:rPr lang="en-US" smtClean="0"/>
              <a:t>6</a:t>
            </a:fld>
            <a:endParaRPr lang="en-US" dirty="0"/>
          </a:p>
        </p:txBody>
      </p:sp>
      <p:sp>
        <p:nvSpPr>
          <p:cNvPr id="18" name="Rectangle 17">
            <a:extLst>
              <a:ext uri="{FF2B5EF4-FFF2-40B4-BE49-F238E27FC236}">
                <a16:creationId xmlns:a16="http://schemas.microsoft.com/office/drawing/2014/main" id="{EA1E9323-7CA9-A4A9-25E3-8F2E25D5D791}"/>
              </a:ext>
            </a:extLst>
          </p:cNvPr>
          <p:cNvSpPr/>
          <p:nvPr/>
        </p:nvSpPr>
        <p:spPr>
          <a:xfrm>
            <a:off x="4571410" y="2281755"/>
            <a:ext cx="2673752" cy="19202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591405-6DBF-6344-5819-E8DC50F48B67}"/>
              </a:ext>
            </a:extLst>
          </p:cNvPr>
          <p:cNvSpPr/>
          <p:nvPr/>
        </p:nvSpPr>
        <p:spPr>
          <a:xfrm>
            <a:off x="4482296" y="2173127"/>
            <a:ext cx="2857018" cy="213749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68B3D9E-349C-DD58-DCB9-AD31F4A235EE}"/>
              </a:ext>
            </a:extLst>
          </p:cNvPr>
          <p:cNvSpPr/>
          <p:nvPr/>
        </p:nvSpPr>
        <p:spPr>
          <a:xfrm>
            <a:off x="734051" y="1806615"/>
            <a:ext cx="2871216" cy="287052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F2A980-1354-FBC3-1415-0579C1D60531}"/>
              </a:ext>
            </a:extLst>
          </p:cNvPr>
          <p:cNvSpPr/>
          <p:nvPr/>
        </p:nvSpPr>
        <p:spPr>
          <a:xfrm>
            <a:off x="642395" y="1714981"/>
            <a:ext cx="3054528" cy="3053789"/>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7D6E92-361F-0B23-B92B-24D8D55FBA25}"/>
              </a:ext>
            </a:extLst>
          </p:cNvPr>
          <p:cNvSpPr txBox="1"/>
          <p:nvPr/>
        </p:nvSpPr>
        <p:spPr>
          <a:xfrm>
            <a:off x="604402" y="2340923"/>
            <a:ext cx="3130513" cy="1631216"/>
          </a:xfrm>
          <a:prstGeom prst="rect">
            <a:avLst/>
          </a:prstGeom>
          <a:noFill/>
        </p:spPr>
        <p:txBody>
          <a:bodyPr wrap="square" rtlCol="0">
            <a:spAutoFit/>
          </a:bodyPr>
          <a:lstStyle/>
          <a:p>
            <a:pPr marL="0" indent="0" algn="ctr">
              <a:buFont typeface="Arial" panose="020B0604020202020204" pitchFamily="34" charset="0"/>
              <a:buNone/>
            </a:pPr>
            <a:r>
              <a:rPr lang="en-US" sz="2000" dirty="0">
                <a:solidFill>
                  <a:schemeClr val="bg1"/>
                </a:solidFill>
                <a:latin typeface="Calibri" panose="020F0502020204030204" pitchFamily="34" charset="0"/>
                <a:cs typeface="Calibri" panose="020F0502020204030204" pitchFamily="34" charset="0"/>
              </a:rPr>
              <a:t>Universal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guidelines with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consistent interpretation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of data and sensitivity to regional differences</a:t>
            </a:r>
          </a:p>
        </p:txBody>
      </p:sp>
      <p:sp>
        <p:nvSpPr>
          <p:cNvPr id="7" name="TextBox 6">
            <a:extLst>
              <a:ext uri="{FF2B5EF4-FFF2-40B4-BE49-F238E27FC236}">
                <a16:creationId xmlns:a16="http://schemas.microsoft.com/office/drawing/2014/main" id="{68A1865A-28CD-2AFB-060C-0BA8E18E1472}"/>
              </a:ext>
            </a:extLst>
          </p:cNvPr>
          <p:cNvSpPr txBox="1"/>
          <p:nvPr/>
        </p:nvSpPr>
        <p:spPr>
          <a:xfrm>
            <a:off x="4571999" y="2426267"/>
            <a:ext cx="2658359" cy="1631216"/>
          </a:xfrm>
          <a:prstGeom prst="rect">
            <a:avLst/>
          </a:prstGeom>
          <a:noFill/>
        </p:spPr>
        <p:txBody>
          <a:bodyPr wrap="square" rtlCol="0">
            <a:spAutoFit/>
          </a:bodyPr>
          <a:lstStyle/>
          <a:p>
            <a:pPr algn="ctr">
              <a:spcAft>
                <a:spcPts val="600"/>
              </a:spcAft>
            </a:pPr>
            <a:r>
              <a:rPr lang="en-US" sz="2000" dirty="0">
                <a:solidFill>
                  <a:schemeClr val="bg1"/>
                </a:solidFill>
                <a:latin typeface="Calibri" panose="020F0502020204030204" pitchFamily="34" charset="0"/>
                <a:cs typeface="Calibri" panose="020F0502020204030204" pitchFamily="34" charset="0"/>
              </a:rPr>
              <a:t>Healthcare professionals and patient advocates from around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the globe</a:t>
            </a:r>
          </a:p>
        </p:txBody>
      </p:sp>
      <p:sp>
        <p:nvSpPr>
          <p:cNvPr id="16" name="Round Diagonal Corner Rectangle 15">
            <a:extLst>
              <a:ext uri="{FF2B5EF4-FFF2-40B4-BE49-F238E27FC236}">
                <a16:creationId xmlns:a16="http://schemas.microsoft.com/office/drawing/2014/main" id="{7B10E7D9-EB7E-588D-A32C-6D1BA5CCAD41}"/>
              </a:ext>
            </a:extLst>
          </p:cNvPr>
          <p:cNvSpPr/>
          <p:nvPr/>
        </p:nvSpPr>
        <p:spPr>
          <a:xfrm>
            <a:off x="8245249" y="2431647"/>
            <a:ext cx="3206187" cy="1620456"/>
          </a:xfrm>
          <a:prstGeom prst="round2DiagRect">
            <a:avLst>
              <a:gd name="adj1" fmla="val 2117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a:extLst>
              <a:ext uri="{FF2B5EF4-FFF2-40B4-BE49-F238E27FC236}">
                <a16:creationId xmlns:a16="http://schemas.microsoft.com/office/drawing/2014/main" id="{1C03D17B-2FC0-1FD7-808C-980699E0D605}"/>
              </a:ext>
            </a:extLst>
          </p:cNvPr>
          <p:cNvSpPr/>
          <p:nvPr/>
        </p:nvSpPr>
        <p:spPr>
          <a:xfrm>
            <a:off x="8154581" y="2328440"/>
            <a:ext cx="3395024" cy="1826871"/>
          </a:xfrm>
          <a:prstGeom prst="round2DiagRect">
            <a:avLst>
              <a:gd name="adj1" fmla="val 21178"/>
              <a:gd name="adj2" fmla="val 0"/>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ADF1770-516E-ECF8-C47C-CF8FE5982A78}"/>
              </a:ext>
            </a:extLst>
          </p:cNvPr>
          <p:cNvSpPr txBox="1"/>
          <p:nvPr/>
        </p:nvSpPr>
        <p:spPr>
          <a:xfrm>
            <a:off x="8241176" y="2887932"/>
            <a:ext cx="3194612"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Follows GRADE and </a:t>
            </a:r>
            <a:br>
              <a:rPr lang="en-US" sz="2000" dirty="0">
                <a:solidFill>
                  <a:schemeClr val="bg1"/>
                </a:solidFill>
                <a:latin typeface="Calibri" panose="020F0502020204030204" pitchFamily="34" charset="0"/>
                <a:cs typeface="Calibri" panose="020F0502020204030204" pitchFamily="34" charset="0"/>
              </a:rPr>
            </a:br>
            <a:r>
              <a:rPr lang="en-US" sz="2000" dirty="0">
                <a:solidFill>
                  <a:schemeClr val="bg1"/>
                </a:solidFill>
                <a:latin typeface="Calibri" panose="020F0502020204030204" pitchFamily="34" charset="0"/>
                <a:cs typeface="Calibri" panose="020F0502020204030204" pitchFamily="34" charset="0"/>
              </a:rPr>
              <a:t>RAND methodologies </a:t>
            </a:r>
          </a:p>
        </p:txBody>
      </p:sp>
    </p:spTree>
    <p:extLst>
      <p:ext uri="{BB962C8B-B14F-4D97-AF65-F5344CB8AC3E}">
        <p14:creationId xmlns:p14="http://schemas.microsoft.com/office/powerpoint/2010/main" val="3911433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03F62-A67E-0537-54C8-D3D54D4B8CEE}"/>
              </a:ext>
            </a:extLst>
          </p:cNvPr>
          <p:cNvSpPr>
            <a:spLocks noGrp="1"/>
          </p:cNvSpPr>
          <p:nvPr>
            <p:ph type="title"/>
          </p:nvPr>
        </p:nvSpPr>
        <p:spPr>
          <a:xfrm>
            <a:off x="331694" y="470647"/>
            <a:ext cx="10515600" cy="1325563"/>
          </a:xfrm>
        </p:spPr>
        <p:txBody>
          <a:bodyPr/>
          <a:lstStyle/>
          <a:p>
            <a:r>
              <a:rPr lang="en-US" dirty="0">
                <a:latin typeface="Calibri" panose="020F0502020204030204" pitchFamily="34" charset="0"/>
                <a:cs typeface="Calibri" panose="020F0502020204030204" pitchFamily="34" charset="0"/>
              </a:rPr>
              <a:t>Risankizumab Placental Transfer</a:t>
            </a:r>
          </a:p>
        </p:txBody>
      </p:sp>
      <p:graphicFrame>
        <p:nvGraphicFramePr>
          <p:cNvPr id="5" name="Content Placeholder 4">
            <a:extLst>
              <a:ext uri="{FF2B5EF4-FFF2-40B4-BE49-F238E27FC236}">
                <a16:creationId xmlns:a16="http://schemas.microsoft.com/office/drawing/2014/main" id="{F55B924F-082B-E547-2073-DCB003810BB5}"/>
              </a:ext>
            </a:extLst>
          </p:cNvPr>
          <p:cNvGraphicFramePr>
            <a:graphicFrameLocks noGrp="1"/>
          </p:cNvGraphicFramePr>
          <p:nvPr>
            <p:ph idx="1"/>
            <p:extLst>
              <p:ext uri="{D42A27DB-BD31-4B8C-83A1-F6EECF244321}">
                <p14:modId xmlns:p14="http://schemas.microsoft.com/office/powerpoint/2010/main" val="3470429439"/>
              </p:ext>
            </p:extLst>
          </p:nvPr>
        </p:nvGraphicFramePr>
        <p:xfrm>
          <a:off x="457200" y="1748118"/>
          <a:ext cx="11277601" cy="3979992"/>
        </p:xfrm>
        <a:graphic>
          <a:graphicData uri="http://schemas.openxmlformats.org/drawingml/2006/table">
            <a:tbl>
              <a:tblPr firstRow="1" firstCol="1" bandRow="1">
                <a:tableStyleId>{5C22544A-7EE6-4342-B048-85BDC9FD1C3A}</a:tableStyleId>
              </a:tblPr>
              <a:tblGrid>
                <a:gridCol w="5903299">
                  <a:extLst>
                    <a:ext uri="{9D8B030D-6E8A-4147-A177-3AD203B41FA5}">
                      <a16:colId xmlns:a16="http://schemas.microsoft.com/office/drawing/2014/main" val="140341289"/>
                    </a:ext>
                  </a:extLst>
                </a:gridCol>
                <a:gridCol w="1791434">
                  <a:extLst>
                    <a:ext uri="{9D8B030D-6E8A-4147-A177-3AD203B41FA5}">
                      <a16:colId xmlns:a16="http://schemas.microsoft.com/office/drawing/2014/main" val="4225652758"/>
                    </a:ext>
                  </a:extLst>
                </a:gridCol>
                <a:gridCol w="1791434">
                  <a:extLst>
                    <a:ext uri="{9D8B030D-6E8A-4147-A177-3AD203B41FA5}">
                      <a16:colId xmlns:a16="http://schemas.microsoft.com/office/drawing/2014/main" val="1995352354"/>
                    </a:ext>
                  </a:extLst>
                </a:gridCol>
                <a:gridCol w="1791434">
                  <a:extLst>
                    <a:ext uri="{9D8B030D-6E8A-4147-A177-3AD203B41FA5}">
                      <a16:colId xmlns:a16="http://schemas.microsoft.com/office/drawing/2014/main" val="1387202477"/>
                    </a:ext>
                  </a:extLst>
                </a:gridCol>
              </a:tblGrid>
              <a:tr h="582774">
                <a:tc gridSpan="4">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Serum Concentration (mcg/ml)</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1718271"/>
                  </a:ext>
                </a:extLst>
              </a:tr>
              <a:tr h="559055">
                <a:tc>
                  <a:txBody>
                    <a:bodyPr/>
                    <a:lstStyle/>
                    <a:p>
                      <a:pPr marL="0" marR="0">
                        <a:lnSpc>
                          <a:spcPct val="100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rPr>
                        <a:t>Patient</a:t>
                      </a:r>
                    </a:p>
                  </a:txBody>
                  <a:tcPr marL="68580" marR="68580" marT="0" marB="0" anchor="ct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rPr>
                        <a:t>1</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rPr>
                        <a:t>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ea typeface="Aptos" panose="020B0004020202020204" pitchFamily="34" charset="0"/>
                          <a:cs typeface="Calibri" panose="020F0502020204030204" pitchFamily="34" charset="0"/>
                        </a:rPr>
                        <a:t>3</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362770914"/>
                  </a:ext>
                </a:extLst>
              </a:tr>
              <a:tr h="559055">
                <a:tc>
                  <a:txBody>
                    <a:bodyPr/>
                    <a:lstStyle/>
                    <a:p>
                      <a:pPr marL="0" marR="0">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Second Trimester Trough</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20.10</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noFill/>
                  </a:tcPr>
                </a:tc>
                <a:extLst>
                  <a:ext uri="{0D108BD9-81ED-4DB2-BD59-A6C34878D82A}">
                    <a16:rowId xmlns:a16="http://schemas.microsoft.com/office/drawing/2014/main" val="1762604323"/>
                  </a:ext>
                </a:extLst>
              </a:tr>
              <a:tr h="559055">
                <a:tc>
                  <a:txBody>
                    <a:bodyPr/>
                    <a:lstStyle/>
                    <a:p>
                      <a:pPr marL="0" marR="0">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Mother</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28.60</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9.48</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12.11</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102674345"/>
                  </a:ext>
                </a:extLst>
              </a:tr>
              <a:tr h="601943">
                <a:tc>
                  <a:txBody>
                    <a:bodyPr/>
                    <a:lstStyle/>
                    <a:p>
                      <a:pPr marL="0" marR="0">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Umbilical Cord Blood</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5.96</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3.19</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no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4.14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noFill/>
                  </a:tcPr>
                </a:tc>
                <a:extLst>
                  <a:ext uri="{0D108BD9-81ED-4DB2-BD59-A6C34878D82A}">
                    <a16:rowId xmlns:a16="http://schemas.microsoft.com/office/drawing/2014/main" val="2205091555"/>
                  </a:ext>
                </a:extLst>
              </a:tr>
              <a:tr h="559055">
                <a:tc>
                  <a:txBody>
                    <a:bodyPr/>
                    <a:lstStyle/>
                    <a:p>
                      <a:pPr marL="0" marR="0">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Infant</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6.53</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3.12</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577620970"/>
                  </a:ext>
                </a:extLst>
              </a:tr>
              <a:tr h="559055">
                <a:tc>
                  <a:txBody>
                    <a:bodyPr/>
                    <a:lstStyle/>
                    <a:p>
                      <a:pPr marL="0" marR="0">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Ratio Infant/Cord: Mother</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B w="28575" cap="flat" cmpd="sng" algn="ctr">
                      <a:solidFill>
                        <a:schemeClr val="tx2"/>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0.23</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lnB w="28575" cap="flat" cmpd="sng" algn="ctr">
                      <a:solidFill>
                        <a:schemeClr val="tx2"/>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0.33</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B w="28575" cap="flat" cmpd="sng" algn="ctr">
                      <a:solidFill>
                        <a:schemeClr val="tx2"/>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kern="100" dirty="0">
                          <a:effectLst/>
                          <a:latin typeface="Calibri" panose="020F0502020204030204" pitchFamily="34" charset="0"/>
                          <a:cs typeface="Calibri" panose="020F0502020204030204" pitchFamily="34" charset="0"/>
                        </a:rPr>
                        <a:t>0.34</a:t>
                      </a:r>
                      <a:endParaRPr lang="en-US" sz="2000" kern="100" dirty="0">
                        <a:effectLst/>
                        <a:latin typeface="Calibri" panose="020F0502020204030204" pitchFamily="34" charset="0"/>
                        <a:ea typeface="Aptos" panose="020B0004020202020204" pitchFamily="34" charset="0"/>
                        <a:cs typeface="Calibri" panose="020F050202020403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B w="2857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785845160"/>
                  </a:ext>
                </a:extLst>
              </a:tr>
            </a:tbl>
          </a:graphicData>
        </a:graphic>
      </p:graphicFrame>
      <p:sp>
        <p:nvSpPr>
          <p:cNvPr id="6" name="Slide Number Placeholder 5">
            <a:extLst>
              <a:ext uri="{FF2B5EF4-FFF2-40B4-BE49-F238E27FC236}">
                <a16:creationId xmlns:a16="http://schemas.microsoft.com/office/drawing/2014/main" id="{539916D1-7AD5-B4E6-7AA4-A91D881908F7}"/>
              </a:ext>
            </a:extLst>
          </p:cNvPr>
          <p:cNvSpPr>
            <a:spLocks noGrp="1"/>
          </p:cNvSpPr>
          <p:nvPr>
            <p:ph type="sldNum" sz="quarter" idx="12"/>
          </p:nvPr>
        </p:nvSpPr>
        <p:spPr/>
        <p:txBody>
          <a:bodyPr/>
          <a:lstStyle/>
          <a:p>
            <a:fld id="{C1BBCEF6-2ADA-364E-98F1-750B8367BB0E}" type="slidenum">
              <a:rPr lang="en-US" smtClean="0"/>
              <a:t>60</a:t>
            </a:fld>
            <a:endParaRPr lang="en-US"/>
          </a:p>
        </p:txBody>
      </p:sp>
      <p:sp>
        <p:nvSpPr>
          <p:cNvPr id="4" name="TextBox 3">
            <a:extLst>
              <a:ext uri="{FF2B5EF4-FFF2-40B4-BE49-F238E27FC236}">
                <a16:creationId xmlns:a16="http://schemas.microsoft.com/office/drawing/2014/main" id="{049BBA28-8418-B814-F3B3-F64F45466E79}"/>
              </a:ext>
            </a:extLst>
          </p:cNvPr>
          <p:cNvSpPr txBox="1"/>
          <p:nvPr/>
        </p:nvSpPr>
        <p:spPr>
          <a:xfrm>
            <a:off x="389965" y="6418083"/>
            <a:ext cx="4207086" cy="246221"/>
          </a:xfrm>
          <a:prstGeom prst="rect">
            <a:avLst/>
          </a:prstGeom>
          <a:noFill/>
        </p:spPr>
        <p:txBody>
          <a:bodyPr wrap="square" lIns="91440" tIns="45720" rIns="91440" bIns="45720" rtlCol="0" anchor="t">
            <a:spAutoFit/>
          </a:bodyPr>
          <a:lstStyle/>
          <a:p>
            <a:r>
              <a:rPr lang="en-US" sz="1000" dirty="0"/>
              <a:t>Mahadevan et al </a:t>
            </a:r>
            <a:r>
              <a:rPr lang="en-US" sz="1000" dirty="0" err="1"/>
              <a:t>Inflamm</a:t>
            </a:r>
            <a:r>
              <a:rPr lang="en-US" sz="1000" dirty="0"/>
              <a:t> Bowel Disease 2024</a:t>
            </a:r>
          </a:p>
        </p:txBody>
      </p:sp>
    </p:spTree>
    <p:extLst>
      <p:ext uri="{BB962C8B-B14F-4D97-AF65-F5344CB8AC3E}">
        <p14:creationId xmlns:p14="http://schemas.microsoft.com/office/powerpoint/2010/main" val="9413049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6C172E1-D5FE-A776-D968-E198DEAA6D37}"/>
              </a:ext>
            </a:extLst>
          </p:cNvPr>
          <p:cNvSpPr/>
          <p:nvPr/>
        </p:nvSpPr>
        <p:spPr>
          <a:xfrm>
            <a:off x="457200" y="2610410"/>
            <a:ext cx="11277600" cy="617163"/>
          </a:xfrm>
          <a:prstGeom prst="rect">
            <a:avLst/>
          </a:prstGeom>
          <a:solidFill>
            <a:schemeClr val="accent1">
              <a:lumMod val="20000"/>
              <a:lumOff val="80000"/>
              <a:alpha val="496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8E95FF4-7C42-24C1-16C3-95734D00613F}"/>
              </a:ext>
            </a:extLst>
          </p:cNvPr>
          <p:cNvCxnSpPr/>
          <p:nvPr/>
        </p:nvCxnSpPr>
        <p:spPr>
          <a:xfrm>
            <a:off x="457200" y="2610410"/>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F9029E2-43B1-F3F7-5071-30B727007B83}"/>
              </a:ext>
            </a:extLst>
          </p:cNvPr>
          <p:cNvCxnSpPr>
            <a:cxnSpLocks/>
          </p:cNvCxnSpPr>
          <p:nvPr/>
        </p:nvCxnSpPr>
        <p:spPr>
          <a:xfrm>
            <a:off x="457200" y="3227573"/>
            <a:ext cx="11277600" cy="0"/>
          </a:xfrm>
          <a:prstGeom prst="line">
            <a:avLst/>
          </a:prstGeom>
          <a:ln>
            <a:solidFill>
              <a:schemeClr val="accent1"/>
            </a:solidFill>
            <a:prstDash val="sysDot"/>
          </a:ln>
        </p:spPr>
        <p:style>
          <a:lnRef idx="2">
            <a:schemeClr val="accent1"/>
          </a:lnRef>
          <a:fillRef idx="0">
            <a:schemeClr val="accent1"/>
          </a:fillRef>
          <a:effectRef idx="1">
            <a:schemeClr val="accent1"/>
          </a:effectRef>
          <a:fontRef idx="minor">
            <a:schemeClr val="tx1"/>
          </a:fontRef>
        </p:style>
      </p:cxnSp>
      <p:sp>
        <p:nvSpPr>
          <p:cNvPr id="6" name="Title 4">
            <a:extLst>
              <a:ext uri="{FF2B5EF4-FFF2-40B4-BE49-F238E27FC236}">
                <a16:creationId xmlns:a16="http://schemas.microsoft.com/office/drawing/2014/main" id="{E63FE920-4B80-DC20-14FE-982681CDD7E2}"/>
              </a:ext>
            </a:extLst>
          </p:cNvPr>
          <p:cNvSpPr>
            <a:spLocks noGrp="1"/>
          </p:cNvSpPr>
          <p:nvPr>
            <p:ph type="title"/>
          </p:nvPr>
        </p:nvSpPr>
        <p:spPr>
          <a:xfrm>
            <a:off x="340658" y="389965"/>
            <a:ext cx="10515600" cy="1325563"/>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Pregnancies in the tofacitinib overall and UC clinical programs</a:t>
            </a:r>
            <a:endParaRPr lang="en-GB" sz="3200" strike="sngStrike" dirty="0">
              <a:solidFill>
                <a:schemeClr val="tx2"/>
              </a:solidFill>
              <a:latin typeface="Calibri" panose="020F0502020204030204" pitchFamily="34" charset="0"/>
              <a:cs typeface="Calibri" panose="020F0502020204030204" pitchFamily="34" charset="0"/>
            </a:endParaRPr>
          </a:p>
        </p:txBody>
      </p:sp>
      <p:sp>
        <p:nvSpPr>
          <p:cNvPr id="27" name="Content Placeholder 12">
            <a:extLst>
              <a:ext uri="{FF2B5EF4-FFF2-40B4-BE49-F238E27FC236}">
                <a16:creationId xmlns:a16="http://schemas.microsoft.com/office/drawing/2014/main" id="{46D94D8D-1DD8-C511-31D8-76D8E5EC720B}"/>
              </a:ext>
            </a:extLst>
          </p:cNvPr>
          <p:cNvSpPr>
            <a:spLocks noGrp="1"/>
          </p:cNvSpPr>
          <p:nvPr>
            <p:ph idx="1"/>
          </p:nvPr>
        </p:nvSpPr>
        <p:spPr>
          <a:xfrm>
            <a:off x="457200" y="1556684"/>
            <a:ext cx="10412506" cy="1657163"/>
          </a:xfrm>
        </p:spPr>
        <p:txBody>
          <a:bodyPr>
            <a:normAutofit/>
          </a:bodyPr>
          <a:lstStyle/>
          <a:p>
            <a:pPr marL="0" indent="0">
              <a:lnSpc>
                <a:spcPct val="100000"/>
              </a:lnSpc>
              <a:buNone/>
            </a:pPr>
            <a:r>
              <a:rPr lang="en-US" sz="2000" dirty="0">
                <a:latin typeface="Calibri" panose="020F0502020204030204" pitchFamily="34" charset="0"/>
                <a:cs typeface="Calibri" panose="020F0502020204030204" pitchFamily="34" charset="0"/>
              </a:rPr>
              <a:t>In the </a:t>
            </a:r>
            <a:r>
              <a:rPr lang="en-US" sz="2000" b="1" dirty="0">
                <a:latin typeface="Calibri" panose="020F0502020204030204" pitchFamily="34" charset="0"/>
                <a:cs typeface="Calibri" panose="020F0502020204030204" pitchFamily="34" charset="0"/>
              </a:rPr>
              <a:t>overall global tofacitinib clinical </a:t>
            </a:r>
            <a:r>
              <a:rPr lang="en-US" sz="2000" b="1" dirty="0" err="1">
                <a:latin typeface="Calibri" panose="020F0502020204030204" pitchFamily="34" charset="0"/>
                <a:cs typeface="Calibri" panose="020F0502020204030204" pitchFamily="34" charset="0"/>
              </a:rPr>
              <a:t>program</a:t>
            </a:r>
            <a:r>
              <a:rPr lang="en-US" sz="2000" dirty="0" err="1">
                <a:latin typeface="Calibri" panose="020F0502020204030204" pitchFamily="34" charset="0"/>
                <a:cs typeface="Calibri" panose="020F0502020204030204" pitchFamily="34" charset="0"/>
              </a:rPr>
              <a:t>,</a:t>
            </a:r>
            <a:r>
              <a:rPr lang="en-US" sz="2000" b="1" baseline="30000" dirty="0" err="1">
                <a:latin typeface="Calibri" panose="020F0502020204030204" pitchFamily="34" charset="0"/>
                <a:cs typeface="Calibri" panose="020F0502020204030204" pitchFamily="34" charset="0"/>
              </a:rPr>
              <a:t>a</a:t>
            </a:r>
            <a:r>
              <a:rPr lang="en-US"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a total of 184 pregnancies were identified:</a:t>
            </a:r>
            <a:endParaRPr lang="en-GB" sz="2000" baseline="30000" dirty="0">
              <a:latin typeface="Calibri" panose="020F0502020204030204" pitchFamily="34" charset="0"/>
              <a:cs typeface="Calibri" panose="020F0502020204030204" pitchFamily="34" charset="0"/>
            </a:endParaRPr>
          </a:p>
          <a:p>
            <a:pPr lvl="1">
              <a:lnSpc>
                <a:spcPct val="100000"/>
              </a:lnSpc>
              <a:spcBef>
                <a:spcPts val="0"/>
              </a:spcBef>
            </a:pPr>
            <a:r>
              <a:rPr lang="en-GB" sz="2000" dirty="0">
                <a:latin typeface="Calibri" panose="020F0502020204030204" pitchFamily="34" charset="0"/>
                <a:cs typeface="Calibri" panose="020F0502020204030204" pitchFamily="34" charset="0"/>
              </a:rPr>
              <a:t>Maternal exposure: 85</a:t>
            </a:r>
            <a:endParaRPr lang="en-GB" sz="2000" strike="sngStrike" dirty="0">
              <a:solidFill>
                <a:srgbClr val="FF0000"/>
              </a:solidFill>
              <a:latin typeface="Calibri" panose="020F0502020204030204" pitchFamily="34" charset="0"/>
              <a:cs typeface="Calibri" panose="020F0502020204030204" pitchFamily="34" charset="0"/>
            </a:endParaRPr>
          </a:p>
          <a:p>
            <a:pPr lvl="1">
              <a:lnSpc>
                <a:spcPct val="100000"/>
              </a:lnSpc>
              <a:spcBef>
                <a:spcPts val="0"/>
              </a:spcBef>
              <a:spcAft>
                <a:spcPts val="1800"/>
              </a:spcAft>
            </a:pPr>
            <a:r>
              <a:rPr lang="en-GB" sz="2000" dirty="0">
                <a:latin typeface="Calibri" panose="020F0502020204030204" pitchFamily="34" charset="0"/>
                <a:cs typeface="Calibri" panose="020F0502020204030204" pitchFamily="34" charset="0"/>
              </a:rPr>
              <a:t>Paternal exposure: 99</a:t>
            </a:r>
            <a:endParaRPr lang="en-US" sz="2000" dirty="0">
              <a:solidFill>
                <a:srgbClr val="FF0000"/>
              </a:solidFill>
              <a:latin typeface="Calibri" panose="020F0502020204030204" pitchFamily="34" charset="0"/>
              <a:cs typeface="Calibri" panose="020F0502020204030204" pitchFamily="34" charset="0"/>
            </a:endParaRPr>
          </a:p>
          <a:p>
            <a:pPr marL="0" indent="0" algn="l">
              <a:lnSpc>
                <a:spcPct val="100000"/>
              </a:lnSpc>
              <a:spcBef>
                <a:spcPts val="0"/>
              </a:spcBef>
              <a:buNone/>
            </a:pPr>
            <a:r>
              <a:rPr lang="en-US" sz="2000" dirty="0">
                <a:latin typeface="Calibri" panose="020F0502020204030204" pitchFamily="34" charset="0"/>
                <a:cs typeface="Calibri" panose="020F0502020204030204" pitchFamily="34" charset="0"/>
              </a:rPr>
              <a:t>There were </a:t>
            </a:r>
            <a:r>
              <a:rPr lang="en-US" sz="2000" b="1" dirty="0">
                <a:latin typeface="Calibri" panose="020F0502020204030204" pitchFamily="34" charset="0"/>
                <a:cs typeface="Calibri" panose="020F0502020204030204" pitchFamily="34" charset="0"/>
              </a:rPr>
              <a:t>40 pregnancies </a:t>
            </a:r>
            <a:r>
              <a:rPr lang="en-US" sz="2000" dirty="0">
                <a:latin typeface="Calibri" panose="020F0502020204030204" pitchFamily="34" charset="0"/>
                <a:cs typeface="Calibri" panose="020F0502020204030204" pitchFamily="34" charset="0"/>
              </a:rPr>
              <a:t>in the tofacitinib </a:t>
            </a:r>
            <a:r>
              <a:rPr lang="en-US" sz="2000" b="1" dirty="0">
                <a:latin typeface="Calibri" panose="020F0502020204030204" pitchFamily="34" charset="0"/>
                <a:cs typeface="Calibri" panose="020F0502020204030204" pitchFamily="34" charset="0"/>
              </a:rPr>
              <a:t>UC clinical program:</a:t>
            </a:r>
            <a:endParaRPr lang="en-US" sz="2000" strike="sngStrike" dirty="0">
              <a:solidFill>
                <a:srgbClr val="FF0000"/>
              </a:solidFill>
              <a:latin typeface="Calibri" panose="020F0502020204030204" pitchFamily="34" charset="0"/>
              <a:cs typeface="Calibri" panose="020F0502020204030204" pitchFamily="34" charset="0"/>
            </a:endParaRPr>
          </a:p>
        </p:txBody>
      </p:sp>
      <p:sp>
        <p:nvSpPr>
          <p:cNvPr id="13" name="Slide Number Placeholder 3">
            <a:extLst>
              <a:ext uri="{FF2B5EF4-FFF2-40B4-BE49-F238E27FC236}">
                <a16:creationId xmlns:a16="http://schemas.microsoft.com/office/drawing/2014/main" id="{505DA81D-7263-4C9A-0984-374814EB174F}"/>
              </a:ext>
            </a:extLst>
          </p:cNvPr>
          <p:cNvSpPr>
            <a:spLocks noGrp="1"/>
          </p:cNvSpPr>
          <p:nvPr>
            <p:ph type="sldNum" sz="quarter" idx="12"/>
          </p:nvPr>
        </p:nvSpPr>
        <p:spPr/>
        <p:txBody>
          <a:bodyPr/>
          <a:lstStyle/>
          <a:p>
            <a:pPr>
              <a:defRPr/>
            </a:pPr>
            <a:fld id="{3E76A549-D37F-48B5-A8B6-CD0507375D72}" type="slidenum">
              <a:rPr lang="en-US" altLang="en-US" smtClean="0"/>
              <a:pPr>
                <a:defRPr/>
              </a:pPr>
              <a:t>61</a:t>
            </a:fld>
            <a:endParaRPr lang="en-US" altLang="en-US" dirty="0"/>
          </a:p>
        </p:txBody>
      </p:sp>
      <p:sp>
        <p:nvSpPr>
          <p:cNvPr id="3" name="Rectangle 2">
            <a:extLst>
              <a:ext uri="{FF2B5EF4-FFF2-40B4-BE49-F238E27FC236}">
                <a16:creationId xmlns:a16="http://schemas.microsoft.com/office/drawing/2014/main" id="{788A27E5-1841-E26D-0682-BBA95D3E2AE5}"/>
              </a:ext>
            </a:extLst>
          </p:cNvPr>
          <p:cNvSpPr>
            <a:spLocks/>
          </p:cNvSpPr>
          <p:nvPr/>
        </p:nvSpPr>
        <p:spPr bwMode="auto">
          <a:xfrm>
            <a:off x="9143895" y="4062787"/>
            <a:ext cx="2590905" cy="1728000"/>
          </a:xfrm>
          <a:prstGeom prst="rect">
            <a:avLst/>
          </a:prstGeom>
          <a:solidFill>
            <a:srgbClr val="002060">
              <a:alpha val="10196"/>
            </a:srgbClr>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ndParaRPr>
          </a:p>
        </p:txBody>
      </p:sp>
      <p:sp>
        <p:nvSpPr>
          <p:cNvPr id="2" name="Rectangle 1">
            <a:extLst>
              <a:ext uri="{FF2B5EF4-FFF2-40B4-BE49-F238E27FC236}">
                <a16:creationId xmlns:a16="http://schemas.microsoft.com/office/drawing/2014/main" id="{4CBABA77-EC01-6E48-6E16-49A353A67835}"/>
              </a:ext>
            </a:extLst>
          </p:cNvPr>
          <p:cNvSpPr>
            <a:spLocks/>
          </p:cNvSpPr>
          <p:nvPr/>
        </p:nvSpPr>
        <p:spPr bwMode="auto">
          <a:xfrm>
            <a:off x="457199" y="4062787"/>
            <a:ext cx="8525435" cy="1728000"/>
          </a:xfrm>
          <a:prstGeom prst="rect">
            <a:avLst/>
          </a:prstGeom>
          <a:solidFill>
            <a:schemeClr val="accent2">
              <a:lumMod val="20000"/>
              <a:lumOff val="80000"/>
              <a:alpha val="65130"/>
            </a:schemeClr>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6063FCC9-F4B8-C553-54B9-8167914E6F64}"/>
              </a:ext>
            </a:extLst>
          </p:cNvPr>
          <p:cNvSpPr txBox="1"/>
          <p:nvPr/>
        </p:nvSpPr>
        <p:spPr>
          <a:xfrm>
            <a:off x="9225693" y="4388178"/>
            <a:ext cx="2427309" cy="1246495"/>
          </a:xfrm>
          <a:prstGeom prst="rect">
            <a:avLst/>
          </a:prstGeom>
          <a:noFill/>
        </p:spPr>
        <p:txBody>
          <a:bodyPr wrap="square">
            <a:spAutoFit/>
          </a:bodyPr>
          <a:lstStyle/>
          <a:p>
            <a:pPr algn="ctr">
              <a:spcBef>
                <a:spcPts val="1800"/>
              </a:spcBef>
            </a:pPr>
            <a:r>
              <a:rPr lang="en-US" sz="1800" b="1" i="0" u="none" strike="noStrike" baseline="0" dirty="0">
                <a:solidFill>
                  <a:schemeClr val="accent1"/>
                </a:solidFill>
                <a:latin typeface="Calibri" panose="020F0502020204030204" pitchFamily="34" charset="0"/>
                <a:cs typeface="Calibri" panose="020F0502020204030204" pitchFamily="34" charset="0"/>
              </a:rPr>
              <a:t>24 cases of </a:t>
            </a:r>
            <a:br>
              <a:rPr lang="en-US" sz="1800" b="1" i="0" u="none" strike="noStrike" baseline="0" dirty="0">
                <a:solidFill>
                  <a:schemeClr val="accent1"/>
                </a:solidFill>
                <a:latin typeface="Calibri" panose="020F0502020204030204" pitchFamily="34" charset="0"/>
                <a:cs typeface="Calibri" panose="020F0502020204030204" pitchFamily="34" charset="0"/>
              </a:rPr>
            </a:br>
            <a:r>
              <a:rPr lang="en-US" sz="1800" b="1" i="0" u="none" strike="noStrike" baseline="0" dirty="0">
                <a:solidFill>
                  <a:schemeClr val="accent1"/>
                </a:solidFill>
                <a:latin typeface="Calibri" panose="020F0502020204030204" pitchFamily="34" charset="0"/>
                <a:cs typeface="Calibri" panose="020F0502020204030204" pitchFamily="34" charset="0"/>
              </a:rPr>
              <a:t>paternal exposure</a:t>
            </a:r>
          </a:p>
          <a:p>
            <a:pPr algn="ctr">
              <a:spcBef>
                <a:spcPts val="1800"/>
              </a:spcBef>
            </a:pPr>
            <a:r>
              <a:rPr lang="en-US" sz="1200" dirty="0">
                <a:solidFill>
                  <a:schemeClr val="accent1"/>
                </a:solidFill>
                <a:latin typeface="Calibri" panose="020F0502020204030204" pitchFamily="34" charset="0"/>
                <a:cs typeface="Calibri" panose="020F0502020204030204" pitchFamily="34" charset="0"/>
              </a:rPr>
              <a:t>(included 2 cases from</a:t>
            </a:r>
            <a:br>
              <a:rPr lang="en-US" sz="1200" dirty="0">
                <a:solidFill>
                  <a:schemeClr val="accent1"/>
                </a:solidFill>
                <a:latin typeface="Calibri" panose="020F0502020204030204" pitchFamily="34" charset="0"/>
                <a:cs typeface="Calibri" panose="020F0502020204030204" pitchFamily="34" charset="0"/>
              </a:rPr>
            </a:br>
            <a:r>
              <a:rPr lang="en-US" sz="1200" dirty="0">
                <a:solidFill>
                  <a:schemeClr val="accent1"/>
                </a:solidFill>
                <a:latin typeface="Calibri" panose="020F0502020204030204" pitchFamily="34" charset="0"/>
                <a:cs typeface="Calibri" panose="020F0502020204030204" pitchFamily="34" charset="0"/>
              </a:rPr>
              <a:t> the same patient)</a:t>
            </a:r>
          </a:p>
        </p:txBody>
      </p:sp>
      <p:sp>
        <p:nvSpPr>
          <p:cNvPr id="16" name="TextBox 15">
            <a:extLst>
              <a:ext uri="{FF2B5EF4-FFF2-40B4-BE49-F238E27FC236}">
                <a16:creationId xmlns:a16="http://schemas.microsoft.com/office/drawing/2014/main" id="{1E76F3F4-0E2A-84EB-701E-5BF5C7D67ABB}"/>
              </a:ext>
            </a:extLst>
          </p:cNvPr>
          <p:cNvSpPr txBox="1"/>
          <p:nvPr/>
        </p:nvSpPr>
        <p:spPr>
          <a:xfrm>
            <a:off x="790071" y="4591971"/>
            <a:ext cx="2360234" cy="646331"/>
          </a:xfrm>
          <a:prstGeom prst="rect">
            <a:avLst/>
          </a:prstGeom>
          <a:noFill/>
        </p:spPr>
        <p:txBody>
          <a:bodyPr wrap="square">
            <a:spAutoFit/>
          </a:bodyPr>
          <a:lstStyle/>
          <a:p>
            <a:pPr algn="ctr"/>
            <a:r>
              <a:rPr lang="en-US" sz="1800" b="1" i="0" u="none" strike="noStrike" baseline="0" dirty="0">
                <a:solidFill>
                  <a:schemeClr val="accent2"/>
                </a:solidFill>
                <a:latin typeface="Calibri" panose="020F0502020204030204" pitchFamily="34" charset="0"/>
                <a:cs typeface="Calibri" panose="020F0502020204030204" pitchFamily="34" charset="0"/>
              </a:rPr>
              <a:t>16 cases of</a:t>
            </a:r>
            <a:br>
              <a:rPr lang="en-US" sz="1800" b="1" i="0" u="none" strike="noStrike" baseline="0" dirty="0">
                <a:solidFill>
                  <a:schemeClr val="accent2"/>
                </a:solidFill>
                <a:latin typeface="Calibri" panose="020F0502020204030204" pitchFamily="34" charset="0"/>
                <a:cs typeface="Calibri" panose="020F0502020204030204" pitchFamily="34" charset="0"/>
              </a:rPr>
            </a:br>
            <a:r>
              <a:rPr lang="en-US" sz="1800" b="1" i="0" u="none" strike="noStrike" baseline="0" dirty="0">
                <a:solidFill>
                  <a:schemeClr val="accent2"/>
                </a:solidFill>
                <a:latin typeface="Calibri" panose="020F0502020204030204" pitchFamily="34" charset="0"/>
                <a:cs typeface="Calibri" panose="020F0502020204030204" pitchFamily="34" charset="0"/>
              </a:rPr>
              <a:t>maternal exposure</a:t>
            </a:r>
            <a:endParaRPr lang="en-GB" sz="1400" strike="sngStrike" dirty="0">
              <a:solidFill>
                <a:schemeClr val="accent2"/>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873B63A-8622-069A-4123-47023576B496}"/>
              </a:ext>
            </a:extLst>
          </p:cNvPr>
          <p:cNvSpPr txBox="1"/>
          <p:nvPr/>
        </p:nvSpPr>
        <p:spPr>
          <a:xfrm>
            <a:off x="3405847" y="4318672"/>
            <a:ext cx="1433532"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M</a:t>
            </a:r>
            <a:r>
              <a:rPr lang="en-US" sz="1400" b="0" i="0" u="none" strike="noStrike" baseline="0" dirty="0">
                <a:latin typeface="Calibri" panose="020F0502020204030204" pitchFamily="34" charset="0"/>
                <a:cs typeface="Calibri" panose="020F0502020204030204" pitchFamily="34" charset="0"/>
              </a:rPr>
              <a:t>edian age </a:t>
            </a:r>
            <a:endParaRPr lang="en-GB"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421B0F08-39A5-81D7-4DE9-2A14D70D4787}"/>
              </a:ext>
            </a:extLst>
          </p:cNvPr>
          <p:cNvSpPr txBox="1"/>
          <p:nvPr/>
        </p:nvSpPr>
        <p:spPr>
          <a:xfrm>
            <a:off x="3405847" y="4742121"/>
            <a:ext cx="1433532" cy="369332"/>
          </a:xfrm>
          <a:prstGeom prst="rect">
            <a:avLst/>
          </a:prstGeom>
          <a:noFill/>
        </p:spPr>
        <p:txBody>
          <a:bodyPr wrap="square">
            <a:spAutoFit/>
          </a:bodyPr>
          <a:lstStyle/>
          <a:p>
            <a:pPr algn="ctr"/>
            <a:r>
              <a:rPr lang="en-US" sz="1800" b="1" dirty="0">
                <a:solidFill>
                  <a:schemeClr val="accent2"/>
                </a:solidFill>
                <a:latin typeface="Calibri" panose="020F0502020204030204" pitchFamily="34" charset="0"/>
                <a:cs typeface="Calibri" panose="020F0502020204030204" pitchFamily="34" charset="0"/>
              </a:rPr>
              <a:t>29.5 years</a:t>
            </a:r>
            <a:endParaRPr lang="en-GB" sz="1800" b="1" dirty="0">
              <a:solidFill>
                <a:schemeClr val="accent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BDAEC06-D17D-5BBA-485B-026E359396FA}"/>
              </a:ext>
            </a:extLst>
          </p:cNvPr>
          <p:cNvSpPr txBox="1"/>
          <p:nvPr/>
        </p:nvSpPr>
        <p:spPr>
          <a:xfrm>
            <a:off x="3405847" y="5257740"/>
            <a:ext cx="1433532" cy="276999"/>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(range 24–41)</a:t>
            </a:r>
            <a:endParaRPr lang="en-GB" sz="12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C62EA1F-D3E0-C659-B809-A87920BFEC53}"/>
              </a:ext>
            </a:extLst>
          </p:cNvPr>
          <p:cNvSpPr txBox="1"/>
          <p:nvPr/>
        </p:nvSpPr>
        <p:spPr>
          <a:xfrm>
            <a:off x="5081971" y="4210950"/>
            <a:ext cx="3603572" cy="523220"/>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Number of days between the last menstrual period and last tofacitinib dose:</a:t>
            </a:r>
            <a:endParaRPr lang="en-GB" sz="110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830F7BFC-8F87-6A62-EAF6-F32CAA23D72E}"/>
              </a:ext>
            </a:extLst>
          </p:cNvPr>
          <p:cNvGrpSpPr/>
          <p:nvPr/>
        </p:nvGrpSpPr>
        <p:grpSpPr>
          <a:xfrm>
            <a:off x="5094921" y="4742121"/>
            <a:ext cx="3577673" cy="884951"/>
            <a:chOff x="5108636" y="4342779"/>
            <a:chExt cx="3577673" cy="884951"/>
          </a:xfrm>
        </p:grpSpPr>
        <p:sp>
          <p:nvSpPr>
            <p:cNvPr id="23" name="TextBox 22">
              <a:extLst>
                <a:ext uri="{FF2B5EF4-FFF2-40B4-BE49-F238E27FC236}">
                  <a16:creationId xmlns:a16="http://schemas.microsoft.com/office/drawing/2014/main" id="{B5FFEDA0-25F4-4DE2-01C6-057C6DD89560}"/>
                </a:ext>
              </a:extLst>
            </p:cNvPr>
            <p:cNvSpPr txBox="1"/>
            <p:nvPr/>
          </p:nvSpPr>
          <p:spPr>
            <a:xfrm>
              <a:off x="5108636" y="4342779"/>
              <a:ext cx="2014402" cy="369332"/>
            </a:xfrm>
            <a:prstGeom prst="rect">
              <a:avLst/>
            </a:prstGeom>
            <a:noFill/>
          </p:spPr>
          <p:txBody>
            <a:bodyPr wrap="square">
              <a:spAutoFit/>
            </a:bodyPr>
            <a:lstStyle/>
            <a:p>
              <a:pPr algn="ctr"/>
              <a:r>
                <a:rPr lang="en-US" sz="1800" b="1" dirty="0">
                  <a:solidFill>
                    <a:schemeClr val="accent2"/>
                  </a:solidFill>
                  <a:latin typeface="Calibri" panose="020F0502020204030204" pitchFamily="34" charset="0"/>
                  <a:cs typeface="Calibri" panose="020F0502020204030204" pitchFamily="34" charset="0"/>
                </a:rPr>
                <a:t>64 and 106 days</a:t>
              </a:r>
              <a:endParaRPr lang="en-GB" sz="1800" b="1" dirty="0">
                <a:solidFill>
                  <a:schemeClr val="accent2"/>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8A6E7D3-2410-7B6D-E58D-376A84E87C40}"/>
                </a:ext>
              </a:extLst>
            </p:cNvPr>
            <p:cNvSpPr txBox="1"/>
            <p:nvPr/>
          </p:nvSpPr>
          <p:spPr>
            <a:xfrm>
              <a:off x="5285752" y="4766065"/>
              <a:ext cx="1660172" cy="461665"/>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Tofacitinib 5 mg BID</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(2 patients)</a:t>
              </a:r>
              <a:endParaRPr lang="en-GB" sz="1200" baseline="300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22C04EA0-919A-7BDA-066B-7DC1FB234B89}"/>
                </a:ext>
              </a:extLst>
            </p:cNvPr>
            <p:cNvSpPr txBox="1"/>
            <p:nvPr/>
          </p:nvSpPr>
          <p:spPr>
            <a:xfrm>
              <a:off x="7060831" y="4342779"/>
              <a:ext cx="1531353" cy="369332"/>
            </a:xfrm>
            <a:prstGeom prst="rect">
              <a:avLst/>
            </a:prstGeom>
            <a:noFill/>
          </p:spPr>
          <p:txBody>
            <a:bodyPr wrap="square">
              <a:spAutoFit/>
            </a:bodyPr>
            <a:lstStyle/>
            <a:p>
              <a:pPr algn="ctr"/>
              <a:r>
                <a:rPr lang="en-US" sz="1800" b="1" dirty="0">
                  <a:solidFill>
                    <a:schemeClr val="accent2"/>
                  </a:solidFill>
                  <a:latin typeface="Calibri" panose="020F0502020204030204" pitchFamily="34" charset="0"/>
                  <a:cs typeface="Calibri" panose="020F0502020204030204" pitchFamily="34" charset="0"/>
                </a:rPr>
                <a:t>6–69 days</a:t>
              </a:r>
              <a:endParaRPr lang="en-GB" sz="1800" b="1" dirty="0">
                <a:solidFill>
                  <a:schemeClr val="accent2"/>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2B910FC-2C39-F405-F71B-910931B63D9E}"/>
                </a:ext>
              </a:extLst>
            </p:cNvPr>
            <p:cNvSpPr txBox="1"/>
            <p:nvPr/>
          </p:nvSpPr>
          <p:spPr>
            <a:xfrm>
              <a:off x="6966707" y="4766065"/>
              <a:ext cx="1719602" cy="461665"/>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Tofacitinib 10 mg BID</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(12 patients)</a:t>
              </a:r>
              <a:endParaRPr lang="en-GB" sz="1200" dirty="0">
                <a:latin typeface="Calibri" panose="020F0502020204030204" pitchFamily="34" charset="0"/>
                <a:cs typeface="Calibri" panose="020F0502020204030204" pitchFamily="34" charset="0"/>
              </a:endParaRPr>
            </a:p>
          </p:txBody>
        </p:sp>
      </p:grpSp>
      <p:pic>
        <p:nvPicPr>
          <p:cNvPr id="15" name="Graphic 14" descr="Woman with solid fill">
            <a:extLst>
              <a:ext uri="{FF2B5EF4-FFF2-40B4-BE49-F238E27FC236}">
                <a16:creationId xmlns:a16="http://schemas.microsoft.com/office/drawing/2014/main" id="{BD9D835F-B72C-68FC-CD54-95E0A1F8E3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181" y="4195267"/>
            <a:ext cx="1463042" cy="1463040"/>
          </a:xfrm>
          <a:prstGeom prst="rect">
            <a:avLst/>
          </a:prstGeom>
        </p:spPr>
      </p:pic>
      <p:sp>
        <p:nvSpPr>
          <p:cNvPr id="5" name="TextBox 4">
            <a:extLst>
              <a:ext uri="{FF2B5EF4-FFF2-40B4-BE49-F238E27FC236}">
                <a16:creationId xmlns:a16="http://schemas.microsoft.com/office/drawing/2014/main" id="{61136CCF-A748-CEE0-1352-04D99B5E74CD}"/>
              </a:ext>
            </a:extLst>
          </p:cNvPr>
          <p:cNvSpPr txBox="1"/>
          <p:nvPr/>
        </p:nvSpPr>
        <p:spPr>
          <a:xfrm>
            <a:off x="524436" y="3574978"/>
            <a:ext cx="8471646" cy="400110"/>
          </a:xfrm>
          <a:prstGeom prst="rect">
            <a:avLst/>
          </a:prstGeom>
          <a:noFill/>
        </p:spPr>
        <p:txBody>
          <a:bodyPr wrap="square">
            <a:spAutoFit/>
          </a:bodyPr>
          <a:lstStyle/>
          <a:p>
            <a:pPr algn="ctr"/>
            <a:r>
              <a:rPr lang="en-US" sz="2000" b="1" dirty="0">
                <a:solidFill>
                  <a:schemeClr val="accent2"/>
                </a:solidFill>
                <a:latin typeface="Calibri" panose="020F0502020204030204" pitchFamily="34" charset="0"/>
                <a:cs typeface="Calibri" panose="020F0502020204030204" pitchFamily="34" charset="0"/>
              </a:rPr>
              <a:t>Maternal exposure</a:t>
            </a:r>
            <a:endParaRPr lang="en-GB" sz="1600" dirty="0">
              <a:solidFill>
                <a:schemeClr val="accent2"/>
              </a:solidFill>
              <a:latin typeface="Calibri" panose="020F0502020204030204" pitchFamily="34" charset="0"/>
              <a:cs typeface="Calibri" panose="020F0502020204030204" pitchFamily="34" charset="0"/>
            </a:endParaRPr>
          </a:p>
        </p:txBody>
      </p:sp>
      <p:pic>
        <p:nvPicPr>
          <p:cNvPr id="10" name="Graphic 9" descr="Man with solid fill">
            <a:extLst>
              <a:ext uri="{FF2B5EF4-FFF2-40B4-BE49-F238E27FC236}">
                <a16:creationId xmlns:a16="http://schemas.microsoft.com/office/drawing/2014/main" id="{0C260775-A531-893B-B968-8EE23F5A10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1352" y="4195267"/>
            <a:ext cx="1463041" cy="1463040"/>
          </a:xfrm>
          <a:prstGeom prst="rect">
            <a:avLst/>
          </a:prstGeom>
        </p:spPr>
      </p:pic>
      <p:sp>
        <p:nvSpPr>
          <p:cNvPr id="8" name="TextBox 7">
            <a:extLst>
              <a:ext uri="{FF2B5EF4-FFF2-40B4-BE49-F238E27FC236}">
                <a16:creationId xmlns:a16="http://schemas.microsoft.com/office/drawing/2014/main" id="{F34A4B92-B4B3-1F40-DB6B-C4DBE8A0DFF9}"/>
              </a:ext>
            </a:extLst>
          </p:cNvPr>
          <p:cNvSpPr txBox="1"/>
          <p:nvPr/>
        </p:nvSpPr>
        <p:spPr>
          <a:xfrm>
            <a:off x="9157447" y="3574978"/>
            <a:ext cx="2568388" cy="400110"/>
          </a:xfrm>
          <a:prstGeom prst="rect">
            <a:avLst/>
          </a:prstGeom>
          <a:noFill/>
        </p:spPr>
        <p:txBody>
          <a:bodyPr wrap="square">
            <a:spAutoFit/>
          </a:bodyPr>
          <a:lstStyle/>
          <a:p>
            <a:pPr algn="ctr"/>
            <a:r>
              <a:rPr lang="en-US" sz="2000" b="1" dirty="0">
                <a:solidFill>
                  <a:schemeClr val="accent1"/>
                </a:solidFill>
                <a:latin typeface="Calibri" panose="020F0502020204030204" pitchFamily="34" charset="0"/>
                <a:cs typeface="Calibri" panose="020F0502020204030204" pitchFamily="34" charset="0"/>
              </a:rPr>
              <a:t>Paternal exposure</a:t>
            </a:r>
            <a:endParaRPr lang="en-GB" sz="1600" dirty="0">
              <a:solidFill>
                <a:schemeClr val="accent1"/>
              </a:solidFill>
              <a:latin typeface="Calibri" panose="020F0502020204030204" pitchFamily="34" charset="0"/>
              <a:cs typeface="Calibri" panose="020F0502020204030204" pitchFamily="34" charset="0"/>
            </a:endParaRPr>
          </a:p>
        </p:txBody>
      </p:sp>
      <p:sp>
        <p:nvSpPr>
          <p:cNvPr id="9" name="Rectangle 4">
            <a:extLst>
              <a:ext uri="{FF2B5EF4-FFF2-40B4-BE49-F238E27FC236}">
                <a16:creationId xmlns:a16="http://schemas.microsoft.com/office/drawing/2014/main" id="{F155A3D3-D5EB-672D-46E3-45B1D18D7E35}"/>
              </a:ext>
            </a:extLst>
          </p:cNvPr>
          <p:cNvSpPr>
            <a:spLocks noChangeArrowheads="1"/>
          </p:cNvSpPr>
          <p:nvPr/>
        </p:nvSpPr>
        <p:spPr bwMode="auto">
          <a:xfrm>
            <a:off x="457201" y="5994535"/>
            <a:ext cx="8256494" cy="6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defTabSz="914377" eaLnBrk="0" fontAlgn="base" hangingPunct="0">
              <a:spcAft>
                <a:spcPct val="0"/>
              </a:spcAft>
              <a:buClr>
                <a:srgbClr val="56004E"/>
              </a:buClr>
              <a:buSzPct val="90000"/>
            </a:pPr>
            <a:r>
              <a:rPr lang="en-GB" altLang="en-US" sz="1000" baseline="30000" dirty="0" err="1">
                <a:latin typeface="Calibri" panose="020F0502020204030204" pitchFamily="34" charset="0"/>
                <a:cs typeface="Calibri" panose="020F0502020204030204" pitchFamily="34" charset="0"/>
              </a:rPr>
              <a:t>a</a:t>
            </a:r>
            <a:r>
              <a:rPr lang="en-GB" altLang="en-US" sz="1000" dirty="0" err="1">
                <a:latin typeface="Calibri" panose="020F0502020204030204" pitchFamily="34" charset="0"/>
                <a:cs typeface="Calibri" panose="020F0502020204030204" pitchFamily="34" charset="0"/>
              </a:rPr>
              <a:t>Includes</a:t>
            </a:r>
            <a:r>
              <a:rPr lang="en-GB" altLang="en-US" sz="1000" dirty="0">
                <a:latin typeface="Calibri" panose="020F0502020204030204" pitchFamily="34" charset="0"/>
                <a:cs typeface="Calibri" panose="020F0502020204030204" pitchFamily="34" charset="0"/>
              </a:rPr>
              <a:t> RA, PsA, AS, JIA, UC and </a:t>
            </a:r>
            <a:r>
              <a:rPr lang="en-GB" altLang="en-US" sz="1000" dirty="0" err="1">
                <a:latin typeface="Calibri" panose="020F0502020204030204" pitchFamily="34" charset="0"/>
                <a:cs typeface="Calibri" panose="020F0502020204030204" pitchFamily="34" charset="0"/>
              </a:rPr>
              <a:t>PsO</a:t>
            </a:r>
            <a:r>
              <a:rPr lang="en-GB" altLang="en-US" sz="1000" dirty="0">
                <a:latin typeface="Calibri" panose="020F0502020204030204" pitchFamily="34" charset="0"/>
                <a:cs typeface="Calibri" panose="020F0502020204030204" pitchFamily="34" charset="0"/>
              </a:rPr>
              <a:t> clinical programs </a:t>
            </a:r>
          </a:p>
          <a:p>
            <a:pPr defTabSz="914377" eaLnBrk="0" fontAlgn="base" hangingPunct="0">
              <a:spcAft>
                <a:spcPct val="0"/>
              </a:spcAft>
              <a:buClr>
                <a:srgbClr val="56004E"/>
              </a:buClr>
              <a:buSzPct val="90000"/>
            </a:pPr>
            <a:r>
              <a:rPr lang="en-GB" altLang="en-US" sz="1000" dirty="0">
                <a:latin typeface="Calibri" panose="020F0502020204030204" pitchFamily="34" charset="0"/>
                <a:cs typeface="Calibri" panose="020F0502020204030204" pitchFamily="34" charset="0"/>
              </a:rPr>
              <a:t>AS, ankylosing spondylitis; BID, twice daily; JIA, juvenile idiopathic arthritis; PsA, psoriatic arthritis; </a:t>
            </a:r>
            <a:r>
              <a:rPr lang="en-GB" altLang="en-US" sz="1000" dirty="0" err="1">
                <a:latin typeface="Calibri" panose="020F0502020204030204" pitchFamily="34" charset="0"/>
                <a:cs typeface="Calibri" panose="020F0502020204030204" pitchFamily="34" charset="0"/>
              </a:rPr>
              <a:t>PsO</a:t>
            </a:r>
            <a:r>
              <a:rPr lang="en-GB" altLang="en-US" sz="1000" dirty="0">
                <a:latin typeface="Calibri" panose="020F0502020204030204" pitchFamily="34" charset="0"/>
                <a:cs typeface="Calibri" panose="020F0502020204030204" pitchFamily="34" charset="0"/>
              </a:rPr>
              <a:t>, psoriasis; RA, rheumatoid arthritis; UC, ulcerative colitis</a:t>
            </a:r>
          </a:p>
          <a:p>
            <a:pPr defTabSz="914377" eaLnBrk="0" fontAlgn="base" hangingPunct="0">
              <a:spcAft>
                <a:spcPct val="0"/>
              </a:spcAft>
              <a:buClr>
                <a:srgbClr val="56004E"/>
              </a:buClr>
              <a:buSzPct val="90000"/>
            </a:pPr>
            <a:r>
              <a:rPr lang="en-GB" altLang="en-US" sz="1000" dirty="0">
                <a:latin typeface="Calibri" panose="020F0502020204030204" pitchFamily="34" charset="0"/>
                <a:cs typeface="Calibri" panose="020F0502020204030204" pitchFamily="34" charset="0"/>
              </a:rPr>
              <a:t>DDW 2024: Mahadevan</a:t>
            </a:r>
          </a:p>
        </p:txBody>
      </p:sp>
    </p:spTree>
    <p:extLst>
      <p:ext uri="{BB962C8B-B14F-4D97-AF65-F5344CB8AC3E}">
        <p14:creationId xmlns:p14="http://schemas.microsoft.com/office/powerpoint/2010/main" val="17222874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9280E5-B3F7-CD24-A0A5-20F2592FA266}"/>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281FB-83DE-7C17-32AF-DB906ABC2B0C}"/>
              </a:ext>
            </a:extLst>
          </p:cNvPr>
          <p:cNvSpPr>
            <a:spLocks noGrp="1"/>
          </p:cNvSpPr>
          <p:nvPr>
            <p:ph type="title"/>
          </p:nvPr>
        </p:nvSpPr>
        <p:spPr>
          <a:xfrm>
            <a:off x="340659" y="351678"/>
            <a:ext cx="10515600" cy="1325563"/>
          </a:xfrm>
        </p:spPr>
        <p:txBody>
          <a:bodyPr>
            <a:normAutofit/>
          </a:bodyPr>
          <a:lstStyle/>
          <a:p>
            <a:r>
              <a:rPr lang="x-none" sz="2800" dirty="0">
                <a:solidFill>
                  <a:schemeClr val="tx2"/>
                </a:solidFill>
                <a:effectLst/>
                <a:latin typeface="Calibri" panose="020F0502020204030204" pitchFamily="34" charset="0"/>
                <a:ea typeface="TimesNewRoman"/>
                <a:cs typeface="Calibri" panose="020F0502020204030204" pitchFamily="34" charset="0"/>
              </a:rPr>
              <a:t>Pregnancy Outcomes in Patients Treated With Upadacitinib</a:t>
            </a:r>
            <a:r>
              <a:rPr lang="en-US" sz="2800" dirty="0">
                <a:solidFill>
                  <a:schemeClr val="tx2"/>
                </a:solidFill>
                <a:effectLst/>
                <a:latin typeface="Calibri" panose="020F0502020204030204" pitchFamily="34" charset="0"/>
                <a:ea typeface="TimesNewRoman"/>
                <a:cs typeface="Calibri" panose="020F0502020204030204" pitchFamily="34" charset="0"/>
              </a:rPr>
              <a:t>:</a:t>
            </a:r>
            <a:br>
              <a:rPr lang="en-US" sz="2800" dirty="0">
                <a:solidFill>
                  <a:schemeClr val="tx2"/>
                </a:solidFill>
                <a:effectLst/>
                <a:latin typeface="Calibri" panose="020F0502020204030204" pitchFamily="34" charset="0"/>
                <a:ea typeface="TimesNewRoman"/>
                <a:cs typeface="Calibri" panose="020F0502020204030204" pitchFamily="34" charset="0"/>
              </a:rPr>
            </a:br>
            <a:r>
              <a:rPr lang="x-none" sz="2800" dirty="0">
                <a:solidFill>
                  <a:schemeClr val="tx2"/>
                </a:solidFill>
                <a:effectLst/>
                <a:latin typeface="Calibri" panose="020F0502020204030204" pitchFamily="34" charset="0"/>
                <a:ea typeface="TimesNewRoman"/>
                <a:cs typeface="Calibri" panose="020F0502020204030204" pitchFamily="34" charset="0"/>
              </a:rPr>
              <a:t>Analysis of Data From Clinical Trials and Post</a:t>
            </a:r>
            <a:r>
              <a:rPr lang="en-US" sz="2800" dirty="0">
                <a:solidFill>
                  <a:schemeClr val="tx2"/>
                </a:solidFill>
                <a:effectLst/>
                <a:latin typeface="Calibri" panose="020F0502020204030204" pitchFamily="34" charset="0"/>
                <a:ea typeface="TimesNewRoman"/>
                <a:cs typeface="Calibri" panose="020F0502020204030204" pitchFamily="34" charset="0"/>
              </a:rPr>
              <a:t>m</a:t>
            </a:r>
            <a:r>
              <a:rPr lang="x-none" sz="2800" dirty="0">
                <a:solidFill>
                  <a:schemeClr val="tx2"/>
                </a:solidFill>
                <a:effectLst/>
                <a:latin typeface="Calibri" panose="020F0502020204030204" pitchFamily="34" charset="0"/>
                <a:ea typeface="TimesNewRoman"/>
                <a:cs typeface="Calibri" panose="020F0502020204030204" pitchFamily="34" charset="0"/>
              </a:rPr>
              <a:t>arketing Reports</a:t>
            </a:r>
            <a:endParaRPr lang="en-US" sz="6000" dirty="0">
              <a:solidFill>
                <a:schemeClr val="tx2"/>
              </a:solidFill>
            </a:endParaRPr>
          </a:p>
        </p:txBody>
      </p:sp>
      <p:pic>
        <p:nvPicPr>
          <p:cNvPr id="5" name="Content Placeholder 4">
            <a:extLst>
              <a:ext uri="{FF2B5EF4-FFF2-40B4-BE49-F238E27FC236}">
                <a16:creationId xmlns:a16="http://schemas.microsoft.com/office/drawing/2014/main" id="{0B70F378-A9EB-48FA-27AE-7200162FAE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76518" y="1551408"/>
            <a:ext cx="6537221" cy="4351338"/>
          </a:xfrm>
          <a:prstGeom prst="rect">
            <a:avLst/>
          </a:prstGeom>
          <a:noFill/>
        </p:spPr>
      </p:pic>
      <p:sp>
        <p:nvSpPr>
          <p:cNvPr id="6" name="Slide Number Placeholder 5">
            <a:extLst>
              <a:ext uri="{FF2B5EF4-FFF2-40B4-BE49-F238E27FC236}">
                <a16:creationId xmlns:a16="http://schemas.microsoft.com/office/drawing/2014/main" id="{99E9EF86-658D-71E8-EE96-8171CDBF636A}"/>
              </a:ext>
            </a:extLst>
          </p:cNvPr>
          <p:cNvSpPr>
            <a:spLocks noGrp="1"/>
          </p:cNvSpPr>
          <p:nvPr>
            <p:ph type="sldNum" sz="quarter" idx="12"/>
          </p:nvPr>
        </p:nvSpPr>
        <p:spPr/>
        <p:txBody>
          <a:bodyPr/>
          <a:lstStyle/>
          <a:p>
            <a:fld id="{C1BBCEF6-2ADA-364E-98F1-750B8367BB0E}" type="slidenum">
              <a:rPr lang="en-US" smtClean="0"/>
              <a:t>62</a:t>
            </a:fld>
            <a:endParaRPr lang="en-US"/>
          </a:p>
        </p:txBody>
      </p:sp>
      <p:sp>
        <p:nvSpPr>
          <p:cNvPr id="4" name="TextBox 3">
            <a:extLst>
              <a:ext uri="{FF2B5EF4-FFF2-40B4-BE49-F238E27FC236}">
                <a16:creationId xmlns:a16="http://schemas.microsoft.com/office/drawing/2014/main" id="{965D555B-776E-9BD9-BAD8-9E774D671382}"/>
              </a:ext>
            </a:extLst>
          </p:cNvPr>
          <p:cNvSpPr txBox="1"/>
          <p:nvPr/>
        </p:nvSpPr>
        <p:spPr>
          <a:xfrm>
            <a:off x="357070" y="6412314"/>
            <a:ext cx="7506770" cy="246221"/>
          </a:xfrm>
          <a:prstGeom prst="rect">
            <a:avLst/>
          </a:prstGeom>
          <a:noFill/>
        </p:spPr>
        <p:txBody>
          <a:bodyPr wrap="square" lIns="91440" tIns="45720" rIns="91440" bIns="45720" rtlCol="0" anchor="t">
            <a:spAutoFit/>
          </a:bodyPr>
          <a:lstStyle/>
          <a:p>
            <a:r>
              <a:rPr lang="en-US" sz="1000" dirty="0">
                <a:latin typeface="Calibri"/>
                <a:ea typeface="Calibri"/>
                <a:cs typeface="Calibri"/>
              </a:rPr>
              <a:t>Mahadevan et al Drug Saf. 2024 </a:t>
            </a:r>
          </a:p>
        </p:txBody>
      </p:sp>
      <p:sp>
        <p:nvSpPr>
          <p:cNvPr id="8" name="TextBox 7">
            <a:extLst>
              <a:ext uri="{FF2B5EF4-FFF2-40B4-BE49-F238E27FC236}">
                <a16:creationId xmlns:a16="http://schemas.microsoft.com/office/drawing/2014/main" id="{9050BB3D-1E38-DF5D-2F39-CEA951CB7AD4}"/>
              </a:ext>
            </a:extLst>
          </p:cNvPr>
          <p:cNvSpPr txBox="1"/>
          <p:nvPr/>
        </p:nvSpPr>
        <p:spPr>
          <a:xfrm>
            <a:off x="7735420" y="1620748"/>
            <a:ext cx="3458136" cy="418576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ea typeface="Cambria" panose="02040503050406030204" pitchFamily="18" charset="0"/>
                <a:cs typeface="Calibri" panose="020F0502020204030204" pitchFamily="34" charset="0"/>
              </a:rPr>
              <a:t>Animal </a:t>
            </a:r>
            <a:r>
              <a:rPr lang="en-US" sz="1400" b="1" dirty="0" err="1">
                <a:latin typeface="Calibri" panose="020F0502020204030204" pitchFamily="34" charset="0"/>
                <a:ea typeface="Cambria" panose="02040503050406030204" pitchFamily="18" charset="0"/>
                <a:cs typeface="Calibri" panose="020F0502020204030204" pitchFamily="34" charset="0"/>
              </a:rPr>
              <a:t>Reprotoxicity</a:t>
            </a:r>
            <a:r>
              <a:rPr lang="en-US" sz="1400" b="1" dirty="0">
                <a:latin typeface="Calibri" panose="020F0502020204030204" pitchFamily="34" charset="0"/>
                <a:ea typeface="Cambria" panose="02040503050406030204" pitchFamily="18" charset="0"/>
                <a:cs typeface="Calibri" panose="020F0502020204030204" pitchFamily="34" charset="0"/>
              </a:rPr>
              <a:t> Data</a:t>
            </a:r>
          </a:p>
          <a:p>
            <a:pPr marL="285750" marR="0" lvl="0" indent="-2857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ea typeface="Cambria" panose="02040503050406030204" pitchFamily="18" charset="0"/>
                <a:cs typeface="Calibri" panose="020F0502020204030204" pitchFamily="34" charset="0"/>
              </a:rPr>
              <a:t>1.6x, 15x [15 mg QD]</a:t>
            </a:r>
          </a:p>
          <a:p>
            <a:pPr marL="285750" marR="0" lvl="0" indent="-2857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u="sng" dirty="0">
                <a:latin typeface="Calibri" panose="020F0502020204030204" pitchFamily="34" charset="0"/>
                <a:ea typeface="Cambria" panose="02040503050406030204" pitchFamily="18" charset="0"/>
                <a:cs typeface="Calibri" panose="020F0502020204030204" pitchFamily="34" charset="0"/>
              </a:rPr>
              <a:t>0.8x, 7.6x [30 mg QD]</a:t>
            </a:r>
            <a:r>
              <a:rPr lang="en-US" sz="1400" dirty="0">
                <a:latin typeface="Calibri" panose="020F0502020204030204" pitchFamily="34" charset="0"/>
                <a:ea typeface="Cambria" panose="02040503050406030204" pitchFamily="18" charset="0"/>
                <a:cs typeface="Calibri" panose="020F0502020204030204" pitchFamily="34" charset="0"/>
              </a:rPr>
              <a:t> </a:t>
            </a:r>
          </a:p>
          <a:p>
            <a:pPr marL="342900" marR="0" lvl="0" indent="-34290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ea typeface="Cambria" panose="02040503050406030204" pitchFamily="18" charset="0"/>
                <a:cs typeface="Calibri" panose="020F0502020204030204" pitchFamily="34" charset="0"/>
              </a:rPr>
              <a:t>0.6x, 5.6x [45 mg QD]</a:t>
            </a:r>
            <a:endParaRPr lang="en-US" sz="1400" dirty="0">
              <a:latin typeface="Calibri" panose="020F0502020204030204" pitchFamily="34" charset="0"/>
              <a:cs typeface="Calibri" panose="020F0502020204030204" pitchFamily="34" charset="0"/>
            </a:endParaRPr>
          </a:p>
          <a:p>
            <a:r>
              <a:rPr lang="en-US" sz="1400" b="1" dirty="0">
                <a:solidFill>
                  <a:srgbClr val="000000"/>
                </a:solidFill>
                <a:effectLst/>
                <a:latin typeface="Calibri" panose="020F0502020204030204" pitchFamily="34" charset="0"/>
                <a:ea typeface="TimesNewRoman"/>
                <a:cs typeface="Calibri" panose="020F0502020204030204" pitchFamily="34" charset="0"/>
              </a:rPr>
              <a:t>N= 128 maternal UPA-exposed pregnancies</a:t>
            </a:r>
          </a:p>
          <a:p>
            <a:pPr marL="285750"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C</a:t>
            </a:r>
            <a:r>
              <a:rPr lang="en-US" sz="1400" b="0" dirty="0">
                <a:solidFill>
                  <a:srgbClr val="000000"/>
                </a:solidFill>
                <a:effectLst/>
                <a:latin typeface="Calibri" panose="020F0502020204030204" pitchFamily="34" charset="0"/>
                <a:ea typeface="TimesNewRoman"/>
                <a:cs typeface="Calibri" panose="020F0502020204030204" pitchFamily="34" charset="0"/>
              </a:rPr>
              <a:t>linical trials n=80</a:t>
            </a:r>
          </a:p>
          <a:p>
            <a:pPr marL="742950" lvl="1" indent="-285750">
              <a:buFont typeface="Arial" panose="020B0604020202020204" pitchFamily="34" charset="0"/>
              <a:buChar char="•"/>
            </a:pPr>
            <a:r>
              <a:rPr lang="en-US" sz="1400" b="0" dirty="0">
                <a:solidFill>
                  <a:srgbClr val="000000"/>
                </a:solidFill>
                <a:effectLst/>
                <a:latin typeface="Calibri" panose="020F0502020204030204" pitchFamily="34" charset="0"/>
                <a:ea typeface="TimesNewRoman"/>
                <a:cs typeface="Calibri" panose="020F0502020204030204" pitchFamily="34" charset="0"/>
              </a:rPr>
              <a:t>Mean </a:t>
            </a:r>
            <a:r>
              <a:rPr lang="en-US" sz="1400" b="0" i="1" dirty="0">
                <a:solidFill>
                  <a:srgbClr val="000000"/>
                </a:solidFill>
                <a:effectLst/>
                <a:latin typeface="Calibri" panose="020F0502020204030204" pitchFamily="34" charset="0"/>
                <a:ea typeface="TimesNewRoman"/>
                <a:cs typeface="Calibri" panose="020F0502020204030204" pitchFamily="34" charset="0"/>
              </a:rPr>
              <a:t>in utero </a:t>
            </a:r>
            <a:r>
              <a:rPr lang="en-US" sz="1400" b="0" dirty="0">
                <a:solidFill>
                  <a:srgbClr val="000000"/>
                </a:solidFill>
                <a:effectLst/>
                <a:latin typeface="Calibri" panose="020F0502020204030204" pitchFamily="34" charset="0"/>
                <a:ea typeface="TimesNewRoman"/>
                <a:cs typeface="Calibri" panose="020F0502020204030204" pitchFamily="34" charset="0"/>
              </a:rPr>
              <a:t>exposure 5 </a:t>
            </a:r>
            <a:r>
              <a:rPr lang="en-US" sz="1400" dirty="0" err="1">
                <a:solidFill>
                  <a:srgbClr val="000000"/>
                </a:solidFill>
                <a:latin typeface="Calibri" panose="020F0502020204030204" pitchFamily="34" charset="0"/>
                <a:ea typeface="TimesNewRoman"/>
                <a:cs typeface="Calibri" panose="020F0502020204030204" pitchFamily="34" charset="0"/>
              </a:rPr>
              <a:t>w</a:t>
            </a:r>
            <a:r>
              <a:rPr lang="en-US" sz="1400" b="0" dirty="0" err="1">
                <a:solidFill>
                  <a:srgbClr val="000000"/>
                </a:solidFill>
                <a:effectLst/>
                <a:latin typeface="Calibri" panose="020F0502020204030204" pitchFamily="34" charset="0"/>
                <a:ea typeface="TimesNewRoman"/>
                <a:cs typeface="Calibri" panose="020F0502020204030204" pitchFamily="34" charset="0"/>
              </a:rPr>
              <a:t>ks</a:t>
            </a:r>
            <a:r>
              <a:rPr lang="en-US" sz="1400" b="0" dirty="0">
                <a:solidFill>
                  <a:srgbClr val="000000"/>
                </a:solidFill>
                <a:effectLst/>
                <a:latin typeface="Calibri" panose="020F0502020204030204" pitchFamily="34" charset="0"/>
                <a:ea typeface="TimesNewRoman"/>
                <a:cs typeface="Calibri" panose="020F0502020204030204" pitchFamily="34" charset="0"/>
              </a:rPr>
              <a:t>, 3d</a:t>
            </a:r>
          </a:p>
          <a:p>
            <a:pPr marL="1200150" lvl="2"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L</a:t>
            </a:r>
            <a:r>
              <a:rPr lang="x-none" sz="1400" b="0" dirty="0">
                <a:solidFill>
                  <a:srgbClr val="000000"/>
                </a:solidFill>
                <a:effectLst/>
                <a:latin typeface="Calibri" panose="020F0502020204030204" pitchFamily="34" charset="0"/>
                <a:ea typeface="TimesNewRoman"/>
                <a:cs typeface="Calibri" panose="020F0502020204030204" pitchFamily="34" charset="0"/>
              </a:rPr>
              <a:t>ive births </a:t>
            </a:r>
            <a:r>
              <a:rPr lang="en-US" sz="1400" b="0" dirty="0">
                <a:solidFill>
                  <a:srgbClr val="000000"/>
                </a:solidFill>
                <a:effectLst/>
                <a:latin typeface="Calibri" panose="020F0502020204030204" pitchFamily="34" charset="0"/>
                <a:ea typeface="TimesNewRoman"/>
                <a:cs typeface="Calibri" panose="020F0502020204030204" pitchFamily="34" charset="0"/>
              </a:rPr>
              <a:t>(54%)</a:t>
            </a:r>
          </a:p>
          <a:p>
            <a:pPr marL="1200150" lvl="2"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SAB</a:t>
            </a:r>
            <a:r>
              <a:rPr lang="en-US" sz="1400" b="0" dirty="0">
                <a:solidFill>
                  <a:srgbClr val="000000"/>
                </a:solidFill>
                <a:effectLst/>
                <a:latin typeface="Calibri" panose="020F0502020204030204" pitchFamily="34" charset="0"/>
                <a:ea typeface="TimesNewRoman"/>
                <a:cs typeface="Calibri" panose="020F0502020204030204" pitchFamily="34" charset="0"/>
              </a:rPr>
              <a:t> (24%)</a:t>
            </a:r>
            <a:endParaRPr lang="en-US" sz="1400" dirty="0">
              <a:solidFill>
                <a:srgbClr val="000000"/>
              </a:solidFill>
              <a:latin typeface="Calibri" panose="020F0502020204030204" pitchFamily="34" charset="0"/>
              <a:ea typeface="TimesNewRoman"/>
              <a:cs typeface="Calibri" panose="020F0502020204030204" pitchFamily="34" charset="0"/>
            </a:endParaRPr>
          </a:p>
          <a:p>
            <a:pPr marL="1200150" lvl="2" indent="-285750">
              <a:buFont typeface="Arial" panose="020B0604020202020204" pitchFamily="34" charset="0"/>
              <a:buChar char="•"/>
            </a:pPr>
            <a:r>
              <a:rPr lang="en-US" sz="1400" b="0" dirty="0">
                <a:solidFill>
                  <a:srgbClr val="000000"/>
                </a:solidFill>
                <a:effectLst/>
                <a:latin typeface="Calibri" panose="020F0502020204030204" pitchFamily="34" charset="0"/>
                <a:ea typeface="TimesNewRoman"/>
                <a:cs typeface="Calibri" panose="020F0502020204030204" pitchFamily="34" charset="0"/>
              </a:rPr>
              <a:t>TAB (21%)</a:t>
            </a:r>
            <a:endParaRPr lang="en-US" sz="1400" dirty="0">
              <a:solidFill>
                <a:srgbClr val="000000"/>
              </a:solidFill>
              <a:latin typeface="Calibri" panose="020F0502020204030204" pitchFamily="34" charset="0"/>
              <a:ea typeface="TimesNewRoman"/>
              <a:cs typeface="Calibri" panose="020F0502020204030204" pitchFamily="34" charset="0"/>
            </a:endParaRPr>
          </a:p>
          <a:p>
            <a:pPr marL="1200150" lvl="2" indent="-285750">
              <a:buFont typeface="Arial" panose="020B0604020202020204" pitchFamily="34" charset="0"/>
              <a:buChar char="•"/>
            </a:pPr>
            <a:r>
              <a:rPr lang="en-US" sz="1400" b="0" dirty="0">
                <a:solidFill>
                  <a:srgbClr val="000000"/>
                </a:solidFill>
                <a:effectLst/>
                <a:latin typeface="Calibri" panose="020F0502020204030204" pitchFamily="34" charset="0"/>
                <a:ea typeface="TimesNewRoman"/>
                <a:cs typeface="Calibri" panose="020F0502020204030204" pitchFamily="34" charset="0"/>
              </a:rPr>
              <a:t>E</a:t>
            </a:r>
            <a:r>
              <a:rPr lang="x-none" sz="1400" b="0" dirty="0">
                <a:solidFill>
                  <a:srgbClr val="000000"/>
                </a:solidFill>
                <a:effectLst/>
                <a:latin typeface="Calibri" panose="020F0502020204030204" pitchFamily="34" charset="0"/>
                <a:ea typeface="TimesNewRoman"/>
                <a:cs typeface="Calibri" panose="020F0502020204030204" pitchFamily="34" charset="0"/>
              </a:rPr>
              <a:t>ctopic pregnancy</a:t>
            </a:r>
            <a:r>
              <a:rPr lang="en-US" sz="1400" b="0" dirty="0">
                <a:solidFill>
                  <a:srgbClr val="000000"/>
                </a:solidFill>
                <a:effectLst/>
                <a:latin typeface="Calibri" panose="020F0502020204030204" pitchFamily="34" charset="0"/>
                <a:ea typeface="TimesNewRoman"/>
                <a:cs typeface="Calibri" panose="020F0502020204030204" pitchFamily="34" charset="0"/>
              </a:rPr>
              <a:t> (1%)</a:t>
            </a:r>
          </a:p>
          <a:p>
            <a:pPr marL="1200150" lvl="2" indent="-285750">
              <a:buFont typeface="Arial" panose="020B0604020202020204" pitchFamily="34" charset="0"/>
              <a:buChar char="•"/>
            </a:pPr>
            <a:r>
              <a:rPr lang="en-US" sz="1400" b="0" dirty="0">
                <a:solidFill>
                  <a:srgbClr val="000000"/>
                </a:solidFill>
                <a:effectLst/>
                <a:latin typeface="Calibri" panose="020F0502020204030204" pitchFamily="34" charset="0"/>
                <a:ea typeface="TimesNewRoman"/>
                <a:cs typeface="Calibri" panose="020F0502020204030204" pitchFamily="34" charset="0"/>
              </a:rPr>
              <a:t> 1 congenital malformation</a:t>
            </a:r>
          </a:p>
          <a:p>
            <a:pPr marL="1657350" lvl="3"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A</a:t>
            </a:r>
            <a:r>
              <a:rPr lang="en-US" sz="1400" b="0" dirty="0">
                <a:solidFill>
                  <a:srgbClr val="000000"/>
                </a:solidFill>
                <a:effectLst/>
                <a:latin typeface="Calibri" panose="020F0502020204030204" pitchFamily="34" charset="0"/>
                <a:ea typeface="TimesNewRoman"/>
                <a:cs typeface="Calibri" panose="020F0502020204030204" pitchFamily="34" charset="0"/>
              </a:rPr>
              <a:t>trial septal defect </a:t>
            </a:r>
          </a:p>
          <a:p>
            <a:pPr marL="285750" indent="-285750">
              <a:buFont typeface="Arial" panose="020B0604020202020204" pitchFamily="34" charset="0"/>
              <a:buChar char="•"/>
            </a:pPr>
            <a:r>
              <a:rPr lang="en-US" sz="1400" dirty="0" err="1">
                <a:solidFill>
                  <a:srgbClr val="000000"/>
                </a:solidFill>
                <a:latin typeface="Calibri" panose="020F0502020204030204" pitchFamily="34" charset="0"/>
                <a:ea typeface="TimesNewRoman"/>
                <a:cs typeface="Calibri" panose="020F0502020204030204" pitchFamily="34" charset="0"/>
              </a:rPr>
              <a:t>P</a:t>
            </a:r>
            <a:r>
              <a:rPr lang="en-US" sz="1400" b="0" dirty="0" err="1">
                <a:solidFill>
                  <a:srgbClr val="000000"/>
                </a:solidFill>
                <a:effectLst/>
                <a:latin typeface="Calibri" panose="020F0502020204030204" pitchFamily="34" charset="0"/>
                <a:ea typeface="TimesNewRoman"/>
                <a:cs typeface="Calibri" panose="020F0502020204030204" pitchFamily="34" charset="0"/>
              </a:rPr>
              <a:t>ostmarketing</a:t>
            </a:r>
            <a:r>
              <a:rPr lang="en-US" sz="1400" b="0" dirty="0">
                <a:solidFill>
                  <a:srgbClr val="000000"/>
                </a:solidFill>
                <a:effectLst/>
                <a:latin typeface="Calibri" panose="020F0502020204030204" pitchFamily="34" charset="0"/>
                <a:ea typeface="TimesNewRoman"/>
                <a:cs typeface="Calibri" panose="020F0502020204030204" pitchFamily="34" charset="0"/>
              </a:rPr>
              <a:t> cases n=48</a:t>
            </a:r>
          </a:p>
          <a:p>
            <a:pPr marL="742950" lvl="1"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L</a:t>
            </a:r>
            <a:r>
              <a:rPr lang="en-US" sz="1400" b="0" dirty="0">
                <a:solidFill>
                  <a:srgbClr val="000000"/>
                </a:solidFill>
                <a:effectLst/>
                <a:latin typeface="Calibri" panose="020F0502020204030204" pitchFamily="34" charset="0"/>
                <a:ea typeface="TimesNewRoman"/>
                <a:cs typeface="Calibri" panose="020F0502020204030204" pitchFamily="34" charset="0"/>
              </a:rPr>
              <a:t>ive births (46%)</a:t>
            </a:r>
          </a:p>
          <a:p>
            <a:pPr marL="742950" lvl="1"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S</a:t>
            </a:r>
            <a:r>
              <a:rPr lang="en-US" sz="1400" b="0" dirty="0">
                <a:solidFill>
                  <a:srgbClr val="000000"/>
                </a:solidFill>
                <a:effectLst/>
                <a:latin typeface="Calibri" panose="020F0502020204030204" pitchFamily="34" charset="0"/>
                <a:ea typeface="TimesNewRoman"/>
                <a:cs typeface="Calibri" panose="020F0502020204030204" pitchFamily="34" charset="0"/>
              </a:rPr>
              <a:t>pontaneous abortions (38%)</a:t>
            </a:r>
          </a:p>
          <a:p>
            <a:pPr marL="742950" lvl="1"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E</a:t>
            </a:r>
            <a:r>
              <a:rPr lang="en-US" sz="1400" b="0" dirty="0">
                <a:solidFill>
                  <a:srgbClr val="000000"/>
                </a:solidFill>
                <a:effectLst/>
                <a:latin typeface="Calibri" panose="020F0502020204030204" pitchFamily="34" charset="0"/>
                <a:ea typeface="TimesNewRoman"/>
                <a:cs typeface="Calibri" panose="020F0502020204030204" pitchFamily="34" charset="0"/>
              </a:rPr>
              <a:t>lective terminations (15%)</a:t>
            </a:r>
          </a:p>
          <a:p>
            <a:pPr marL="742950" lvl="1" indent="-285750">
              <a:buFont typeface="Arial" panose="020B0604020202020204" pitchFamily="34" charset="0"/>
              <a:buChar char="•"/>
            </a:pPr>
            <a:r>
              <a:rPr lang="en-US" sz="1400" dirty="0">
                <a:solidFill>
                  <a:srgbClr val="000000"/>
                </a:solidFill>
                <a:latin typeface="Calibri" panose="020F0502020204030204" pitchFamily="34" charset="0"/>
                <a:ea typeface="TimesNewRoman"/>
                <a:cs typeface="Calibri" panose="020F0502020204030204" pitchFamily="34" charset="0"/>
              </a:rPr>
              <a:t>E</a:t>
            </a:r>
            <a:r>
              <a:rPr lang="en-US" sz="1400" b="0" dirty="0">
                <a:solidFill>
                  <a:srgbClr val="000000"/>
                </a:solidFill>
                <a:effectLst/>
                <a:latin typeface="Calibri" panose="020F0502020204030204" pitchFamily="34" charset="0"/>
                <a:ea typeface="TimesNewRoman"/>
                <a:cs typeface="Calibri" panose="020F0502020204030204" pitchFamily="34" charset="0"/>
              </a:rPr>
              <a:t>ctopic pregnancy (2%) </a:t>
            </a:r>
            <a:endParaRPr lang="en-US" sz="1400" b="1" dirty="0">
              <a:solidFill>
                <a:srgbClr val="000000"/>
              </a:solidFill>
              <a:effectLst/>
              <a:latin typeface="Calibri" panose="020F0502020204030204" pitchFamily="34" charset="0"/>
              <a:ea typeface="TimesNewRoman"/>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FE9955D-8C81-B7D7-607A-7B89268D1BB1}"/>
              </a:ext>
            </a:extLst>
          </p:cNvPr>
          <p:cNvSpPr txBox="1"/>
          <p:nvPr/>
        </p:nvSpPr>
        <p:spPr>
          <a:xfrm>
            <a:off x="3386247" y="5750123"/>
            <a:ext cx="1122615"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Clinical Trials</a:t>
            </a:r>
          </a:p>
        </p:txBody>
      </p:sp>
    </p:spTree>
    <p:extLst>
      <p:ext uri="{BB962C8B-B14F-4D97-AF65-F5344CB8AC3E}">
        <p14:creationId xmlns:p14="http://schemas.microsoft.com/office/powerpoint/2010/main" val="3882279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64395E-D1DC-323B-CE6E-D974FE3722D2}"/>
              </a:ext>
            </a:extLst>
          </p:cNvPr>
          <p:cNvSpPr>
            <a:spLocks noGrp="1"/>
          </p:cNvSpPr>
          <p:nvPr>
            <p:ph type="sldNum" sz="quarter" idx="12"/>
          </p:nvPr>
        </p:nvSpPr>
        <p:spPr/>
        <p:txBody>
          <a:bodyPr/>
          <a:lstStyle/>
          <a:p>
            <a:fld id="{C1BBCEF6-2ADA-364E-98F1-750B8367BB0E}" type="slidenum">
              <a:rPr lang="en-US" smtClean="0"/>
              <a:pPr/>
              <a:t>63</a:t>
            </a:fld>
            <a:endParaRPr lang="en-US"/>
          </a:p>
        </p:txBody>
      </p:sp>
      <p:sp>
        <p:nvSpPr>
          <p:cNvPr id="9" name="Rectangle 8">
            <a:extLst>
              <a:ext uri="{FF2B5EF4-FFF2-40B4-BE49-F238E27FC236}">
                <a16:creationId xmlns:a16="http://schemas.microsoft.com/office/drawing/2014/main" id="{97E54809-86B0-5FFB-7708-19C6C2DD6262}"/>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CD65C7-CB31-E4F3-D97A-798B197DAFF7}"/>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0220C4D9-CE59-596A-94E5-C16CE7B89E55}"/>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FC7E1530-C75F-036A-A78C-D74BCFD57101}"/>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4B348D6-2238-9F69-BB36-96B597263CA3}"/>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11DBD23-542F-58C6-D80C-B9DC8678C042}"/>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3B72C5D-B2EA-C22E-2C69-F533BD53396D}"/>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EA3714-CD80-CA45-5921-1BC4A6ACB0DD}"/>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0E8AC8F-C517-448C-E360-417122F88733}"/>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A5CAF3AA-28D6-70A5-4E03-AB5326E58151}"/>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33A84DC2-F17C-E462-3E96-D2E3FE5544EE}"/>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70E61240-8621-3CCC-0E6A-79CED9ACB99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0A3BE695-70D1-9C1F-FA68-37C318E40E83}"/>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7D3F1020-F46E-FF60-6D44-EC4603B0E62B}"/>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33D9206-6030-53D4-F5F6-D1D9CD79E802}"/>
              </a:ext>
            </a:extLst>
          </p:cNvPr>
          <p:cNvSpPr/>
          <p:nvPr/>
        </p:nvSpPr>
        <p:spPr>
          <a:xfrm>
            <a:off x="35814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E5EEF42-951F-2937-BAF7-0B8163F6D884}"/>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3CCDCEA-AB7F-7E5B-03AB-C06EE4CA90B1}"/>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52154E-5E27-06EF-A12A-07827EB26013}"/>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0E1E9A3A-9ACC-210C-36DE-E34468A3C218}"/>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accent2">
                    <a:lumMod val="75000"/>
                  </a:schemeClr>
                </a:solidFill>
                <a:latin typeface="Calibri" panose="020F0502020204030204" pitchFamily="34" charset="0"/>
                <a:cs typeface="Times New Roman" panose="02020603050405020304" pitchFamily="18" charset="0"/>
              </a:rPr>
              <a:t>IBD medications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n-US" sz="1600" dirty="0">
                <a:solidFill>
                  <a:schemeClr val="accent2">
                    <a:lumMod val="75000"/>
                  </a:schemeClr>
                </a:solidFill>
                <a:latin typeface="Calibri" panose="020F0502020204030204" pitchFamily="34" charset="0"/>
                <a:cs typeface="Times New Roman" panose="02020603050405020304" pitchFamily="18" charset="0"/>
              </a:rPr>
              <a:t>during lactation</a:t>
            </a:r>
            <a:endParaRPr lang="en-US" sz="1600" dirty="0">
              <a:solidFill>
                <a:schemeClr val="accent2">
                  <a:lumMod val="75000"/>
                </a:schemeClr>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10C55CC7-A645-EEB2-E94E-86FFDBF64338}"/>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56833835-4C62-480D-05F5-610B82ED2586}"/>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FA21F765-E1EC-1A0B-0E49-FD5C36E4F73C}"/>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62D9D70C-7D09-C14D-A1D4-98AB9E1226E2}"/>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676EF48C-B455-C1E0-3048-0152CD52C88F}"/>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4660BA91-A28F-3221-108D-A43B5E6F3988}"/>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C78C8AEC-6C7A-51D0-A2F7-695C9EDD4A29}"/>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D151A0AF-EDC3-FCDB-05D7-4A28E2EB78C2}"/>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FEA088C3-87E3-F8CE-7908-41AFBEF01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5213" y="3506972"/>
            <a:ext cx="655674" cy="655674"/>
          </a:xfrm>
          <a:prstGeom prst="rect">
            <a:avLst/>
          </a:prstGeom>
        </p:spPr>
      </p:pic>
      <p:pic>
        <p:nvPicPr>
          <p:cNvPr id="37" name="Graphic 36" descr="Medicine outline">
            <a:extLst>
              <a:ext uri="{FF2B5EF4-FFF2-40B4-BE49-F238E27FC236}">
                <a16:creationId xmlns:a16="http://schemas.microsoft.com/office/drawing/2014/main" id="{C1DE3162-05BF-5CFA-D7BE-FD1A61CF68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9EA84D01-A8C6-DF5C-BB6B-313F4015690A}"/>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E1B87133-C08C-E4C0-66F6-7087593AFC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DF6E41AB-F3A3-226A-C891-B14478233F05}"/>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1231051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AC1DEC-5E1C-ECD6-A673-557E045187D7}"/>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breast&#10;&#10;Description automatically generated">
            <a:extLst>
              <a:ext uri="{FF2B5EF4-FFF2-40B4-BE49-F238E27FC236}">
                <a16:creationId xmlns:a16="http://schemas.microsoft.com/office/drawing/2014/main" id="{4E2070BF-8EA3-6F3B-8F2B-5DB4B7592FF3}"/>
              </a:ext>
            </a:extLst>
          </p:cNvPr>
          <p:cNvPicPr>
            <a:picLocks noChangeAspect="1"/>
          </p:cNvPicPr>
          <p:nvPr/>
        </p:nvPicPr>
        <p:blipFill>
          <a:blip r:embed="rId3"/>
          <a:stretch>
            <a:fillRect/>
          </a:stretch>
        </p:blipFill>
        <p:spPr>
          <a:xfrm>
            <a:off x="457201" y="457201"/>
            <a:ext cx="7190326" cy="5146158"/>
          </a:xfrm>
          <a:prstGeom prst="rect">
            <a:avLst/>
          </a:prstGeom>
          <a:ln>
            <a:solidFill>
              <a:schemeClr val="bg1">
                <a:lumMod val="85000"/>
              </a:schemeClr>
            </a:solidFill>
          </a:ln>
        </p:spPr>
      </p:pic>
      <p:sp>
        <p:nvSpPr>
          <p:cNvPr id="3" name="TextBox 2">
            <a:extLst>
              <a:ext uri="{FF2B5EF4-FFF2-40B4-BE49-F238E27FC236}">
                <a16:creationId xmlns:a16="http://schemas.microsoft.com/office/drawing/2014/main" id="{354D4197-13B9-87AB-7AD8-E28B1CB8C7DC}"/>
              </a:ext>
            </a:extLst>
          </p:cNvPr>
          <p:cNvSpPr txBox="1"/>
          <p:nvPr/>
        </p:nvSpPr>
        <p:spPr>
          <a:xfrm>
            <a:off x="8165805" y="1730985"/>
            <a:ext cx="3225095" cy="2616101"/>
          </a:xfrm>
          <a:prstGeom prst="rect">
            <a:avLst/>
          </a:prstGeom>
          <a:noFill/>
        </p:spPr>
        <p:txBody>
          <a:bodyPr wrap="square" rtlCol="0">
            <a:spAutoFit/>
          </a:bodyPr>
          <a:lstStyle/>
          <a:p>
            <a:r>
              <a:rPr lang="en-US" sz="3200" b="1" dirty="0">
                <a:solidFill>
                  <a:schemeClr val="tx2">
                    <a:lumMod val="50000"/>
                    <a:lumOff val="50000"/>
                  </a:schemeClr>
                </a:solidFill>
                <a:latin typeface="Calibri" panose="020F0502020204030204" pitchFamily="34" charset="0"/>
                <a:cs typeface="Calibri" panose="020F0502020204030204" pitchFamily="34" charset="0"/>
              </a:rPr>
              <a:t>The transfer </a:t>
            </a:r>
            <a:br>
              <a:rPr lang="en-US" sz="3200" b="1" dirty="0">
                <a:solidFill>
                  <a:schemeClr val="tx2">
                    <a:lumMod val="50000"/>
                    <a:lumOff val="50000"/>
                  </a:schemeClr>
                </a:solidFill>
                <a:latin typeface="Calibri" panose="020F0502020204030204" pitchFamily="34" charset="0"/>
                <a:cs typeface="Calibri" panose="020F0502020204030204" pitchFamily="34" charset="0"/>
              </a:rPr>
            </a:br>
            <a:r>
              <a:rPr lang="en-US" sz="3200" b="1" dirty="0">
                <a:solidFill>
                  <a:schemeClr val="tx2">
                    <a:lumMod val="50000"/>
                    <a:lumOff val="50000"/>
                  </a:schemeClr>
                </a:solidFill>
                <a:latin typeface="Calibri" panose="020F0502020204030204" pitchFamily="34" charset="0"/>
                <a:cs typeface="Calibri" panose="020F0502020204030204" pitchFamily="34" charset="0"/>
              </a:rPr>
              <a:t>of monoclonal antibodies and small molecules </a:t>
            </a:r>
            <a:r>
              <a:rPr lang="en-US" b="0" dirty="0">
                <a:latin typeface="Calibri" panose="020F0502020204030204" pitchFamily="34" charset="0"/>
                <a:cs typeface="Calibri" panose="020F0502020204030204" pitchFamily="34" charset="0"/>
              </a:rPr>
              <a:t>from the maternal blood into breast milk during lactation.</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734E921-DCE4-22A4-FB10-A635E1CB142D}"/>
              </a:ext>
            </a:extLst>
          </p:cNvPr>
          <p:cNvSpPr>
            <a:spLocks noGrp="1"/>
          </p:cNvSpPr>
          <p:nvPr>
            <p:ph type="sldNum" sz="quarter" idx="12"/>
          </p:nvPr>
        </p:nvSpPr>
        <p:spPr/>
        <p:txBody>
          <a:bodyPr/>
          <a:lstStyle/>
          <a:p>
            <a:fld id="{C1BBCEF6-2ADA-364E-98F1-750B8367BB0E}" type="slidenum">
              <a:rPr lang="en-US" smtClean="0"/>
              <a:t>64</a:t>
            </a:fld>
            <a:endParaRPr lang="en-US"/>
          </a:p>
        </p:txBody>
      </p:sp>
      <p:sp>
        <p:nvSpPr>
          <p:cNvPr id="6" name="TextBox 5">
            <a:extLst>
              <a:ext uri="{FF2B5EF4-FFF2-40B4-BE49-F238E27FC236}">
                <a16:creationId xmlns:a16="http://schemas.microsoft.com/office/drawing/2014/main" id="{56F44854-6E97-2831-DF13-53199DD98901}"/>
              </a:ext>
            </a:extLst>
          </p:cNvPr>
          <p:cNvSpPr txBox="1"/>
          <p:nvPr/>
        </p:nvSpPr>
        <p:spPr bwMode="auto">
          <a:xfrm>
            <a:off x="331573" y="6535271"/>
            <a:ext cx="1453924" cy="123111"/>
          </a:xfrm>
          <a:prstGeom prst="rect">
            <a:avLst/>
          </a:prstGeom>
          <a:noFill/>
          <a:ln w="19050" algn="ctr">
            <a:noFill/>
            <a:miter lim="800000"/>
            <a:headEnd/>
            <a:tailEnd/>
          </a:ln>
        </p:spPr>
        <p:txBody>
          <a:bodyPr wrap="none" lIns="0" tIns="0" rIns="0" bIns="0" rtlCol="0">
            <a:spAutoFit/>
          </a:bodyPr>
          <a:lstStyle/>
          <a:p>
            <a:r>
              <a:rPr lang="en-US" sz="800" i="1" dirty="0">
                <a:effectLst/>
                <a:latin typeface="Calibri" panose="020F0502020204030204" pitchFamily="34" charset="0"/>
                <a:cs typeface="Calibri" panose="020F0502020204030204" pitchFamily="34" charset="0"/>
              </a:rPr>
              <a:t>Global Consensus Manuscript 2024</a:t>
            </a:r>
            <a:endParaRPr lang="en-US" sz="8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8598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white and grey triangle pattern&#10;&#10;Description automatically generated">
            <a:extLst>
              <a:ext uri="{FF2B5EF4-FFF2-40B4-BE49-F238E27FC236}">
                <a16:creationId xmlns:a16="http://schemas.microsoft.com/office/drawing/2014/main" id="{BF9A4A6B-0C6E-ADAC-F8E5-5FCFC375211E}"/>
              </a:ext>
            </a:extLst>
          </p:cNvPr>
          <p:cNvPicPr>
            <a:picLocks noChangeAspect="1"/>
          </p:cNvPicPr>
          <p:nvPr/>
        </p:nvPicPr>
        <p:blipFill>
          <a:blip r:embed="rId3">
            <a:alphaModFix/>
          </a:blip>
          <a:srcRect t="19666" b="6142"/>
          <a:stretch/>
        </p:blipFill>
        <p:spPr>
          <a:xfrm>
            <a:off x="0" y="1"/>
            <a:ext cx="12192000" cy="6060558"/>
          </a:xfrm>
          <a:prstGeom prst="rect">
            <a:avLst/>
          </a:prstGeom>
        </p:spPr>
      </p:pic>
      <p:sp>
        <p:nvSpPr>
          <p:cNvPr id="30" name="Rectangle 29">
            <a:extLst>
              <a:ext uri="{FF2B5EF4-FFF2-40B4-BE49-F238E27FC236}">
                <a16:creationId xmlns:a16="http://schemas.microsoft.com/office/drawing/2014/main" id="{ADA6A923-9C0A-4D35-8172-EB67A313A48B}"/>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97261C3-2CFE-8C19-9C1D-6849F56DE758}"/>
              </a:ext>
            </a:extLst>
          </p:cNvPr>
          <p:cNvSpPr>
            <a:spLocks noGrp="1"/>
          </p:cNvSpPr>
          <p:nvPr>
            <p:ph type="title"/>
          </p:nvPr>
        </p:nvSpPr>
        <p:spPr>
          <a:xfrm>
            <a:off x="367553" y="404625"/>
            <a:ext cx="10515600" cy="1325563"/>
          </a:xfrm>
        </p:spPr>
        <p:txBody>
          <a:bodyPr>
            <a:normAutofit/>
          </a:bodyPr>
          <a:lstStyle/>
          <a:p>
            <a:r>
              <a:rPr lang="en-US" sz="3200" dirty="0">
                <a:solidFill>
                  <a:schemeClr val="tx2"/>
                </a:solidFill>
                <a:latin typeface="Calibri" panose="020F0502020204030204" pitchFamily="34" charset="0"/>
                <a:cs typeface="Calibri" panose="020F0502020204030204" pitchFamily="34" charset="0"/>
              </a:rPr>
              <a:t>Monoclonal antibodies (</a:t>
            </a:r>
            <a:r>
              <a:rPr lang="en-US" sz="3200" dirty="0" err="1">
                <a:solidFill>
                  <a:schemeClr val="tx2"/>
                </a:solidFill>
                <a:latin typeface="Calibri" panose="020F0502020204030204" pitchFamily="34" charset="0"/>
                <a:cs typeface="Calibri" panose="020F0502020204030204" pitchFamily="34" charset="0"/>
              </a:rPr>
              <a:t>mAbs</a:t>
            </a:r>
            <a:r>
              <a:rPr lang="en-US" sz="3200" dirty="0">
                <a:solidFill>
                  <a:schemeClr val="tx2"/>
                </a:solidFill>
                <a:latin typeface="Calibri" panose="020F0502020204030204" pitchFamily="34" charset="0"/>
                <a:cs typeface="Calibri" panose="020F0502020204030204" pitchFamily="34" charset="0"/>
              </a:rPr>
              <a:t>) &amp; breastfeeding</a:t>
            </a:r>
            <a:endParaRPr lang="en-US" sz="3200" i="1"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FAFE108A-5228-3313-7329-FA5F257D9AB7}"/>
              </a:ext>
            </a:extLst>
          </p:cNvPr>
          <p:cNvSpPr>
            <a:spLocks noGrp="1"/>
          </p:cNvSpPr>
          <p:nvPr>
            <p:ph type="sldNum" sz="quarter" idx="12"/>
          </p:nvPr>
        </p:nvSpPr>
        <p:spPr/>
        <p:txBody>
          <a:bodyPr/>
          <a:lstStyle/>
          <a:p>
            <a:fld id="{C1BBCEF6-2ADA-364E-98F1-750B8367BB0E}" type="slidenum">
              <a:rPr lang="en-US" smtClean="0"/>
              <a:t>65</a:t>
            </a:fld>
            <a:endParaRPr lang="en-US"/>
          </a:p>
        </p:txBody>
      </p:sp>
      <p:sp>
        <p:nvSpPr>
          <p:cNvPr id="5" name="Tekstfelt 4"/>
          <p:cNvSpPr txBox="1"/>
          <p:nvPr/>
        </p:nvSpPr>
        <p:spPr>
          <a:xfrm>
            <a:off x="394904" y="6104537"/>
            <a:ext cx="56876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a:ea typeface="+mn-ea"/>
                <a:cs typeface="+mn-cs"/>
              </a:rPr>
              <a:t>1.LaHue SC et al.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Neurol</a:t>
            </a:r>
            <a:r>
              <a:rPr kumimoji="0" lang="da-DK" sz="1000" b="0" i="0" u="none" strike="noStrike" kern="1200" cap="none" spc="0" normalizeH="0" baseline="0" noProof="0" dirty="0">
                <a:ln>
                  <a:noFill/>
                </a:ln>
                <a:solidFill>
                  <a:srgbClr val="000000"/>
                </a:solidFill>
                <a:effectLst/>
                <a:uLnTx/>
                <a:uFillTx/>
                <a:latin typeface="Calibri"/>
                <a:ea typeface="+mn-ea"/>
                <a:cs typeface="+mn-cs"/>
              </a:rPr>
              <a:t>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Neuroimmunol</a:t>
            </a:r>
            <a:r>
              <a:rPr kumimoji="0" lang="da-DK" sz="1000" b="0" i="0" u="none" strike="noStrike" kern="1200" cap="none" spc="0" normalizeH="0" baseline="0" noProof="0" dirty="0">
                <a:ln>
                  <a:noFill/>
                </a:ln>
                <a:solidFill>
                  <a:srgbClr val="000000"/>
                </a:solidFill>
                <a:effectLst/>
                <a:uLnTx/>
                <a:uFillTx/>
                <a:latin typeface="Calibri"/>
                <a:ea typeface="+mn-ea"/>
                <a:cs typeface="+mn-cs"/>
              </a:rPr>
              <a:t>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Neuroinflamm</a:t>
            </a:r>
            <a:r>
              <a:rPr kumimoji="0" lang="da-DK" sz="1000" b="0" i="0" u="none" strike="noStrike" kern="1200" cap="none" spc="0" normalizeH="0" baseline="0" noProof="0" dirty="0">
                <a:ln>
                  <a:noFill/>
                </a:ln>
                <a:solidFill>
                  <a:srgbClr val="000000"/>
                </a:solidFill>
                <a:effectLst/>
                <a:uLnTx/>
                <a:uFillTx/>
                <a:latin typeface="Calibri"/>
                <a:ea typeface="+mn-ea"/>
                <a:cs typeface="+mn-cs"/>
              </a:rPr>
              <a:t> 2020 , 2.Sah BNP et al. Front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Nutr</a:t>
            </a:r>
            <a:r>
              <a:rPr kumimoji="0" lang="da-DK" sz="1000" b="0" i="0" u="none" strike="noStrike" kern="1200" cap="none" spc="0" normalizeH="0" baseline="0" noProof="0" dirty="0">
                <a:ln>
                  <a:noFill/>
                </a:ln>
                <a:solidFill>
                  <a:srgbClr val="000000"/>
                </a:solidFill>
                <a:effectLst/>
                <a:uLnTx/>
                <a:uFillTx/>
                <a:latin typeface="Calibri"/>
                <a:ea typeface="+mn-ea"/>
                <a:cs typeface="+mn-cs"/>
              </a:rPr>
              <a:t>. 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a:ea typeface="+mn-ea"/>
                <a:cs typeface="+mn-cs"/>
              </a:rPr>
              <a:t>3.Krysko KM et al. Lancet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Neurol</a:t>
            </a:r>
            <a:r>
              <a:rPr kumimoji="0" lang="da-DK" sz="1000" b="0" i="0" u="none" strike="noStrike" kern="1200" cap="none" spc="0" normalizeH="0" baseline="0" noProof="0" dirty="0">
                <a:ln>
                  <a:noFill/>
                </a:ln>
                <a:solidFill>
                  <a:srgbClr val="000000"/>
                </a:solidFill>
                <a:effectLst/>
                <a:uLnTx/>
                <a:uFillTx/>
                <a:latin typeface="Calibri"/>
                <a:ea typeface="+mn-ea"/>
                <a:cs typeface="+mn-cs"/>
              </a:rPr>
              <a:t> 2023, 4.Julsgaard M et al.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Gastroenterology</a:t>
            </a:r>
            <a:r>
              <a:rPr kumimoji="0" lang="da-DK" sz="1000" b="0" i="0" u="none" strike="noStrike" kern="1200" cap="none" spc="0" normalizeH="0" baseline="0" noProof="0" dirty="0">
                <a:ln>
                  <a:noFill/>
                </a:ln>
                <a:solidFill>
                  <a:srgbClr val="000000"/>
                </a:solidFill>
                <a:effectLst/>
                <a:uLnTx/>
                <a:uFillTx/>
                <a:latin typeface="Calibri"/>
                <a:ea typeface="+mn-ea"/>
                <a:cs typeface="+mn-cs"/>
              </a:rPr>
              <a:t>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a:ea typeface="+mn-ea"/>
                <a:cs typeface="+mn-cs"/>
              </a:rPr>
              <a:t>5.Julsgaard M et al. AP&amp;T 2021, 6.Julsgaard M et al. </a:t>
            </a:r>
            <a:r>
              <a:rPr kumimoji="0" lang="da-DK" sz="1000" b="0" i="0" u="none" strike="noStrike" kern="1200" cap="none" spc="0" normalizeH="0" baseline="0" noProof="0" dirty="0" err="1">
                <a:ln>
                  <a:noFill/>
                </a:ln>
                <a:solidFill>
                  <a:srgbClr val="000000"/>
                </a:solidFill>
                <a:effectLst/>
                <a:uLnTx/>
                <a:uFillTx/>
                <a:latin typeface="Calibri"/>
                <a:ea typeface="+mn-ea"/>
                <a:cs typeface="+mn-cs"/>
              </a:rPr>
              <a:t>Clin</a:t>
            </a:r>
            <a:r>
              <a:rPr kumimoji="0" lang="da-DK" sz="1000" b="0" i="0" u="none" strike="noStrike" kern="1200" cap="none" spc="0" normalizeH="0" baseline="0" noProof="0" dirty="0">
                <a:ln>
                  <a:noFill/>
                </a:ln>
                <a:solidFill>
                  <a:srgbClr val="000000"/>
                </a:solidFill>
                <a:effectLst/>
                <a:uLnTx/>
                <a:uFillTx/>
                <a:latin typeface="Calibri"/>
                <a:ea typeface="+mn-ea"/>
                <a:cs typeface="+mn-cs"/>
              </a:rPr>
              <a:t> Gas Hep 2024.</a:t>
            </a:r>
          </a:p>
        </p:txBody>
      </p:sp>
      <p:sp>
        <p:nvSpPr>
          <p:cNvPr id="9" name="Rectangle 2">
            <a:extLst>
              <a:ext uri="{FF2B5EF4-FFF2-40B4-BE49-F238E27FC236}">
                <a16:creationId xmlns:a16="http://schemas.microsoft.com/office/drawing/2014/main" id="{4F7291E6-2E48-4D83-A362-CF602A588657}"/>
              </a:ext>
            </a:extLst>
          </p:cNvPr>
          <p:cNvSpPr>
            <a:spLocks noChangeArrowheads="1"/>
          </p:cNvSpPr>
          <p:nvPr/>
        </p:nvSpPr>
        <p:spPr bwMode="auto">
          <a:xfrm rot="10800000" flipV="1">
            <a:off x="457200" y="2327368"/>
            <a:ext cx="1359621" cy="1105472"/>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Montserrat"/>
              <a:ea typeface="+mn-ea"/>
              <a:cs typeface="+mn-cs"/>
            </a:endParaRPr>
          </a:p>
        </p:txBody>
      </p:sp>
      <p:sp>
        <p:nvSpPr>
          <p:cNvPr id="10" name="Rectangle 3">
            <a:extLst>
              <a:ext uri="{FF2B5EF4-FFF2-40B4-BE49-F238E27FC236}">
                <a16:creationId xmlns:a16="http://schemas.microsoft.com/office/drawing/2014/main" id="{7A0AE8CE-EB4A-4EE1-AFD2-28D8B6BD5124}"/>
              </a:ext>
            </a:extLst>
          </p:cNvPr>
          <p:cNvSpPr>
            <a:spLocks noChangeArrowheads="1"/>
          </p:cNvSpPr>
          <p:nvPr/>
        </p:nvSpPr>
        <p:spPr bwMode="auto">
          <a:xfrm rot="10800000" flipV="1">
            <a:off x="3765502" y="2327368"/>
            <a:ext cx="1357312" cy="1100986"/>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ontserrat"/>
                <a:ea typeface="+mn-ea"/>
                <a:cs typeface="+mn-cs"/>
              </a:rPr>
              <a:t>&lt; 1%</a:t>
            </a:r>
            <a:endParaRPr kumimoji="0" lang="en-US" altLang="en-US" sz="1800" b="0" i="0" u="none" strike="noStrike" kern="1200" cap="none" spc="0" normalizeH="0" baseline="0" noProof="0" dirty="0">
              <a:ln>
                <a:noFill/>
              </a:ln>
              <a:solidFill>
                <a:schemeClr val="bg1"/>
              </a:solidFill>
              <a:effectLst/>
              <a:uLnTx/>
              <a:uFillTx/>
              <a:latin typeface="Montserrat"/>
              <a:ea typeface="+mn-ea"/>
              <a:cs typeface="+mn-cs"/>
            </a:endParaRPr>
          </a:p>
        </p:txBody>
      </p:sp>
      <p:sp>
        <p:nvSpPr>
          <p:cNvPr id="11" name="Rectangle 4">
            <a:extLst>
              <a:ext uri="{FF2B5EF4-FFF2-40B4-BE49-F238E27FC236}">
                <a16:creationId xmlns:a16="http://schemas.microsoft.com/office/drawing/2014/main" id="{1BA2530B-8C0D-4629-B806-36EB60EA55D0}"/>
              </a:ext>
            </a:extLst>
          </p:cNvPr>
          <p:cNvSpPr>
            <a:spLocks noChangeArrowheads="1"/>
          </p:cNvSpPr>
          <p:nvPr/>
        </p:nvSpPr>
        <p:spPr bwMode="auto">
          <a:xfrm rot="10800000" flipV="1">
            <a:off x="7071495" y="2327368"/>
            <a:ext cx="1357312" cy="1100986"/>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ontserrat"/>
                <a:ea typeface="+mn-ea"/>
                <a:cs typeface="+mn-cs"/>
              </a:rPr>
              <a:t>&lt;0.5%</a:t>
            </a:r>
            <a:endParaRPr kumimoji="0" lang="en-US" altLang="en-US" sz="1800" b="0" i="0" u="none" strike="noStrike" kern="1200" cap="none" spc="0" normalizeH="0" baseline="0" noProof="0" dirty="0">
              <a:ln>
                <a:noFill/>
              </a:ln>
              <a:solidFill>
                <a:schemeClr val="bg1"/>
              </a:solidFill>
              <a:effectLst/>
              <a:uLnTx/>
              <a:uFillTx/>
              <a:latin typeface="Montserrat"/>
              <a:ea typeface="+mn-ea"/>
              <a:cs typeface="+mn-cs"/>
            </a:endParaRPr>
          </a:p>
        </p:txBody>
      </p:sp>
      <p:sp>
        <p:nvSpPr>
          <p:cNvPr id="19" name="Rectangle 16">
            <a:extLst>
              <a:ext uri="{FF2B5EF4-FFF2-40B4-BE49-F238E27FC236}">
                <a16:creationId xmlns:a16="http://schemas.microsoft.com/office/drawing/2014/main" id="{AEB3B27E-1BA9-4B32-9F32-0477BDBBDB87}"/>
              </a:ext>
            </a:extLst>
          </p:cNvPr>
          <p:cNvSpPr>
            <a:spLocks noChangeArrowheads="1"/>
          </p:cNvSpPr>
          <p:nvPr/>
        </p:nvSpPr>
        <p:spPr bwMode="auto">
          <a:xfrm rot="10800000" flipV="1">
            <a:off x="10377488" y="2327369"/>
            <a:ext cx="1357312" cy="1100986"/>
          </a:xfrm>
          <a:prstGeom prst="roundRect">
            <a:avLst>
              <a:gd name="adj" fmla="val 50000"/>
            </a:avLst>
          </a:prstGeom>
          <a:gradFill flip="none" rotWithShape="1">
            <a:gsLst>
              <a:gs pos="0">
                <a:schemeClr val="accent2">
                  <a:lumMod val="75000"/>
                </a:schemeClr>
              </a:gs>
              <a:gs pos="51000">
                <a:schemeClr val="accent2"/>
              </a:gs>
              <a:gs pos="75000">
                <a:schemeClr val="accent2"/>
              </a:gs>
              <a:gs pos="99000">
                <a:schemeClr val="accent2">
                  <a:lumMod val="60000"/>
                  <a:lumOff val="40000"/>
                </a:schemeClr>
              </a:gs>
            </a:gsLst>
            <a:lin ang="10800000" scaled="1"/>
            <a:tileRect/>
          </a:gradFill>
          <a:ln w="0">
            <a:noFill/>
            <a:miter lim="800000"/>
            <a:headEnd/>
            <a:tailEnd/>
          </a:ln>
          <a:effectLst>
            <a:reflection blurRad="6350" stA="52000" endA="300" endPos="35000" dir="5400000" sy="-100000" algn="bl" rotWithShape="0"/>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ontserrat"/>
                <a:ea typeface="+mn-ea"/>
                <a:cs typeface="+mn-cs"/>
              </a:rPr>
              <a:t>&lt;0.005%</a:t>
            </a:r>
            <a:endParaRPr kumimoji="0" lang="en-US" altLang="en-US" sz="1800" b="0" i="0" u="none" strike="noStrike" kern="1200" cap="none" spc="0" normalizeH="0" baseline="0" noProof="0" dirty="0">
              <a:ln>
                <a:noFill/>
              </a:ln>
              <a:solidFill>
                <a:schemeClr val="bg1"/>
              </a:solidFill>
              <a:effectLst/>
              <a:uLnTx/>
              <a:uFillTx/>
              <a:latin typeface="Montserrat"/>
              <a:ea typeface="+mn-ea"/>
              <a:cs typeface="+mn-cs"/>
            </a:endParaRPr>
          </a:p>
        </p:txBody>
      </p:sp>
      <p:sp>
        <p:nvSpPr>
          <p:cNvPr id="20" name="Rectangle 19">
            <a:extLst>
              <a:ext uri="{FF2B5EF4-FFF2-40B4-BE49-F238E27FC236}">
                <a16:creationId xmlns:a16="http://schemas.microsoft.com/office/drawing/2014/main" id="{309432C2-7C0E-445F-BA3A-85C95C2FD10F}"/>
              </a:ext>
            </a:extLst>
          </p:cNvPr>
          <p:cNvSpPr>
            <a:spLocks noChangeArrowheads="1"/>
          </p:cNvSpPr>
          <p:nvPr/>
        </p:nvSpPr>
        <p:spPr bwMode="auto">
          <a:xfrm>
            <a:off x="1956435" y="571500"/>
            <a:ext cx="1588" cy="0"/>
          </a:xfrm>
          <a:prstGeom prst="rect">
            <a:avLst/>
          </a:prstGeom>
          <a:noFill/>
          <a:ln w="0">
            <a:solidFill>
              <a:srgbClr val="008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Montserrat"/>
              <a:ea typeface="+mn-ea"/>
              <a:cs typeface="+mn-cs"/>
            </a:endParaRPr>
          </a:p>
        </p:txBody>
      </p:sp>
      <p:sp>
        <p:nvSpPr>
          <p:cNvPr id="21" name="Rectangle 1">
            <a:extLst>
              <a:ext uri="{FF2B5EF4-FFF2-40B4-BE49-F238E27FC236}">
                <a16:creationId xmlns:a16="http://schemas.microsoft.com/office/drawing/2014/main" id="{8BD0DC75-0A9A-4144-B297-D4DC568E5870}"/>
              </a:ext>
            </a:extLst>
          </p:cNvPr>
          <p:cNvSpPr/>
          <p:nvPr/>
        </p:nvSpPr>
        <p:spPr>
          <a:xfrm>
            <a:off x="763926" y="2718876"/>
            <a:ext cx="7841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Montserrat"/>
                <a:ea typeface="+mn-ea"/>
                <a:cs typeface="+mn-cs"/>
              </a:rPr>
              <a:t>100%</a:t>
            </a:r>
            <a:endParaRPr kumimoji="0" lang="en-US" sz="1800" b="0" i="0" u="none" strike="noStrike" kern="1200" cap="none" spc="0" normalizeH="0" baseline="0" noProof="0" dirty="0">
              <a:ln>
                <a:noFill/>
              </a:ln>
              <a:solidFill>
                <a:schemeClr val="bg1"/>
              </a:solidFill>
              <a:effectLst/>
              <a:uLnTx/>
              <a:uFillTx/>
              <a:latin typeface="Montserrat"/>
              <a:ea typeface="+mn-ea"/>
              <a:cs typeface="+mn-cs"/>
            </a:endParaRPr>
          </a:p>
        </p:txBody>
      </p:sp>
      <p:cxnSp>
        <p:nvCxnSpPr>
          <p:cNvPr id="22" name="Straight Arrow Connector 3">
            <a:extLst>
              <a:ext uri="{FF2B5EF4-FFF2-40B4-BE49-F238E27FC236}">
                <a16:creationId xmlns:a16="http://schemas.microsoft.com/office/drawing/2014/main" id="{B1846DCF-2BC5-4BB7-8F1A-6979F473EB52}"/>
              </a:ext>
            </a:extLst>
          </p:cNvPr>
          <p:cNvCxnSpPr>
            <a:cxnSpLocks/>
          </p:cNvCxnSpPr>
          <p:nvPr/>
        </p:nvCxnSpPr>
        <p:spPr>
          <a:xfrm>
            <a:off x="1828800" y="2880104"/>
            <a:ext cx="1909482"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9">
            <a:extLst>
              <a:ext uri="{FF2B5EF4-FFF2-40B4-BE49-F238E27FC236}">
                <a16:creationId xmlns:a16="http://schemas.microsoft.com/office/drawing/2014/main" id="{6807E669-E607-4B3C-895F-DCC50BAEFBEE}"/>
              </a:ext>
            </a:extLst>
          </p:cNvPr>
          <p:cNvCxnSpPr>
            <a:cxnSpLocks/>
          </p:cNvCxnSpPr>
          <p:nvPr/>
        </p:nvCxnSpPr>
        <p:spPr>
          <a:xfrm>
            <a:off x="5133484" y="2880104"/>
            <a:ext cx="1899328"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13">
            <a:extLst>
              <a:ext uri="{FF2B5EF4-FFF2-40B4-BE49-F238E27FC236}">
                <a16:creationId xmlns:a16="http://schemas.microsoft.com/office/drawing/2014/main" id="{DABE9DB5-A351-4F65-8292-EB2D55B8633D}"/>
              </a:ext>
            </a:extLst>
          </p:cNvPr>
          <p:cNvCxnSpPr>
            <a:cxnSpLocks/>
          </p:cNvCxnSpPr>
          <p:nvPr/>
        </p:nvCxnSpPr>
        <p:spPr>
          <a:xfrm>
            <a:off x="8451541" y="2880104"/>
            <a:ext cx="1875800" cy="0"/>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63">
            <a:extLst>
              <a:ext uri="{FF2B5EF4-FFF2-40B4-BE49-F238E27FC236}">
                <a16:creationId xmlns:a16="http://schemas.microsoft.com/office/drawing/2014/main" id="{4C10262F-CD9A-45EA-B566-7734ED9B14BD}"/>
              </a:ext>
            </a:extLst>
          </p:cNvPr>
          <p:cNvSpPr/>
          <p:nvPr/>
        </p:nvSpPr>
        <p:spPr>
          <a:xfrm>
            <a:off x="5123329" y="2447829"/>
            <a:ext cx="189603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~50% digested</a:t>
            </a:r>
            <a:r>
              <a:rPr kumimoji="0" lang="en-US" sz="1800" b="1" i="0" u="none" strike="noStrike" kern="1200" cap="none" spc="0" normalizeH="0" baseline="30000" noProof="0" dirty="0">
                <a:ln>
                  <a:noFill/>
                </a:ln>
                <a:solidFill>
                  <a:schemeClr val="accent5"/>
                </a:solidFill>
                <a:effectLst/>
                <a:uLnTx/>
                <a:uFillTx/>
                <a:latin typeface="Calibri" panose="020F0502020204030204" pitchFamily="34" charset="0"/>
                <a:cs typeface="Calibri" panose="020F0502020204030204" pitchFamily="34" charset="0"/>
              </a:rPr>
              <a:t>2</a:t>
            </a:r>
            <a:endParaRPr kumimoji="0" lang="en-US" sz="1800" b="0" i="0" u="none" strike="noStrike" kern="1200" cap="none" spc="0" normalizeH="0" baseline="30000" noProof="0" dirty="0">
              <a:ln>
                <a:noFill/>
              </a:ln>
              <a:solidFill>
                <a:schemeClr val="accent5"/>
              </a:solidFill>
              <a:effectLst/>
              <a:uLnTx/>
              <a:uFillTx/>
              <a:latin typeface="Calibri" panose="020F0502020204030204" pitchFamily="34" charset="0"/>
              <a:cs typeface="Calibri" panose="020F0502020204030204" pitchFamily="34" charset="0"/>
            </a:endParaRPr>
          </a:p>
        </p:txBody>
      </p:sp>
      <p:sp>
        <p:nvSpPr>
          <p:cNvPr id="26" name="Rectangle 22">
            <a:extLst>
              <a:ext uri="{FF2B5EF4-FFF2-40B4-BE49-F238E27FC236}">
                <a16:creationId xmlns:a16="http://schemas.microsoft.com/office/drawing/2014/main" id="{88C39345-0824-4661-BAF9-7E17A9F85EC5}"/>
              </a:ext>
            </a:extLst>
          </p:cNvPr>
          <p:cNvSpPr/>
          <p:nvPr/>
        </p:nvSpPr>
        <p:spPr>
          <a:xfrm>
            <a:off x="8431306" y="2447829"/>
            <a:ext cx="194982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Calibri" panose="020F0502020204030204" pitchFamily="34" charset="0"/>
                <a:cs typeface="Calibri" panose="020F0502020204030204" pitchFamily="34" charset="0"/>
              </a:rPr>
              <a:t>~0.01% absorbed</a:t>
            </a:r>
          </a:p>
        </p:txBody>
      </p:sp>
      <p:sp>
        <p:nvSpPr>
          <p:cNvPr id="27" name="Rectangle 30">
            <a:extLst>
              <a:ext uri="{FF2B5EF4-FFF2-40B4-BE49-F238E27FC236}">
                <a16:creationId xmlns:a16="http://schemas.microsoft.com/office/drawing/2014/main" id="{388BE8F5-8C03-4DBD-83D9-6E393981A634}"/>
              </a:ext>
            </a:extLst>
          </p:cNvPr>
          <p:cNvSpPr/>
          <p:nvPr/>
        </p:nvSpPr>
        <p:spPr>
          <a:xfrm>
            <a:off x="1801905" y="2935573"/>
            <a:ext cx="194982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Studies of </a:t>
            </a:r>
            <a:r>
              <a:rPr kumimoji="0" lang="en-US" altLang="en-US" sz="1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mAbs</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used </a:t>
            </a:r>
            <a:b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IBD</a:t>
            </a:r>
            <a:r>
              <a:rPr kumimoji="0" lang="en-US" altLang="en-U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rPr>
              <a:t>1</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31">
            <a:extLst>
              <a:ext uri="{FF2B5EF4-FFF2-40B4-BE49-F238E27FC236}">
                <a16:creationId xmlns:a16="http://schemas.microsoft.com/office/drawing/2014/main" id="{AF83C34B-DAB3-462E-9D15-B0A20F22E646}"/>
              </a:ext>
            </a:extLst>
          </p:cNvPr>
          <p:cNvSpPr/>
          <p:nvPr/>
        </p:nvSpPr>
        <p:spPr>
          <a:xfrm>
            <a:off x="8431306" y="2935573"/>
            <a:ext cx="196327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radiolabeled IgG </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(after day 4)</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rPr>
              <a:t>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8" name="TextBox 3">
            <a:extLst>
              <a:ext uri="{FF2B5EF4-FFF2-40B4-BE49-F238E27FC236}">
                <a16:creationId xmlns:a16="http://schemas.microsoft.com/office/drawing/2014/main" id="{9295D1C5-F693-C165-BE6F-13646C392D34}"/>
              </a:ext>
            </a:extLst>
          </p:cNvPr>
          <p:cNvSpPr txBox="1"/>
          <p:nvPr/>
        </p:nvSpPr>
        <p:spPr>
          <a:xfrm>
            <a:off x="363071" y="1307068"/>
            <a:ext cx="1079694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The estimated infant </a:t>
            </a:r>
            <a:r>
              <a:rPr kumimoji="0" lang="en-GB" b="1" i="0" u="none" strike="noStrike" kern="1200" cap="none" spc="0" normalizeH="0" baseline="0" noProof="0" dirty="0" err="1">
                <a:ln>
                  <a:noFill/>
                </a:ln>
                <a:solidFill>
                  <a:schemeClr val="accent1"/>
                </a:solidFill>
                <a:effectLst/>
                <a:uLnTx/>
                <a:uFillTx/>
                <a:latin typeface="Calibri" panose="020F0502020204030204" pitchFamily="34" charset="0"/>
                <a:cs typeface="Calibri" panose="020F0502020204030204" pitchFamily="34" charset="0"/>
              </a:rPr>
              <a:t>mAb</a:t>
            </a:r>
            <a:r>
              <a:rPr kumimoji="0" lang="en-GB"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 exposure via breastmilk (Relative Infant Dose)</a:t>
            </a:r>
            <a:endParaRPr kumimoji="0" lang="en-US" b="1" i="0" u="none" strike="noStrike" kern="1200" cap="none" spc="0" normalizeH="0" baseline="30000" noProof="0" dirty="0">
              <a:ln>
                <a:noFill/>
              </a:ln>
              <a:solidFill>
                <a:schemeClr val="accent1"/>
              </a:solidFill>
              <a:effectLst/>
              <a:uLnTx/>
              <a:uFillTx/>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0F648F4-A9B2-DF68-E2FF-4065986275CE}"/>
              </a:ext>
            </a:extLst>
          </p:cNvPr>
          <p:cNvGrpSpPr/>
          <p:nvPr/>
        </p:nvGrpSpPr>
        <p:grpSpPr>
          <a:xfrm>
            <a:off x="457200" y="4436437"/>
            <a:ext cx="5524500" cy="1126163"/>
            <a:chOff x="6549656" y="1424763"/>
            <a:chExt cx="5524500" cy="1126163"/>
          </a:xfrm>
        </p:grpSpPr>
        <p:sp>
          <p:nvSpPr>
            <p:cNvPr id="13" name="Rounded Rectangle 12">
              <a:extLst>
                <a:ext uri="{FF2B5EF4-FFF2-40B4-BE49-F238E27FC236}">
                  <a16:creationId xmlns:a16="http://schemas.microsoft.com/office/drawing/2014/main" id="{19F4DBE4-E9A0-DF30-8C74-21796D82F4FE}"/>
                </a:ext>
              </a:extLst>
            </p:cNvPr>
            <p:cNvSpPr/>
            <p:nvPr/>
          </p:nvSpPr>
          <p:spPr>
            <a:xfrm>
              <a:off x="6549656" y="1435394"/>
              <a:ext cx="5524500" cy="109728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44C11239-EB81-E25A-9E24-B4E1A1962D7E}"/>
                </a:ext>
              </a:extLst>
            </p:cNvPr>
            <p:cNvSpPr txBox="1">
              <a:spLocks/>
            </p:cNvSpPr>
            <p:nvPr/>
          </p:nvSpPr>
          <p:spPr>
            <a:xfrm>
              <a:off x="6732182" y="1424763"/>
              <a:ext cx="5341974" cy="11261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solidFill>
                    <a:schemeClr val="bg1"/>
                  </a:solidFill>
                  <a:latin typeface="Calibri" panose="020F0502020204030204" pitchFamily="34" charset="0"/>
                  <a:cs typeface="Calibri" panose="020F0502020204030204" pitchFamily="34" charset="0"/>
                </a:rPr>
                <a:t>For most drugs, a weight-adjusted percentage of </a:t>
              </a:r>
              <a:br>
                <a:rPr lang="en-US" sz="1800" b="1" dirty="0">
                  <a:solidFill>
                    <a:schemeClr val="bg1"/>
                  </a:solidFill>
                  <a:latin typeface="Calibri" panose="020F0502020204030204" pitchFamily="34" charset="0"/>
                  <a:cs typeface="Calibri" panose="020F0502020204030204" pitchFamily="34" charset="0"/>
                </a:rPr>
              </a:br>
              <a:r>
                <a:rPr lang="en-US" sz="1800" b="1" dirty="0">
                  <a:solidFill>
                    <a:schemeClr val="bg1"/>
                  </a:solidFill>
                  <a:latin typeface="Calibri" panose="020F0502020204030204" pitchFamily="34" charset="0"/>
                  <a:cs typeface="Calibri" panose="020F0502020204030204" pitchFamily="34" charset="0"/>
                </a:rPr>
                <a:t>the maternal dosage (Relative Infant Dose) of ≤ 10% </a:t>
              </a:r>
              <a:br>
                <a:rPr lang="en-US" sz="1800" b="1" dirty="0">
                  <a:solidFill>
                    <a:schemeClr val="bg1"/>
                  </a:solidFill>
                  <a:latin typeface="Calibri" panose="020F0502020204030204" pitchFamily="34" charset="0"/>
                  <a:cs typeface="Calibri" panose="020F0502020204030204" pitchFamily="34" charset="0"/>
                </a:rPr>
              </a:br>
              <a:r>
                <a:rPr lang="en-US" sz="1800" b="1" dirty="0">
                  <a:solidFill>
                    <a:schemeClr val="bg1"/>
                  </a:solidFill>
                  <a:latin typeface="Calibri" panose="020F0502020204030204" pitchFamily="34" charset="0"/>
                  <a:cs typeface="Calibri" panose="020F0502020204030204" pitchFamily="34" charset="0"/>
                </a:rPr>
                <a:t>is considered relatively safe.</a:t>
              </a:r>
              <a:r>
                <a:rPr lang="en-US" sz="1800" b="1" baseline="30000" dirty="0">
                  <a:solidFill>
                    <a:schemeClr val="bg1"/>
                  </a:solidFill>
                  <a:latin typeface="Calibri" panose="020F0502020204030204" pitchFamily="34" charset="0"/>
                  <a:cs typeface="Calibri" panose="020F0502020204030204" pitchFamily="34" charset="0"/>
                </a:rPr>
                <a:t>1,2</a:t>
              </a:r>
            </a:p>
          </p:txBody>
        </p:sp>
      </p:grpSp>
      <p:grpSp>
        <p:nvGrpSpPr>
          <p:cNvPr id="15" name="Group 14">
            <a:extLst>
              <a:ext uri="{FF2B5EF4-FFF2-40B4-BE49-F238E27FC236}">
                <a16:creationId xmlns:a16="http://schemas.microsoft.com/office/drawing/2014/main" id="{63DE7A81-03CA-9E54-DC9D-3DC308D7FBDD}"/>
              </a:ext>
            </a:extLst>
          </p:cNvPr>
          <p:cNvGrpSpPr/>
          <p:nvPr/>
        </p:nvGrpSpPr>
        <p:grpSpPr>
          <a:xfrm>
            <a:off x="6210300" y="4431366"/>
            <a:ext cx="5524500" cy="1131234"/>
            <a:chOff x="6549656" y="2268278"/>
            <a:chExt cx="5524500" cy="1131234"/>
          </a:xfrm>
        </p:grpSpPr>
        <p:sp>
          <p:nvSpPr>
            <p:cNvPr id="16" name="Rounded Rectangle 15">
              <a:extLst>
                <a:ext uri="{FF2B5EF4-FFF2-40B4-BE49-F238E27FC236}">
                  <a16:creationId xmlns:a16="http://schemas.microsoft.com/office/drawing/2014/main" id="{841B6055-9CE4-F6C6-F92B-031D09EB92C0}"/>
                </a:ext>
              </a:extLst>
            </p:cNvPr>
            <p:cNvSpPr/>
            <p:nvPr/>
          </p:nvSpPr>
          <p:spPr>
            <a:xfrm>
              <a:off x="6549656" y="2278910"/>
              <a:ext cx="5524500" cy="109728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34FF2AA6-8081-003E-D28C-9E383910B6DC}"/>
                </a:ext>
              </a:extLst>
            </p:cNvPr>
            <p:cNvSpPr txBox="1">
              <a:spLocks/>
            </p:cNvSpPr>
            <p:nvPr/>
          </p:nvSpPr>
          <p:spPr>
            <a:xfrm>
              <a:off x="6732182" y="2268278"/>
              <a:ext cx="5341974" cy="113123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dirty="0">
                  <a:solidFill>
                    <a:schemeClr val="bg1"/>
                  </a:solidFill>
                  <a:latin typeface="Calibri" panose="020F0502020204030204" pitchFamily="34" charset="0"/>
                  <a:cs typeface="Calibri" panose="020F0502020204030204" pitchFamily="34" charset="0"/>
                </a:rPr>
                <a:t>In infants exposed </a:t>
              </a:r>
              <a:r>
                <a:rPr lang="en-US" sz="1800" i="1" dirty="0">
                  <a:solidFill>
                    <a:schemeClr val="bg1"/>
                  </a:solidFill>
                  <a:latin typeface="Calibri" panose="020F0502020204030204" pitchFamily="34" charset="0"/>
                  <a:cs typeface="Calibri" panose="020F0502020204030204" pitchFamily="34" charset="0"/>
                </a:rPr>
                <a:t>in utero </a:t>
              </a:r>
              <a:r>
                <a:rPr lang="en-US" sz="1800" dirty="0">
                  <a:solidFill>
                    <a:schemeClr val="bg1"/>
                  </a:solidFill>
                  <a:latin typeface="Calibri" panose="020F0502020204030204" pitchFamily="34" charset="0"/>
                  <a:cs typeface="Calibri" panose="020F0502020204030204" pitchFamily="34" charset="0"/>
                </a:rPr>
                <a:t>to </a:t>
              </a:r>
              <a:r>
                <a:rPr lang="en-US" sz="1800" i="1" dirty="0">
                  <a:solidFill>
                    <a:schemeClr val="bg1"/>
                  </a:solidFill>
                  <a:latin typeface="Calibri" panose="020F0502020204030204" pitchFamily="34" charset="0"/>
                  <a:cs typeface="Calibri" panose="020F0502020204030204" pitchFamily="34" charset="0"/>
                </a:rPr>
                <a:t>infliximab, adalimumab, vedolizumab </a:t>
              </a:r>
              <a:r>
                <a:rPr lang="en-US" sz="1800" dirty="0">
                  <a:solidFill>
                    <a:schemeClr val="bg1"/>
                  </a:solidFill>
                  <a:latin typeface="Calibri" panose="020F0502020204030204" pitchFamily="34" charset="0"/>
                  <a:cs typeface="Calibri" panose="020F0502020204030204" pitchFamily="34" charset="0"/>
                </a:rPr>
                <a:t>or </a:t>
              </a:r>
              <a:r>
                <a:rPr lang="en-US" sz="1800" i="1" dirty="0" err="1">
                  <a:solidFill>
                    <a:schemeClr val="bg1"/>
                  </a:solidFill>
                  <a:latin typeface="Calibri" panose="020F0502020204030204" pitchFamily="34" charset="0"/>
                  <a:cs typeface="Calibri" panose="020F0502020204030204" pitchFamily="34" charset="0"/>
                </a:rPr>
                <a:t>ustekinumab</a:t>
              </a:r>
              <a:r>
                <a:rPr lang="en-US" sz="1800" dirty="0">
                  <a:solidFill>
                    <a:schemeClr val="bg1"/>
                  </a:solidFill>
                  <a:latin typeface="Calibri" panose="020F0502020204030204" pitchFamily="34" charset="0"/>
                  <a:cs typeface="Calibri" panose="020F0502020204030204" pitchFamily="34" charset="0"/>
                </a:rPr>
                <a:t>, maternal breastfeeding did </a:t>
              </a:r>
              <a:r>
                <a:rPr lang="en-US" sz="1800" b="1" dirty="0">
                  <a:solidFill>
                    <a:schemeClr val="bg1"/>
                  </a:solidFill>
                  <a:latin typeface="Calibri" panose="020F0502020204030204" pitchFamily="34" charset="0"/>
                  <a:cs typeface="Calibri" panose="020F0502020204030204" pitchFamily="34" charset="0"/>
                </a:rPr>
                <a:t>not</a:t>
              </a:r>
              <a:r>
                <a:rPr lang="en-US" sz="1800" dirty="0">
                  <a:solidFill>
                    <a:schemeClr val="bg1"/>
                  </a:solidFill>
                  <a:latin typeface="Calibri" panose="020F0502020204030204" pitchFamily="34" charset="0"/>
                  <a:cs typeface="Calibri" panose="020F0502020204030204" pitchFamily="34" charset="0"/>
                </a:rPr>
                <a:t> affect neonatal clearance of the drug.</a:t>
              </a:r>
              <a:r>
                <a:rPr lang="en-US" sz="1800" baseline="30000" dirty="0">
                  <a:solidFill>
                    <a:schemeClr val="bg1"/>
                  </a:solidFill>
                  <a:latin typeface="Calibri" panose="020F0502020204030204" pitchFamily="34" charset="0"/>
                  <a:cs typeface="Calibri" panose="020F0502020204030204" pitchFamily="34" charset="0"/>
                </a:rPr>
                <a:t>4-6</a:t>
              </a:r>
            </a:p>
          </p:txBody>
        </p:sp>
      </p:grpSp>
      <p:sp>
        <p:nvSpPr>
          <p:cNvPr id="36"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7115505" y="3567666"/>
            <a:ext cx="1367703" cy="6463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Infant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GI-tract</a:t>
            </a:r>
          </a:p>
        </p:txBody>
      </p:sp>
      <p:sp>
        <p:nvSpPr>
          <p:cNvPr id="12"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457200" y="3567666"/>
            <a:ext cx="1367703" cy="6463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Maternal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Serum</a:t>
            </a:r>
          </a:p>
        </p:txBody>
      </p:sp>
      <p:sp>
        <p:nvSpPr>
          <p:cNvPr id="35"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3761335" y="3567666"/>
            <a:ext cx="1367703" cy="369332"/>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Milk</a:t>
            </a:r>
          </a:p>
        </p:txBody>
      </p:sp>
      <p:sp>
        <p:nvSpPr>
          <p:cNvPr id="37" name="Text Box 6">
            <a:extLst>
              <a:ext uri="{FF2B5EF4-FFF2-40B4-BE49-F238E27FC236}">
                <a16:creationId xmlns:a16="http://schemas.microsoft.com/office/drawing/2014/main" id="{4F0B5454-7A3D-41DF-A6DD-94CD82454914}"/>
              </a:ext>
            </a:extLst>
          </p:cNvPr>
          <p:cNvSpPr txBox="1">
            <a:spLocks noChangeArrowheads="1"/>
          </p:cNvSpPr>
          <p:nvPr/>
        </p:nvSpPr>
        <p:spPr bwMode="auto">
          <a:xfrm>
            <a:off x="10421471" y="3567666"/>
            <a:ext cx="1313329" cy="64633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Infant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rPr>
              <a:t>Serum</a:t>
            </a:r>
          </a:p>
        </p:txBody>
      </p:sp>
    </p:spTree>
    <p:extLst>
      <p:ext uri="{BB962C8B-B14F-4D97-AF65-F5344CB8AC3E}">
        <p14:creationId xmlns:p14="http://schemas.microsoft.com/office/powerpoint/2010/main" val="4382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4AFD26-5BE5-532A-930E-15089C7DF22C}"/>
              </a:ext>
            </a:extLst>
          </p:cNvPr>
          <p:cNvSpPr>
            <a:spLocks noGrp="1"/>
          </p:cNvSpPr>
          <p:nvPr>
            <p:ph type="sldNum" sz="quarter" idx="12"/>
          </p:nvPr>
        </p:nvSpPr>
        <p:spPr/>
        <p:txBody>
          <a:bodyPr/>
          <a:lstStyle/>
          <a:p>
            <a:fld id="{C1BBCEF6-2ADA-364E-98F1-750B8367BB0E}" type="slidenum">
              <a:rPr lang="en-US" smtClean="0"/>
              <a:t>66</a:t>
            </a:fld>
            <a:endParaRPr lang="en-US"/>
          </a:p>
        </p:txBody>
      </p:sp>
      <p:pic>
        <p:nvPicPr>
          <p:cNvPr id="7" name="Picture 6" descr="A white and grey triangle pattern&#10;&#10;Description automatically generated">
            <a:extLst>
              <a:ext uri="{FF2B5EF4-FFF2-40B4-BE49-F238E27FC236}">
                <a16:creationId xmlns:a16="http://schemas.microsoft.com/office/drawing/2014/main" id="{8CDF55D0-A94D-C9E4-3057-559E33C96221}"/>
              </a:ext>
            </a:extLst>
          </p:cNvPr>
          <p:cNvPicPr>
            <a:picLocks noChangeAspect="1"/>
          </p:cNvPicPr>
          <p:nvPr/>
        </p:nvPicPr>
        <p:blipFill>
          <a:blip r:embed="rId3">
            <a:alphaModFix/>
          </a:blip>
          <a:srcRect t="54168" b="1116"/>
          <a:stretch/>
        </p:blipFill>
        <p:spPr>
          <a:xfrm>
            <a:off x="0" y="3269823"/>
            <a:ext cx="7878726" cy="2360429"/>
          </a:xfrm>
          <a:prstGeom prst="rect">
            <a:avLst/>
          </a:prstGeom>
        </p:spPr>
      </p:pic>
      <p:sp>
        <p:nvSpPr>
          <p:cNvPr id="8" name="Rectangle 7">
            <a:extLst>
              <a:ext uri="{FF2B5EF4-FFF2-40B4-BE49-F238E27FC236}">
                <a16:creationId xmlns:a16="http://schemas.microsoft.com/office/drawing/2014/main" id="{75C6BF4A-A16D-01C4-C229-BEE0A736E408}"/>
              </a:ext>
            </a:extLst>
          </p:cNvPr>
          <p:cNvSpPr/>
          <p:nvPr/>
        </p:nvSpPr>
        <p:spPr>
          <a:xfrm>
            <a:off x="0" y="32611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DC835C-2CF8-824F-9EAD-25C3C88B484C}"/>
              </a:ext>
            </a:extLst>
          </p:cNvPr>
          <p:cNvSpPr/>
          <p:nvPr/>
        </p:nvSpPr>
        <p:spPr>
          <a:xfrm>
            <a:off x="7889358" y="44464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981EF1B-3290-B8AB-F322-D21DB3250F02}"/>
              </a:ext>
            </a:extLst>
          </p:cNvPr>
          <p:cNvSpPr txBox="1"/>
          <p:nvPr/>
        </p:nvSpPr>
        <p:spPr>
          <a:xfrm>
            <a:off x="363942" y="3540293"/>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22:</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09E0309-923E-A9A8-5FFC-85E035F0AD2B}"/>
              </a:ext>
            </a:extLst>
          </p:cNvPr>
          <p:cNvSpPr/>
          <p:nvPr/>
        </p:nvSpPr>
        <p:spPr>
          <a:xfrm>
            <a:off x="7889358" y="32611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0A6DB00D-30CF-4308-7E8F-C0C3AD72ED6F}"/>
              </a:ext>
            </a:extLst>
          </p:cNvPr>
          <p:cNvSpPr txBox="1">
            <a:spLocks/>
          </p:cNvSpPr>
          <p:nvPr/>
        </p:nvSpPr>
        <p:spPr>
          <a:xfrm>
            <a:off x="8053475" y="38740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FA3F1F05-5292-F547-1DF9-4F01ABD12168}"/>
              </a:ext>
            </a:extLst>
          </p:cNvPr>
          <p:cNvGrpSpPr>
            <a:grpSpLocks noChangeAspect="1"/>
          </p:cNvGrpSpPr>
          <p:nvPr/>
        </p:nvGrpSpPr>
        <p:grpSpPr>
          <a:xfrm>
            <a:off x="9639300" y="3893443"/>
            <a:ext cx="1828800" cy="360421"/>
            <a:chOff x="8077200" y="2074333"/>
            <a:chExt cx="2319866" cy="457200"/>
          </a:xfrm>
        </p:grpSpPr>
        <p:sp>
          <p:nvSpPr>
            <p:cNvPr id="14" name="Oval 13">
              <a:extLst>
                <a:ext uri="{FF2B5EF4-FFF2-40B4-BE49-F238E27FC236}">
                  <a16:creationId xmlns:a16="http://schemas.microsoft.com/office/drawing/2014/main" id="{69783245-306B-B4C3-6BBE-CAE44BDC0E4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B057A79-10A7-C6AF-91D6-EFFBDDC49C3C}"/>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4EFFBA2-75FA-8B6F-63E0-1F8B2BB85E5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52E65D29-8BB1-88CF-A5AC-C7EA136A940E}"/>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C35448E0-7C3F-A112-A51A-A9DF1133B7D3}"/>
              </a:ext>
            </a:extLst>
          </p:cNvPr>
          <p:cNvSpPr txBox="1"/>
          <p:nvPr/>
        </p:nvSpPr>
        <p:spPr>
          <a:xfrm>
            <a:off x="8053475" y="3354027"/>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C2698B25-6969-2420-4FBD-7F4DED03563E}"/>
              </a:ext>
            </a:extLst>
          </p:cNvPr>
          <p:cNvSpPr txBox="1">
            <a:spLocks/>
          </p:cNvSpPr>
          <p:nvPr/>
        </p:nvSpPr>
        <p:spPr>
          <a:xfrm>
            <a:off x="8057019" y="50790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20" name="TextBox 19">
            <a:extLst>
              <a:ext uri="{FF2B5EF4-FFF2-40B4-BE49-F238E27FC236}">
                <a16:creationId xmlns:a16="http://schemas.microsoft.com/office/drawing/2014/main" id="{A2018848-5C72-2B53-6BD8-7E3415A7539A}"/>
              </a:ext>
            </a:extLst>
          </p:cNvPr>
          <p:cNvSpPr txBox="1"/>
          <p:nvPr/>
        </p:nvSpPr>
        <p:spPr>
          <a:xfrm>
            <a:off x="8057019" y="4707906"/>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22" name="Round Single Corner Rectangle 21">
            <a:extLst>
              <a:ext uri="{FF2B5EF4-FFF2-40B4-BE49-F238E27FC236}">
                <a16:creationId xmlns:a16="http://schemas.microsoft.com/office/drawing/2014/main" id="{DD28CD95-6DD5-B9B3-47E6-3EA1432185EE}"/>
              </a:ext>
            </a:extLst>
          </p:cNvPr>
          <p:cNvSpPr/>
          <p:nvPr/>
        </p:nvSpPr>
        <p:spPr>
          <a:xfrm>
            <a:off x="152400" y="34135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1FA1C52B-5D81-9417-748B-163698FB80CE}"/>
              </a:ext>
            </a:extLst>
          </p:cNvPr>
          <p:cNvPicPr>
            <a:picLocks noChangeAspect="1"/>
          </p:cNvPicPr>
          <p:nvPr/>
        </p:nvPicPr>
        <p:blipFill>
          <a:blip r:embed="rId4">
            <a:alphaModFix amt="10000"/>
          </a:blip>
          <a:srcRect t="794" b="794"/>
          <a:stretch/>
        </p:blipFill>
        <p:spPr>
          <a:xfrm>
            <a:off x="5542469" y="3663228"/>
            <a:ext cx="1962189" cy="1541721"/>
          </a:xfrm>
          <a:prstGeom prst="rect">
            <a:avLst/>
          </a:prstGeom>
        </p:spPr>
      </p:pic>
      <p:pic>
        <p:nvPicPr>
          <p:cNvPr id="24" name="Picture 23" descr="A white and grey triangle pattern&#10;&#10;Description automatically generated">
            <a:extLst>
              <a:ext uri="{FF2B5EF4-FFF2-40B4-BE49-F238E27FC236}">
                <a16:creationId xmlns:a16="http://schemas.microsoft.com/office/drawing/2014/main" id="{4D0EB40C-F319-30C5-9C92-1A3502C3D990}"/>
              </a:ext>
            </a:extLst>
          </p:cNvPr>
          <p:cNvPicPr>
            <a:picLocks noChangeAspect="1"/>
          </p:cNvPicPr>
          <p:nvPr/>
        </p:nvPicPr>
        <p:blipFill>
          <a:blip r:embed="rId3">
            <a:alphaModFix/>
          </a:blip>
          <a:srcRect t="54168" b="1116"/>
          <a:stretch/>
        </p:blipFill>
        <p:spPr>
          <a:xfrm>
            <a:off x="0" y="679023"/>
            <a:ext cx="7878726" cy="2360429"/>
          </a:xfrm>
          <a:prstGeom prst="rect">
            <a:avLst/>
          </a:prstGeom>
        </p:spPr>
      </p:pic>
      <p:sp>
        <p:nvSpPr>
          <p:cNvPr id="25" name="Rectangle 24">
            <a:extLst>
              <a:ext uri="{FF2B5EF4-FFF2-40B4-BE49-F238E27FC236}">
                <a16:creationId xmlns:a16="http://schemas.microsoft.com/office/drawing/2014/main" id="{3C61D54A-EDE2-B52B-2950-1D8CE7A935A1}"/>
              </a:ext>
            </a:extLst>
          </p:cNvPr>
          <p:cNvSpPr/>
          <p:nvPr/>
        </p:nvSpPr>
        <p:spPr>
          <a:xfrm>
            <a:off x="0" y="6703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FC02A97E-F7A9-E386-9291-5F79606CD665}"/>
              </a:ext>
            </a:extLst>
          </p:cNvPr>
          <p:cNvSpPr/>
          <p:nvPr/>
        </p:nvSpPr>
        <p:spPr>
          <a:xfrm>
            <a:off x="7889358" y="18556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1BC47551-6E6A-07E7-8BE0-24D422FF2C9D}"/>
              </a:ext>
            </a:extLst>
          </p:cNvPr>
          <p:cNvSpPr txBox="1"/>
          <p:nvPr/>
        </p:nvSpPr>
        <p:spPr>
          <a:xfrm>
            <a:off x="363942" y="949493"/>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21:</a:t>
            </a:r>
            <a:endParaRPr lang="en-US" dirty="0">
              <a:solidFill>
                <a:schemeClr val="bg1"/>
              </a:solidFill>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5E47AC73-1AA0-6A0A-6414-5A2E58A5A50E}"/>
              </a:ext>
            </a:extLst>
          </p:cNvPr>
          <p:cNvSpPr/>
          <p:nvPr/>
        </p:nvSpPr>
        <p:spPr>
          <a:xfrm>
            <a:off x="7889358" y="6703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Content Placeholder 2">
            <a:extLst>
              <a:ext uri="{FF2B5EF4-FFF2-40B4-BE49-F238E27FC236}">
                <a16:creationId xmlns:a16="http://schemas.microsoft.com/office/drawing/2014/main" id="{825A1FF7-2254-6BE0-0330-CECF93354F7A}"/>
              </a:ext>
            </a:extLst>
          </p:cNvPr>
          <p:cNvSpPr txBox="1">
            <a:spLocks/>
          </p:cNvSpPr>
          <p:nvPr/>
        </p:nvSpPr>
        <p:spPr>
          <a:xfrm>
            <a:off x="8053475" y="12832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621E31A8-EA66-90F3-924C-7CEFEA77C58B}"/>
              </a:ext>
            </a:extLst>
          </p:cNvPr>
          <p:cNvGrpSpPr>
            <a:grpSpLocks noChangeAspect="1"/>
          </p:cNvGrpSpPr>
          <p:nvPr/>
        </p:nvGrpSpPr>
        <p:grpSpPr>
          <a:xfrm>
            <a:off x="9639300" y="1302643"/>
            <a:ext cx="1828800" cy="360421"/>
            <a:chOff x="8077200" y="2074333"/>
            <a:chExt cx="2319866" cy="457200"/>
          </a:xfrm>
        </p:grpSpPr>
        <p:sp>
          <p:nvSpPr>
            <p:cNvPr id="31" name="Oval 30">
              <a:extLst>
                <a:ext uri="{FF2B5EF4-FFF2-40B4-BE49-F238E27FC236}">
                  <a16:creationId xmlns:a16="http://schemas.microsoft.com/office/drawing/2014/main" id="{1EB949C4-A4B7-0207-747A-D48DD0B7FE8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DCAA9084-146E-87C2-A0B0-C10544FE27C5}"/>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Oval 32">
              <a:extLst>
                <a:ext uri="{FF2B5EF4-FFF2-40B4-BE49-F238E27FC236}">
                  <a16:creationId xmlns:a16="http://schemas.microsoft.com/office/drawing/2014/main" id="{7C5359DC-012D-54A8-792A-E8AAEDD4685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E892C3FC-A527-436A-C914-758735F56631}"/>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35" name="TextBox 34">
            <a:extLst>
              <a:ext uri="{FF2B5EF4-FFF2-40B4-BE49-F238E27FC236}">
                <a16:creationId xmlns:a16="http://schemas.microsoft.com/office/drawing/2014/main" id="{2838C423-2FE2-A969-959C-15C43E0B70FD}"/>
              </a:ext>
            </a:extLst>
          </p:cNvPr>
          <p:cNvSpPr txBox="1"/>
          <p:nvPr/>
        </p:nvSpPr>
        <p:spPr>
          <a:xfrm>
            <a:off x="8053475" y="763227"/>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36" name="Content Placeholder 2">
            <a:extLst>
              <a:ext uri="{FF2B5EF4-FFF2-40B4-BE49-F238E27FC236}">
                <a16:creationId xmlns:a16="http://schemas.microsoft.com/office/drawing/2014/main" id="{FA62685F-F7C9-E41E-42A5-D3E9FEEBA336}"/>
              </a:ext>
            </a:extLst>
          </p:cNvPr>
          <p:cNvSpPr txBox="1">
            <a:spLocks/>
          </p:cNvSpPr>
          <p:nvPr/>
        </p:nvSpPr>
        <p:spPr>
          <a:xfrm>
            <a:off x="8057019" y="24882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Strong</a:t>
            </a:r>
          </a:p>
        </p:txBody>
      </p:sp>
      <p:sp>
        <p:nvSpPr>
          <p:cNvPr id="37" name="TextBox 36">
            <a:extLst>
              <a:ext uri="{FF2B5EF4-FFF2-40B4-BE49-F238E27FC236}">
                <a16:creationId xmlns:a16="http://schemas.microsoft.com/office/drawing/2014/main" id="{555AF4B3-4BE2-9D34-D096-7B22B705A300}"/>
              </a:ext>
            </a:extLst>
          </p:cNvPr>
          <p:cNvSpPr txBox="1"/>
          <p:nvPr/>
        </p:nvSpPr>
        <p:spPr>
          <a:xfrm>
            <a:off x="8057019" y="2117106"/>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39" name="Round Single Corner Rectangle 38">
            <a:extLst>
              <a:ext uri="{FF2B5EF4-FFF2-40B4-BE49-F238E27FC236}">
                <a16:creationId xmlns:a16="http://schemas.microsoft.com/office/drawing/2014/main" id="{A6A09D76-09F1-A0B7-F28E-50BFF65BB361}"/>
              </a:ext>
            </a:extLst>
          </p:cNvPr>
          <p:cNvSpPr/>
          <p:nvPr/>
        </p:nvSpPr>
        <p:spPr>
          <a:xfrm>
            <a:off x="152400" y="8227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D895B301-9206-17B5-FEDC-669B9194E680}"/>
              </a:ext>
            </a:extLst>
          </p:cNvPr>
          <p:cNvPicPr>
            <a:picLocks noChangeAspect="1"/>
          </p:cNvPicPr>
          <p:nvPr/>
        </p:nvPicPr>
        <p:blipFill>
          <a:blip r:embed="rId4">
            <a:alphaModFix amt="10000"/>
          </a:blip>
          <a:srcRect t="794" b="794"/>
          <a:stretch/>
        </p:blipFill>
        <p:spPr>
          <a:xfrm>
            <a:off x="5542469" y="1072428"/>
            <a:ext cx="1962189" cy="1541721"/>
          </a:xfrm>
          <a:prstGeom prst="rect">
            <a:avLst/>
          </a:prstGeom>
        </p:spPr>
      </p:pic>
      <p:sp>
        <p:nvSpPr>
          <p:cNvPr id="38" name="TextBox 37">
            <a:extLst>
              <a:ext uri="{FF2B5EF4-FFF2-40B4-BE49-F238E27FC236}">
                <a16:creationId xmlns:a16="http://schemas.microsoft.com/office/drawing/2014/main" id="{63FD0814-C128-4A44-ED32-2D30221E89D0}"/>
              </a:ext>
            </a:extLst>
          </p:cNvPr>
          <p:cNvSpPr txBox="1"/>
          <p:nvPr/>
        </p:nvSpPr>
        <p:spPr>
          <a:xfrm>
            <a:off x="388751" y="1702582"/>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recommend  breastfeeding as it is NOT associated with an increased </a:t>
            </a:r>
            <a:br>
              <a:rPr lang="en-US" sz="1800" dirty="0">
                <a:solidFill>
                  <a:schemeClr val="bg1"/>
                </a:solidFill>
                <a:effectLst/>
                <a:latin typeface="Calibri" panose="020F0502020204030204" pitchFamily="34" charset="0"/>
                <a:ea typeface="Calibri" panose="020F0502020204030204" pitchFamily="34" charset="0"/>
              </a:rPr>
            </a:br>
            <a:r>
              <a:rPr lang="en-US" sz="1800" dirty="0">
                <a:solidFill>
                  <a:schemeClr val="bg1"/>
                </a:solidFill>
                <a:effectLst/>
                <a:latin typeface="Calibri" panose="020F0502020204030204" pitchFamily="34" charset="0"/>
                <a:ea typeface="Calibri" panose="020F0502020204030204" pitchFamily="34" charset="0"/>
              </a:rPr>
              <a:t>risk of disease exacerbation in women with IBD</a:t>
            </a:r>
            <a:r>
              <a:rPr lang="en-US" dirty="0">
                <a:solidFill>
                  <a:schemeClr val="bg1"/>
                </a:solidFill>
                <a:effectLst/>
                <a:latin typeface="Calibri" panose="020F0502020204030204" pitchFamily="34" charset="0"/>
                <a:cs typeface="Calibri" panose="020F0502020204030204" pitchFamily="34" charset="0"/>
              </a:rPr>
              <a:t>.</a:t>
            </a:r>
          </a:p>
        </p:txBody>
      </p:sp>
      <p:sp>
        <p:nvSpPr>
          <p:cNvPr id="21" name="TextBox 20">
            <a:extLst>
              <a:ext uri="{FF2B5EF4-FFF2-40B4-BE49-F238E27FC236}">
                <a16:creationId xmlns:a16="http://schemas.microsoft.com/office/drawing/2014/main" id="{0D994A4D-985C-A38A-B4AF-F1E4DBD7A4ED}"/>
              </a:ext>
            </a:extLst>
          </p:cNvPr>
          <p:cNvSpPr txBox="1"/>
          <p:nvPr/>
        </p:nvSpPr>
        <p:spPr>
          <a:xfrm>
            <a:off x="388751" y="4194740"/>
            <a:ext cx="7265116" cy="923330"/>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a:t>
            </a:r>
            <a:r>
              <a:rPr lang="en-US" sz="1800" dirty="0">
                <a:solidFill>
                  <a:schemeClr val="bg1"/>
                </a:solidFill>
                <a:effectLst/>
                <a:latin typeface="Calibri" panose="020F0502020204030204" pitchFamily="34" charset="0"/>
                <a:ea typeface="Times New Roman" panose="02020603050405020304" pitchFamily="18" charset="0"/>
              </a:rPr>
              <a:t>counseling</a:t>
            </a:r>
            <a:r>
              <a:rPr lang="en-US" sz="1800" dirty="0">
                <a:solidFill>
                  <a:schemeClr val="bg1"/>
                </a:solidFill>
                <a:effectLst/>
                <a:latin typeface="Calibri" panose="020F0502020204030204" pitchFamily="34" charset="0"/>
                <a:ea typeface="Calibri" panose="020F0502020204030204" pitchFamily="34" charset="0"/>
              </a:rPr>
              <a:t> that infants born to mothers on anti-tumor necrosis factor therapy who breastfeed have no increased risk of infection in the first 12 months of life</a:t>
            </a:r>
            <a:r>
              <a:rPr lang="en-US"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22571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18F05-0628-3C92-A1EB-CE4931153085}"/>
              </a:ext>
            </a:extLst>
          </p:cNvPr>
          <p:cNvSpPr>
            <a:spLocks noGrp="1"/>
          </p:cNvSpPr>
          <p:nvPr>
            <p:ph type="sldNum" sz="quarter" idx="12"/>
          </p:nvPr>
        </p:nvSpPr>
        <p:spPr/>
        <p:txBody>
          <a:bodyPr/>
          <a:lstStyle/>
          <a:p>
            <a:fld id="{C1BBCEF6-2ADA-364E-98F1-750B8367BB0E}" type="slidenum">
              <a:rPr lang="en-US" smtClean="0"/>
              <a:t>67</a:t>
            </a:fld>
            <a:endParaRPr lang="en-US"/>
          </a:p>
        </p:txBody>
      </p:sp>
      <p:pic>
        <p:nvPicPr>
          <p:cNvPr id="7" name="Picture 6" descr="A group of people standing in front of a sign&#10;&#10;Description automatically generated">
            <a:extLst>
              <a:ext uri="{FF2B5EF4-FFF2-40B4-BE49-F238E27FC236}">
                <a16:creationId xmlns:a16="http://schemas.microsoft.com/office/drawing/2014/main" id="{812D6D88-CB00-7A8E-1557-49BBA1E4D769}"/>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205FA561-DE5C-3032-B3D4-A00949DC355F}"/>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1EAA282-C2B3-D0F5-6B26-3C1A5194CCB9}"/>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dirty="0">
                <a:solidFill>
                  <a:schemeClr val="bg1"/>
                </a:solidFill>
                <a:cs typeface="Calibri" panose="020F0502020204030204" pitchFamily="34" charset="0"/>
              </a:rPr>
              <a:t>Consensus Statements</a:t>
            </a:r>
          </a:p>
        </p:txBody>
      </p:sp>
      <p:pic>
        <p:nvPicPr>
          <p:cNvPr id="11" name="Picture 10">
            <a:extLst>
              <a:ext uri="{FF2B5EF4-FFF2-40B4-BE49-F238E27FC236}">
                <a16:creationId xmlns:a16="http://schemas.microsoft.com/office/drawing/2014/main" id="{2E298DD5-93E6-35F7-3E69-9602B7B0B3DB}"/>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1EEB2315-941A-CF3F-F0E6-22436A1673A9}"/>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904A34-FB1F-E543-82B1-AF68E8BA26CC}"/>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7C964E5-BE44-C5CC-E61F-80580E201034}"/>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DE818CA-EAD6-4F97-442C-9D3EABBFC007}"/>
              </a:ext>
            </a:extLst>
          </p:cNvPr>
          <p:cNvCxnSpPr>
            <a:cxnSpLocks/>
          </p:cNvCxnSpPr>
          <p:nvPr/>
        </p:nvCxnSpPr>
        <p:spPr>
          <a:xfrm>
            <a:off x="5756223" y="1065913"/>
            <a:ext cx="530163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BFB27D05-6E21-D0E1-95E6-9047438B3EC7}"/>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0" marR="0">
              <a:spcBef>
                <a:spcPts val="0"/>
              </a:spcBef>
              <a:spcAft>
                <a:spcPts val="1200"/>
              </a:spcAft>
            </a:pPr>
            <a:r>
              <a:rPr lang="en-US" sz="2400" b="1" kern="100" dirty="0">
                <a:solidFill>
                  <a:schemeClr val="accent4"/>
                </a:solidFill>
                <a:effectLst/>
                <a:latin typeface="Calibri" panose="020F0502020204030204" pitchFamily="34" charset="0"/>
                <a:ea typeface="Aptos" panose="020B0004020202020204" pitchFamily="34" charset="0"/>
                <a:cs typeface="Calibri" panose="020F0502020204030204" pitchFamily="34" charset="0"/>
              </a:rPr>
              <a:t>Mothers with IBD currently on:</a:t>
            </a:r>
          </a:p>
          <a:p>
            <a:pPr marR="0">
              <a:spcBef>
                <a:spcPts val="0"/>
              </a:spcBef>
              <a:spcAft>
                <a:spcPts val="1200"/>
              </a:spcAft>
            </a:pPr>
            <a:r>
              <a:rPr lang="en-US" sz="1600"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t>23. 5-aminosalicylates/sulfasalazine </a:t>
            </a:r>
          </a:p>
          <a:p>
            <a:pPr marR="0">
              <a:spcBef>
                <a:spcPts val="0"/>
              </a:spcBef>
              <a:spcAft>
                <a:spcPts val="1200"/>
              </a:spcAft>
            </a:pP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24. Thiopurines </a:t>
            </a:r>
          </a:p>
          <a:p>
            <a:pPr>
              <a:spcAft>
                <a:spcPts val="1200"/>
              </a:spcAft>
            </a:pP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25. Corticosteroids </a:t>
            </a:r>
          </a:p>
          <a:p>
            <a:pPr>
              <a:spcAft>
                <a:spcPts val="1200"/>
              </a:spcAft>
            </a:pP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26. Anti-tumor </a:t>
            </a:r>
            <a:r>
              <a:rPr lang="en-US" sz="1600" kern="100" spc="-30" dirty="0">
                <a:solidFill>
                  <a:schemeClr val="bg1"/>
                </a:solidFill>
                <a:effectLst/>
                <a:latin typeface="Calibri" panose="020F0502020204030204" pitchFamily="34" charset="0"/>
                <a:ea typeface="Aptos" panose="020B0004020202020204" pitchFamily="34" charset="0"/>
                <a:cs typeface="Calibri" panose="020F0502020204030204" pitchFamily="34" charset="0"/>
              </a:rPr>
              <a:t>necrosis factor agents (Infliximab, adalimumab, </a:t>
            </a:r>
            <a:r>
              <a:rPr lang="en-US" sz="16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rPr>
              <a:t>golimumab, certolizumab) </a:t>
            </a:r>
          </a:p>
          <a:p>
            <a:pPr>
              <a:spcAft>
                <a:spcPts val="1200"/>
              </a:spcAft>
            </a:pPr>
            <a:r>
              <a:rPr lang="en-US" sz="1600" dirty="0">
                <a:solidFill>
                  <a:schemeClr val="bg1"/>
                </a:solidFill>
                <a:effectLst/>
                <a:latin typeface="Calibri" panose="020F0502020204030204" pitchFamily="34" charset="0"/>
                <a:ea typeface="Aptos" panose="020B0004020202020204" pitchFamily="34" charset="0"/>
                <a:cs typeface="Calibri" panose="020F0502020204030204" pitchFamily="34" charset="0"/>
              </a:rPr>
              <a:t>27. Anti-integrins (vedolizumab, natalizumab) </a:t>
            </a:r>
          </a:p>
          <a:p>
            <a:pPr>
              <a:spcAft>
                <a:spcPts val="1200"/>
              </a:spcAft>
            </a:pPr>
            <a:r>
              <a:rPr lang="en-US" sz="1600" dirty="0">
                <a:solidFill>
                  <a:schemeClr val="bg1"/>
                </a:solidFill>
                <a:effectLst/>
                <a:latin typeface="Calibri" panose="020F0502020204030204" pitchFamily="34" charset="0"/>
                <a:ea typeface="Aptos" panose="020B0004020202020204" pitchFamily="34" charset="0"/>
              </a:rPr>
              <a:t>28. Anti-interleukin-12/23 and anti-interluekin-23 (</a:t>
            </a:r>
            <a:r>
              <a:rPr lang="en-US" sz="1600" dirty="0" err="1">
                <a:solidFill>
                  <a:schemeClr val="bg1"/>
                </a:solidFill>
                <a:effectLst/>
                <a:latin typeface="Calibri" panose="020F0502020204030204" pitchFamily="34" charset="0"/>
                <a:ea typeface="Aptos" panose="020B0004020202020204" pitchFamily="34" charset="0"/>
              </a:rPr>
              <a:t>ustekinumab</a:t>
            </a:r>
            <a:r>
              <a:rPr lang="en-US" sz="1600" dirty="0">
                <a:solidFill>
                  <a:schemeClr val="bg1"/>
                </a:solidFill>
                <a:effectLst/>
                <a:latin typeface="Calibri" panose="020F0502020204030204" pitchFamily="34" charset="0"/>
                <a:ea typeface="Aptos" panose="020B0004020202020204" pitchFamily="34" charset="0"/>
              </a:rPr>
              <a:t>, </a:t>
            </a:r>
            <a:r>
              <a:rPr lang="en-US" sz="1600" dirty="0" err="1">
                <a:solidFill>
                  <a:schemeClr val="bg1"/>
                </a:solidFill>
                <a:effectLst/>
                <a:latin typeface="Calibri" panose="020F0502020204030204" pitchFamily="34" charset="0"/>
                <a:ea typeface="Aptos" panose="020B0004020202020204" pitchFamily="34" charset="0"/>
              </a:rPr>
              <a:t>risankizumab</a:t>
            </a:r>
            <a:r>
              <a:rPr lang="en-US" sz="1600" dirty="0">
                <a:solidFill>
                  <a:schemeClr val="bg1"/>
                </a:solidFill>
                <a:effectLst/>
                <a:latin typeface="Calibri" panose="020F0502020204030204" pitchFamily="34" charset="0"/>
                <a:ea typeface="Aptos" panose="020B0004020202020204" pitchFamily="34" charset="0"/>
              </a:rPr>
              <a:t>, </a:t>
            </a:r>
            <a:r>
              <a:rPr lang="en-US" sz="1600" dirty="0" err="1">
                <a:solidFill>
                  <a:schemeClr val="bg1"/>
                </a:solidFill>
                <a:effectLst/>
                <a:latin typeface="Calibri" panose="020F0502020204030204" pitchFamily="34" charset="0"/>
                <a:ea typeface="Aptos" panose="020B0004020202020204" pitchFamily="34" charset="0"/>
              </a:rPr>
              <a:t>mirikizumab</a:t>
            </a:r>
            <a:r>
              <a:rPr lang="en-US" sz="1600" dirty="0">
                <a:solidFill>
                  <a:schemeClr val="bg1"/>
                </a:solidFill>
                <a:effectLst/>
                <a:latin typeface="Calibri" panose="020F0502020204030204" pitchFamily="34" charset="0"/>
                <a:ea typeface="Aptos" panose="020B0004020202020204" pitchFamily="34" charset="0"/>
              </a:rPr>
              <a:t>, </a:t>
            </a:r>
            <a:r>
              <a:rPr lang="en-US" sz="1600" dirty="0" err="1">
                <a:solidFill>
                  <a:schemeClr val="bg1"/>
                </a:solidFill>
                <a:effectLst/>
                <a:latin typeface="Calibri" panose="020F0502020204030204" pitchFamily="34" charset="0"/>
                <a:ea typeface="Aptos" panose="020B0004020202020204" pitchFamily="34" charset="0"/>
              </a:rPr>
              <a:t>guselkumab</a:t>
            </a:r>
            <a:r>
              <a:rPr lang="en-US" sz="1400" spc="-30" dirty="0">
                <a:solidFill>
                  <a:schemeClr val="bg1"/>
                </a:solidFill>
                <a:effectLst/>
                <a:latin typeface="Calibri" panose="020F0502020204030204" pitchFamily="34" charset="0"/>
                <a:cs typeface="Calibri" panose="020F0502020204030204" pitchFamily="34" charset="0"/>
              </a:rPr>
              <a:t>). </a:t>
            </a:r>
            <a:endParaRPr lang="en-US" sz="1400" spc="-30" dirty="0">
              <a:solidFill>
                <a:schemeClr val="bg1"/>
              </a:solidFill>
              <a:latin typeface="Calibri" panose="020F0502020204030204" pitchFamily="34" charset="0"/>
              <a:ea typeface="Aptos" panose="020B0004020202020204" pitchFamily="34" charset="0"/>
              <a:cs typeface="Calibri" panose="020F0502020204030204" pitchFamily="34" charset="0"/>
            </a:endParaRPr>
          </a:p>
          <a:p>
            <a:pPr>
              <a:spcAft>
                <a:spcPts val="1200"/>
              </a:spcAft>
            </a:pPr>
            <a:r>
              <a:rPr lang="en-US" sz="1600" dirty="0">
                <a:solidFill>
                  <a:schemeClr val="bg1"/>
                </a:solidFill>
                <a:latin typeface="Calibri" panose="020F0502020204030204" pitchFamily="34" charset="0"/>
                <a:ea typeface="Aptos" panose="020B0004020202020204" pitchFamily="34" charset="0"/>
              </a:rPr>
              <a:t>29. B</a:t>
            </a:r>
            <a:r>
              <a:rPr lang="en-US" sz="1600" dirty="0">
                <a:solidFill>
                  <a:schemeClr val="bg1"/>
                </a:solidFill>
                <a:effectLst/>
                <a:latin typeface="Calibri" panose="020F0502020204030204" pitchFamily="34" charset="0"/>
                <a:ea typeface="Aptos" panose="020B0004020202020204" pitchFamily="34" charset="0"/>
              </a:rPr>
              <a:t>iosimilars </a:t>
            </a:r>
          </a:p>
          <a:p>
            <a:r>
              <a:rPr lang="en-US" sz="2400" b="1" dirty="0">
                <a:solidFill>
                  <a:schemeClr val="accent4"/>
                </a:solidFill>
                <a:latin typeface="Calibri" panose="020F0502020204030204" pitchFamily="34" charset="0"/>
                <a:cs typeface="Calibri" panose="020F0502020204030204" pitchFamily="34" charset="0"/>
              </a:rPr>
              <a:t>…may breastfeed</a:t>
            </a:r>
            <a:endParaRPr lang="en-US" sz="2400" b="1" dirty="0">
              <a:solidFill>
                <a:schemeClr val="accent4"/>
              </a:solidFill>
              <a:effectLst/>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B20695A5-CF2A-BECE-784C-D451C71A2329}"/>
              </a:ext>
            </a:extLst>
          </p:cNvPr>
          <p:cNvCxnSpPr>
            <a:cxnSpLocks/>
          </p:cNvCxnSpPr>
          <p:nvPr/>
        </p:nvCxnSpPr>
        <p:spPr>
          <a:xfrm>
            <a:off x="6376068" y="223584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1870961-6020-FD28-EA15-40AD1944D966}"/>
              </a:ext>
            </a:extLst>
          </p:cNvPr>
          <p:cNvCxnSpPr>
            <a:cxnSpLocks/>
          </p:cNvCxnSpPr>
          <p:nvPr/>
        </p:nvCxnSpPr>
        <p:spPr>
          <a:xfrm>
            <a:off x="6402572" y="2630776"/>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2DFF3A1-176A-6E7F-5EAD-09E10F6B242E}"/>
              </a:ext>
            </a:extLst>
          </p:cNvPr>
          <p:cNvCxnSpPr>
            <a:cxnSpLocks/>
          </p:cNvCxnSpPr>
          <p:nvPr/>
        </p:nvCxnSpPr>
        <p:spPr>
          <a:xfrm>
            <a:off x="6409198" y="3021715"/>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B29D3C0-4364-72C0-B8D8-7CCD3BABC0F3}"/>
              </a:ext>
            </a:extLst>
          </p:cNvPr>
          <p:cNvCxnSpPr>
            <a:cxnSpLocks/>
          </p:cNvCxnSpPr>
          <p:nvPr/>
        </p:nvCxnSpPr>
        <p:spPr>
          <a:xfrm>
            <a:off x="6409198" y="3671071"/>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91431AD-8CDA-A281-3B1C-55DE10E91896}"/>
              </a:ext>
            </a:extLst>
          </p:cNvPr>
          <p:cNvCxnSpPr>
            <a:cxnSpLocks/>
          </p:cNvCxnSpPr>
          <p:nvPr/>
        </p:nvCxnSpPr>
        <p:spPr>
          <a:xfrm>
            <a:off x="6422450" y="4068637"/>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D862C33-AE80-718D-7632-F79C5C223FF4}"/>
              </a:ext>
            </a:extLst>
          </p:cNvPr>
          <p:cNvCxnSpPr>
            <a:cxnSpLocks/>
          </p:cNvCxnSpPr>
          <p:nvPr/>
        </p:nvCxnSpPr>
        <p:spPr>
          <a:xfrm>
            <a:off x="6409198" y="4731246"/>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3816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3833-093B-7E09-58A9-DD36EE70CEA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6DD600-C564-6B01-B324-3B82AD8ADC4B}"/>
              </a:ext>
            </a:extLst>
          </p:cNvPr>
          <p:cNvSpPr>
            <a:spLocks noGrp="1"/>
          </p:cNvSpPr>
          <p:nvPr>
            <p:ph type="sldNum" sz="quarter" idx="12"/>
          </p:nvPr>
        </p:nvSpPr>
        <p:spPr/>
        <p:txBody>
          <a:bodyPr/>
          <a:lstStyle/>
          <a:p>
            <a:fld id="{C1BBCEF6-2ADA-364E-98F1-750B8367BB0E}" type="slidenum">
              <a:rPr lang="en-US" smtClean="0"/>
              <a:t>68</a:t>
            </a:fld>
            <a:endParaRPr lang="en-US"/>
          </a:p>
        </p:txBody>
      </p:sp>
      <p:pic>
        <p:nvPicPr>
          <p:cNvPr id="7" name="Picture 6" descr="A group of people standing in front of a sign&#10;&#10;Description automatically generated">
            <a:extLst>
              <a:ext uri="{FF2B5EF4-FFF2-40B4-BE49-F238E27FC236}">
                <a16:creationId xmlns:a16="http://schemas.microsoft.com/office/drawing/2014/main" id="{CCE957EC-E23A-73A3-CD0E-08C1C05FE0CD}"/>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EFE64DFD-F540-C780-C74D-9DA2B4D5A866}"/>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2E904C7-CA0A-8F61-3E77-207E94E04AD9}"/>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dirty="0">
                <a:solidFill>
                  <a:schemeClr val="bg1"/>
                </a:solidFill>
                <a:cs typeface="Calibri" panose="020F0502020204030204" pitchFamily="34" charset="0"/>
              </a:rPr>
              <a:t>Consensus Statements</a:t>
            </a:r>
          </a:p>
        </p:txBody>
      </p:sp>
      <p:pic>
        <p:nvPicPr>
          <p:cNvPr id="11" name="Picture 10">
            <a:extLst>
              <a:ext uri="{FF2B5EF4-FFF2-40B4-BE49-F238E27FC236}">
                <a16:creationId xmlns:a16="http://schemas.microsoft.com/office/drawing/2014/main" id="{711E28DB-E272-A151-8A5F-D34B34900AE2}"/>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13DBA68A-0D74-BD1C-56B2-3610A0D11ABE}"/>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8E6EEFD-3EC2-A0A1-6328-3CF53B2CD8BF}"/>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525255A-E28F-1440-28DA-996311BEDEAE}"/>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797020-453C-FC08-5CD9-55BDE90984D5}"/>
              </a:ext>
            </a:extLst>
          </p:cNvPr>
          <p:cNvCxnSpPr>
            <a:cxnSpLocks/>
          </p:cNvCxnSpPr>
          <p:nvPr/>
        </p:nvCxnSpPr>
        <p:spPr>
          <a:xfrm>
            <a:off x="5666282" y="1065913"/>
            <a:ext cx="5391578"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C8200EA0-B137-008E-8851-A66B42BF2D80}"/>
              </a:ext>
            </a:extLst>
          </p:cNvPr>
          <p:cNvSpPr txBox="1"/>
          <p:nvPr/>
        </p:nvSpPr>
        <p:spPr>
          <a:xfrm>
            <a:off x="6320589" y="1318437"/>
            <a:ext cx="5056247" cy="4295554"/>
          </a:xfrm>
          <a:prstGeom prst="rect">
            <a:avLst/>
          </a:prstGeom>
        </p:spPr>
        <p:txBody>
          <a:bodyPr vert="horz" lIns="91440" tIns="45720" rIns="91440" bIns="45720" rtlCol="0" anchor="ctr">
            <a:noAutofit/>
          </a:bodyPr>
          <a:lstStyle/>
          <a:p>
            <a:pPr marL="9525">
              <a:spcAft>
                <a:spcPts val="2400"/>
              </a:spcAft>
            </a:pPr>
            <a:r>
              <a:rPr lang="en-US" sz="2000" dirty="0">
                <a:solidFill>
                  <a:schemeClr val="accent4"/>
                </a:solidFill>
                <a:effectLst/>
                <a:latin typeface="Calibri" panose="020F0502020204030204" pitchFamily="34" charset="0"/>
                <a:ea typeface="Aptos" panose="020B0004020202020204" pitchFamily="34" charset="0"/>
              </a:rPr>
              <a:t>30. Mothers with IBD currently on sphingosine 1 receptor modulators (</a:t>
            </a:r>
            <a:r>
              <a:rPr lang="en-US" sz="2000" dirty="0" err="1">
                <a:solidFill>
                  <a:schemeClr val="accent4"/>
                </a:solidFill>
                <a:effectLst/>
                <a:latin typeface="Calibri" panose="020F0502020204030204" pitchFamily="34" charset="0"/>
                <a:ea typeface="Aptos" panose="020B0004020202020204" pitchFamily="34" charset="0"/>
              </a:rPr>
              <a:t>etrasimod</a:t>
            </a:r>
            <a:r>
              <a:rPr lang="en-US" sz="2000" dirty="0">
                <a:solidFill>
                  <a:schemeClr val="accent4"/>
                </a:solidFill>
                <a:effectLst/>
                <a:latin typeface="Calibri" panose="020F0502020204030204" pitchFamily="34" charset="0"/>
                <a:ea typeface="Aptos" panose="020B0004020202020204" pitchFamily="34" charset="0"/>
              </a:rPr>
              <a:t> or ozanimod) should not breastfeed</a:t>
            </a:r>
            <a:r>
              <a:rPr lang="en-US" sz="2000" dirty="0">
                <a:solidFill>
                  <a:schemeClr val="accent4"/>
                </a:solidFill>
                <a:effectLst/>
              </a:rPr>
              <a:t> </a:t>
            </a:r>
            <a:r>
              <a:rPr lang="en-US" sz="2000" dirty="0">
                <a:solidFill>
                  <a:schemeClr val="accent4"/>
                </a:solidFill>
                <a:effectLst/>
                <a:latin typeface="Calibri" panose="020F0502020204030204" pitchFamily="34" charset="0"/>
                <a:cs typeface="Calibri" panose="020F0502020204030204" pitchFamily="34" charset="0"/>
              </a:rPr>
              <a:t>. </a:t>
            </a:r>
          </a:p>
          <a:p>
            <a:pPr marL="9525">
              <a:spcAft>
                <a:spcPts val="1800"/>
              </a:spcAft>
            </a:pPr>
            <a:r>
              <a:rPr lang="en-US" sz="2000" dirty="0">
                <a:solidFill>
                  <a:schemeClr val="accent4"/>
                </a:solidFill>
                <a:effectLst/>
                <a:latin typeface="Calibri" panose="020F0502020204030204" pitchFamily="34" charset="0"/>
                <a:ea typeface="Aptos" panose="020B0004020202020204" pitchFamily="34" charset="0"/>
              </a:rPr>
              <a:t>31. Mothers with IBD currently on </a:t>
            </a:r>
            <a:r>
              <a:rPr lang="en-US" sz="2000" dirty="0" err="1">
                <a:solidFill>
                  <a:schemeClr val="accent4"/>
                </a:solidFill>
                <a:effectLst/>
                <a:latin typeface="Calibri" panose="020F0502020204030204" pitchFamily="34" charset="0"/>
                <a:ea typeface="Aptos" panose="020B0004020202020204" pitchFamily="34" charset="0"/>
              </a:rPr>
              <a:t>janus</a:t>
            </a:r>
            <a:r>
              <a:rPr lang="en-US" sz="2000" dirty="0">
                <a:solidFill>
                  <a:schemeClr val="accent4"/>
                </a:solidFill>
                <a:effectLst/>
                <a:latin typeface="Calibri" panose="020F0502020204030204" pitchFamily="34" charset="0"/>
                <a:ea typeface="Aptos" panose="020B0004020202020204" pitchFamily="34" charset="0"/>
              </a:rPr>
              <a:t> kinase inhibitors </a:t>
            </a:r>
            <a:r>
              <a:rPr lang="en-US" sz="2000" spc="-30" dirty="0">
                <a:solidFill>
                  <a:schemeClr val="accent4"/>
                </a:solidFill>
                <a:effectLst/>
                <a:latin typeface="Calibri" panose="020F0502020204030204" pitchFamily="34" charset="0"/>
                <a:ea typeface="Aptos" panose="020B0004020202020204" pitchFamily="34" charset="0"/>
              </a:rPr>
              <a:t>(tofacitinib, </a:t>
            </a:r>
            <a:r>
              <a:rPr lang="en-US" sz="2000" spc="-30" dirty="0" err="1">
                <a:solidFill>
                  <a:schemeClr val="accent4"/>
                </a:solidFill>
                <a:effectLst/>
                <a:latin typeface="Calibri" panose="020F0502020204030204" pitchFamily="34" charset="0"/>
                <a:ea typeface="Aptos" panose="020B0004020202020204" pitchFamily="34" charset="0"/>
              </a:rPr>
              <a:t>upadacitinib</a:t>
            </a:r>
            <a:r>
              <a:rPr lang="en-US" sz="2000" spc="-30" dirty="0">
                <a:solidFill>
                  <a:schemeClr val="accent4"/>
                </a:solidFill>
                <a:effectLst/>
                <a:latin typeface="Calibri" panose="020F0502020204030204" pitchFamily="34" charset="0"/>
                <a:ea typeface="Aptos" panose="020B0004020202020204" pitchFamily="34" charset="0"/>
              </a:rPr>
              <a:t>, </a:t>
            </a:r>
            <a:r>
              <a:rPr lang="en-US" sz="2000" spc="-30" dirty="0" err="1">
                <a:solidFill>
                  <a:schemeClr val="accent4"/>
                </a:solidFill>
                <a:effectLst/>
                <a:latin typeface="Calibri" panose="020F0502020204030204" pitchFamily="34" charset="0"/>
                <a:ea typeface="Aptos" panose="020B0004020202020204" pitchFamily="34" charset="0"/>
              </a:rPr>
              <a:t>filgotinib</a:t>
            </a:r>
            <a:r>
              <a:rPr lang="en-US" sz="2000" spc="-30" dirty="0">
                <a:solidFill>
                  <a:schemeClr val="accent4"/>
                </a:solidFill>
                <a:effectLst/>
                <a:latin typeface="Calibri" panose="020F0502020204030204" pitchFamily="34" charset="0"/>
                <a:ea typeface="Aptos" panose="020B0004020202020204" pitchFamily="34" charset="0"/>
              </a:rPr>
              <a:t>) should not breastfeed</a:t>
            </a:r>
            <a:r>
              <a:rPr lang="en-US" sz="2000" spc="-30" dirty="0">
                <a:solidFill>
                  <a:schemeClr val="accent4"/>
                </a:solidFill>
                <a:effectLst/>
                <a:latin typeface="Calibri" panose="020F0502020204030204" pitchFamily="34" charset="0"/>
                <a:cs typeface="Calibri" panose="020F0502020204030204" pitchFamily="34" charset="0"/>
              </a:rPr>
              <a:t>.</a:t>
            </a:r>
          </a:p>
        </p:txBody>
      </p:sp>
      <p:cxnSp>
        <p:nvCxnSpPr>
          <p:cNvPr id="17" name="Straight Connector 16">
            <a:extLst>
              <a:ext uri="{FF2B5EF4-FFF2-40B4-BE49-F238E27FC236}">
                <a16:creationId xmlns:a16="http://schemas.microsoft.com/office/drawing/2014/main" id="{8C119AA2-E8AD-DAC8-6911-0DA909DCABFB}"/>
              </a:ext>
            </a:extLst>
          </p:cNvPr>
          <p:cNvCxnSpPr>
            <a:cxnSpLocks/>
          </p:cNvCxnSpPr>
          <p:nvPr/>
        </p:nvCxnSpPr>
        <p:spPr>
          <a:xfrm>
            <a:off x="6409198" y="3472291"/>
            <a:ext cx="475488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770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02E6A8D-3BA5-F80B-9F29-8B9DA4FB2537}"/>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No sign with solid fill">
            <a:extLst>
              <a:ext uri="{FF2B5EF4-FFF2-40B4-BE49-F238E27FC236}">
                <a16:creationId xmlns:a16="http://schemas.microsoft.com/office/drawing/2014/main" id="{D92789D8-B4AC-8A7A-2222-9BA8981ECC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3600" y="457200"/>
            <a:ext cx="3683000" cy="3683000"/>
          </a:xfrm>
          <a:prstGeom prst="rect">
            <a:avLst/>
          </a:prstGeom>
        </p:spPr>
      </p:pic>
      <p:sp>
        <p:nvSpPr>
          <p:cNvPr id="2" name="Slide Number Placeholder 1">
            <a:extLst>
              <a:ext uri="{FF2B5EF4-FFF2-40B4-BE49-F238E27FC236}">
                <a16:creationId xmlns:a16="http://schemas.microsoft.com/office/drawing/2014/main" id="{883005CD-98B9-F0E6-390A-47AC3200A2BB}"/>
              </a:ext>
            </a:extLst>
          </p:cNvPr>
          <p:cNvSpPr>
            <a:spLocks noGrp="1"/>
          </p:cNvSpPr>
          <p:nvPr>
            <p:ph type="sldNum" sz="quarter" idx="12"/>
          </p:nvPr>
        </p:nvSpPr>
        <p:spPr/>
        <p:txBody>
          <a:bodyPr/>
          <a:lstStyle/>
          <a:p>
            <a:fld id="{F7A97E85-343F-DE4C-AB4F-C00C4B6D29EF}" type="slidenum">
              <a:rPr lang="en-US" smtClean="0"/>
              <a:t>69</a:t>
            </a:fld>
            <a:endParaRPr lang="en-US"/>
          </a:p>
        </p:txBody>
      </p:sp>
      <p:pic>
        <p:nvPicPr>
          <p:cNvPr id="30" name="Picture 29" descr="A person breastfeeding a baby&#10;&#10;Description automatically generated">
            <a:extLst>
              <a:ext uri="{FF2B5EF4-FFF2-40B4-BE49-F238E27FC236}">
                <a16:creationId xmlns:a16="http://schemas.microsoft.com/office/drawing/2014/main" id="{54A237C8-F073-FD65-9626-AF00452416DF}"/>
              </a:ext>
            </a:extLst>
          </p:cNvPr>
          <p:cNvPicPr>
            <a:picLocks noChangeAspect="1"/>
          </p:cNvPicPr>
          <p:nvPr/>
        </p:nvPicPr>
        <p:blipFill>
          <a:blip r:embed="rId5"/>
          <a:stretch>
            <a:fillRect/>
          </a:stretch>
        </p:blipFill>
        <p:spPr>
          <a:xfrm>
            <a:off x="2512063" y="772714"/>
            <a:ext cx="7488715" cy="5311667"/>
          </a:xfrm>
          <a:prstGeom prst="rect">
            <a:avLst/>
          </a:prstGeom>
        </p:spPr>
      </p:pic>
      <p:sp>
        <p:nvSpPr>
          <p:cNvPr id="9" name="TextBox 8">
            <a:extLst>
              <a:ext uri="{FF2B5EF4-FFF2-40B4-BE49-F238E27FC236}">
                <a16:creationId xmlns:a16="http://schemas.microsoft.com/office/drawing/2014/main" id="{564D271C-0CED-9A8B-F20E-291DC719BBC3}"/>
              </a:ext>
            </a:extLst>
          </p:cNvPr>
          <p:cNvSpPr txBox="1"/>
          <p:nvPr/>
        </p:nvSpPr>
        <p:spPr>
          <a:xfrm>
            <a:off x="355600" y="354231"/>
            <a:ext cx="2948940" cy="830997"/>
          </a:xfrm>
          <a:prstGeom prst="rect">
            <a:avLst/>
          </a:prstGeom>
          <a:noFill/>
        </p:spPr>
        <p:txBody>
          <a:bodyPr wrap="square" rtlCol="0">
            <a:spAutoFit/>
          </a:bodyPr>
          <a:lstStyle/>
          <a:p>
            <a:r>
              <a:rPr lang="en-US" sz="2400" b="1" u="sng" dirty="0">
                <a:solidFill>
                  <a:schemeClr val="accent2"/>
                </a:solidFill>
                <a:latin typeface="Calibri" panose="020F0502020204030204" pitchFamily="34" charset="0"/>
                <a:cs typeface="Calibri" panose="020F0502020204030204" pitchFamily="34" charset="0"/>
              </a:rPr>
              <a:t>Safe</a:t>
            </a:r>
            <a:r>
              <a:rPr lang="en-US" sz="2400" b="1" dirty="0">
                <a:solidFill>
                  <a:schemeClr val="accent2"/>
                </a:solidFill>
                <a:latin typeface="Calibri" panose="020F0502020204030204" pitchFamily="34" charset="0"/>
                <a:cs typeface="Calibri" panose="020F0502020204030204" pitchFamily="34" charset="0"/>
              </a:rPr>
              <a:t> to Breastfeed On</a:t>
            </a:r>
          </a:p>
          <a:p>
            <a:endParaRPr lang="en-US" sz="2400" b="1" dirty="0">
              <a:solidFill>
                <a:schemeClr val="accent2"/>
              </a:solidFill>
            </a:endParaRPr>
          </a:p>
        </p:txBody>
      </p:sp>
      <p:sp>
        <p:nvSpPr>
          <p:cNvPr id="10" name="TextBox 9">
            <a:extLst>
              <a:ext uri="{FF2B5EF4-FFF2-40B4-BE49-F238E27FC236}">
                <a16:creationId xmlns:a16="http://schemas.microsoft.com/office/drawing/2014/main" id="{FBA22866-7094-1D46-9B15-6495E97ED317}"/>
              </a:ext>
            </a:extLst>
          </p:cNvPr>
          <p:cNvSpPr txBox="1"/>
          <p:nvPr/>
        </p:nvSpPr>
        <p:spPr>
          <a:xfrm>
            <a:off x="8699500" y="365730"/>
            <a:ext cx="3241623" cy="461665"/>
          </a:xfrm>
          <a:prstGeom prst="rect">
            <a:avLst/>
          </a:prstGeom>
          <a:noFill/>
        </p:spPr>
        <p:txBody>
          <a:bodyPr wrap="square" rtlCol="0">
            <a:spAutoFit/>
          </a:bodyPr>
          <a:lstStyle/>
          <a:p>
            <a:r>
              <a:rPr lang="en-US" sz="2400" b="1" u="sng" dirty="0">
                <a:solidFill>
                  <a:schemeClr val="accent5"/>
                </a:solidFill>
                <a:latin typeface="Calibri" panose="020F0502020204030204" pitchFamily="34" charset="0"/>
                <a:cs typeface="Calibri" panose="020F0502020204030204" pitchFamily="34" charset="0"/>
              </a:rPr>
              <a:t>Avoid</a:t>
            </a:r>
            <a:r>
              <a:rPr lang="en-US" sz="2400" b="1" dirty="0">
                <a:solidFill>
                  <a:schemeClr val="accent5"/>
                </a:solidFill>
                <a:latin typeface="Calibri" panose="020F0502020204030204" pitchFamily="34" charset="0"/>
                <a:cs typeface="Calibri" panose="020F0502020204030204" pitchFamily="34" charset="0"/>
              </a:rPr>
              <a:t> Breastfeeding On</a:t>
            </a:r>
          </a:p>
        </p:txBody>
      </p:sp>
      <p:sp>
        <p:nvSpPr>
          <p:cNvPr id="11" name="TextBox 10">
            <a:extLst>
              <a:ext uri="{FF2B5EF4-FFF2-40B4-BE49-F238E27FC236}">
                <a16:creationId xmlns:a16="http://schemas.microsoft.com/office/drawing/2014/main" id="{79D69B0E-ED2F-F1C1-9DF9-A5292213B3B3}"/>
              </a:ext>
            </a:extLst>
          </p:cNvPr>
          <p:cNvSpPr txBox="1"/>
          <p:nvPr/>
        </p:nvSpPr>
        <p:spPr>
          <a:xfrm>
            <a:off x="8697204" y="929714"/>
            <a:ext cx="1837944" cy="519351"/>
          </a:xfrm>
          <a:prstGeom prst="roundRect">
            <a:avLst>
              <a:gd name="adj" fmla="val 50000"/>
            </a:avLst>
          </a:prstGeom>
          <a:noFill/>
          <a:ln w="19050">
            <a:solidFill>
              <a:schemeClr val="accent5"/>
            </a:solidFill>
          </a:ln>
        </p:spPr>
        <p:txBody>
          <a:bodyPr wrap="square" rtlCol="0" anchor="ctr">
            <a:spAutoFit/>
          </a:bodyPr>
          <a:lstStyle/>
          <a:p>
            <a:r>
              <a:rPr lang="en-US" dirty="0">
                <a:latin typeface="Calibri" panose="020F0502020204030204" pitchFamily="34" charset="0"/>
                <a:cs typeface="Calibri" panose="020F0502020204030204" pitchFamily="34" charset="0"/>
              </a:rPr>
              <a:t>S1Ps</a:t>
            </a:r>
          </a:p>
        </p:txBody>
      </p:sp>
      <p:sp>
        <p:nvSpPr>
          <p:cNvPr id="3" name="TextBox 2">
            <a:extLst>
              <a:ext uri="{FF2B5EF4-FFF2-40B4-BE49-F238E27FC236}">
                <a16:creationId xmlns:a16="http://schemas.microsoft.com/office/drawing/2014/main" id="{C230FA90-4529-182B-DB73-2C7AB51DF566}"/>
              </a:ext>
            </a:extLst>
          </p:cNvPr>
          <p:cNvSpPr txBox="1"/>
          <p:nvPr/>
        </p:nvSpPr>
        <p:spPr>
          <a:xfrm>
            <a:off x="8695172" y="1545410"/>
            <a:ext cx="1837944" cy="519351"/>
          </a:xfrm>
          <a:prstGeom prst="roundRect">
            <a:avLst>
              <a:gd name="adj" fmla="val 50000"/>
            </a:avLst>
          </a:prstGeom>
          <a:noFill/>
          <a:ln w="19050">
            <a:solidFill>
              <a:schemeClr val="accent5"/>
            </a:solidFill>
          </a:ln>
        </p:spPr>
        <p:txBody>
          <a:bodyPr wrap="square" rtlCol="0" anchor="ctr">
            <a:spAutoFit/>
          </a:bodyPr>
          <a:lstStyle/>
          <a:p>
            <a:r>
              <a:rPr lang="en-US" dirty="0">
                <a:latin typeface="Calibri" panose="020F0502020204030204" pitchFamily="34" charset="0"/>
                <a:cs typeface="Calibri" panose="020F0502020204030204" pitchFamily="34" charset="0"/>
              </a:rPr>
              <a:t>JAK inhibitors</a:t>
            </a:r>
          </a:p>
        </p:txBody>
      </p:sp>
      <p:sp>
        <p:nvSpPr>
          <p:cNvPr id="4" name="TextBox 3">
            <a:extLst>
              <a:ext uri="{FF2B5EF4-FFF2-40B4-BE49-F238E27FC236}">
                <a16:creationId xmlns:a16="http://schemas.microsoft.com/office/drawing/2014/main" id="{F266FC95-8681-6142-0FE0-FD95A2688028}"/>
              </a:ext>
            </a:extLst>
          </p:cNvPr>
          <p:cNvSpPr txBox="1"/>
          <p:nvPr/>
        </p:nvSpPr>
        <p:spPr>
          <a:xfrm>
            <a:off x="455168" y="911352"/>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5-ASAs </a:t>
            </a:r>
          </a:p>
        </p:txBody>
      </p:sp>
      <p:sp>
        <p:nvSpPr>
          <p:cNvPr id="5" name="TextBox 4">
            <a:extLst>
              <a:ext uri="{FF2B5EF4-FFF2-40B4-BE49-F238E27FC236}">
                <a16:creationId xmlns:a16="http://schemas.microsoft.com/office/drawing/2014/main" id="{6AF1A9A9-7EBE-CEF0-F51A-B940DF09D375}"/>
              </a:ext>
            </a:extLst>
          </p:cNvPr>
          <p:cNvSpPr txBox="1"/>
          <p:nvPr/>
        </p:nvSpPr>
        <p:spPr>
          <a:xfrm>
            <a:off x="455168" y="1530096"/>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Sulfasalazine</a:t>
            </a:r>
          </a:p>
        </p:txBody>
      </p:sp>
      <p:sp>
        <p:nvSpPr>
          <p:cNvPr id="12" name="TextBox 11">
            <a:extLst>
              <a:ext uri="{FF2B5EF4-FFF2-40B4-BE49-F238E27FC236}">
                <a16:creationId xmlns:a16="http://schemas.microsoft.com/office/drawing/2014/main" id="{D1B89AD7-4C7E-9430-E281-9597A988D472}"/>
              </a:ext>
            </a:extLst>
          </p:cNvPr>
          <p:cNvSpPr txBox="1"/>
          <p:nvPr/>
        </p:nvSpPr>
        <p:spPr>
          <a:xfrm>
            <a:off x="455168" y="2148840"/>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Thiopurines </a:t>
            </a:r>
          </a:p>
        </p:txBody>
      </p:sp>
      <p:sp>
        <p:nvSpPr>
          <p:cNvPr id="13" name="TextBox 12">
            <a:extLst>
              <a:ext uri="{FF2B5EF4-FFF2-40B4-BE49-F238E27FC236}">
                <a16:creationId xmlns:a16="http://schemas.microsoft.com/office/drawing/2014/main" id="{706ECE76-A82F-E834-B1A5-3DBD71C0133E}"/>
              </a:ext>
            </a:extLst>
          </p:cNvPr>
          <p:cNvSpPr txBox="1"/>
          <p:nvPr/>
        </p:nvSpPr>
        <p:spPr>
          <a:xfrm>
            <a:off x="455168" y="2767584"/>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Corticosteroids </a:t>
            </a:r>
          </a:p>
        </p:txBody>
      </p:sp>
      <p:sp>
        <p:nvSpPr>
          <p:cNvPr id="14" name="TextBox 13">
            <a:extLst>
              <a:ext uri="{FF2B5EF4-FFF2-40B4-BE49-F238E27FC236}">
                <a16:creationId xmlns:a16="http://schemas.microsoft.com/office/drawing/2014/main" id="{C2990BFA-8B21-72E0-03E0-F0773B35F67D}"/>
              </a:ext>
            </a:extLst>
          </p:cNvPr>
          <p:cNvSpPr txBox="1"/>
          <p:nvPr/>
        </p:nvSpPr>
        <p:spPr>
          <a:xfrm>
            <a:off x="455168" y="3386328"/>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Anti-TNFs </a:t>
            </a:r>
          </a:p>
        </p:txBody>
      </p:sp>
      <p:sp>
        <p:nvSpPr>
          <p:cNvPr id="15" name="TextBox 14">
            <a:extLst>
              <a:ext uri="{FF2B5EF4-FFF2-40B4-BE49-F238E27FC236}">
                <a16:creationId xmlns:a16="http://schemas.microsoft.com/office/drawing/2014/main" id="{0272AA98-665A-0969-3E63-1D0197DF84ED}"/>
              </a:ext>
            </a:extLst>
          </p:cNvPr>
          <p:cNvSpPr txBox="1"/>
          <p:nvPr/>
        </p:nvSpPr>
        <p:spPr>
          <a:xfrm>
            <a:off x="455168" y="4005072"/>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Anti-integrins </a:t>
            </a:r>
          </a:p>
        </p:txBody>
      </p:sp>
      <p:sp>
        <p:nvSpPr>
          <p:cNvPr id="16" name="TextBox 15">
            <a:extLst>
              <a:ext uri="{FF2B5EF4-FFF2-40B4-BE49-F238E27FC236}">
                <a16:creationId xmlns:a16="http://schemas.microsoft.com/office/drawing/2014/main" id="{28633ED1-7C1E-E899-E74D-492EADE098A2}"/>
              </a:ext>
            </a:extLst>
          </p:cNvPr>
          <p:cNvSpPr txBox="1"/>
          <p:nvPr/>
        </p:nvSpPr>
        <p:spPr>
          <a:xfrm>
            <a:off x="455168" y="4623816"/>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Anti-IL-23s </a:t>
            </a:r>
          </a:p>
        </p:txBody>
      </p:sp>
      <p:sp>
        <p:nvSpPr>
          <p:cNvPr id="17" name="TextBox 16">
            <a:extLst>
              <a:ext uri="{FF2B5EF4-FFF2-40B4-BE49-F238E27FC236}">
                <a16:creationId xmlns:a16="http://schemas.microsoft.com/office/drawing/2014/main" id="{87BA09C2-7799-733C-723D-1480EC348194}"/>
              </a:ext>
            </a:extLst>
          </p:cNvPr>
          <p:cNvSpPr txBox="1"/>
          <p:nvPr/>
        </p:nvSpPr>
        <p:spPr>
          <a:xfrm>
            <a:off x="455168" y="5242560"/>
            <a:ext cx="1838853" cy="519351"/>
          </a:xfrm>
          <a:prstGeom prst="roundRect">
            <a:avLst>
              <a:gd name="adj" fmla="val 50000"/>
            </a:avLst>
          </a:prstGeom>
          <a:noFill/>
          <a:ln w="19050">
            <a:solidFill>
              <a:schemeClr val="accent2"/>
            </a:solidFill>
          </a:ln>
        </p:spPr>
        <p:txBody>
          <a:bodyPr wrap="square" rtlCol="0" anchor="ctr">
            <a:spAutoFit/>
          </a:bodyPr>
          <a:lstStyle/>
          <a:p>
            <a:r>
              <a:rPr lang="en-US" dirty="0">
                <a:latin typeface="Calibri" panose="020F0502020204030204" pitchFamily="34" charset="0"/>
                <a:cs typeface="Calibri" panose="020F0502020204030204" pitchFamily="34" charset="0"/>
              </a:rPr>
              <a:t>Biosimilars</a:t>
            </a:r>
            <a:endParaRPr lang="en-US" dirty="0"/>
          </a:p>
        </p:txBody>
      </p:sp>
      <p:sp>
        <p:nvSpPr>
          <p:cNvPr id="6" name="TextBox 5">
            <a:extLst>
              <a:ext uri="{FF2B5EF4-FFF2-40B4-BE49-F238E27FC236}">
                <a16:creationId xmlns:a16="http://schemas.microsoft.com/office/drawing/2014/main" id="{745C944A-13BD-82DA-8E6B-D58F09ED3DC8}"/>
              </a:ext>
            </a:extLst>
          </p:cNvPr>
          <p:cNvSpPr txBox="1"/>
          <p:nvPr/>
        </p:nvSpPr>
        <p:spPr>
          <a:xfrm>
            <a:off x="8695172" y="2167080"/>
            <a:ext cx="1837944" cy="519351"/>
          </a:xfrm>
          <a:prstGeom prst="roundRect">
            <a:avLst>
              <a:gd name="adj" fmla="val 50000"/>
            </a:avLst>
          </a:prstGeom>
          <a:noFill/>
          <a:ln w="19050">
            <a:solidFill>
              <a:schemeClr val="accent5"/>
            </a:solidFill>
          </a:ln>
        </p:spPr>
        <p:txBody>
          <a:bodyPr wrap="square" rtlCol="0" anchor="ctr">
            <a:spAutoFit/>
          </a:bodyPr>
          <a:lstStyle/>
          <a:p>
            <a:r>
              <a:rPr lang="en-US" dirty="0">
                <a:latin typeface="Calibri" panose="020F0502020204030204" pitchFamily="34" charset="0"/>
                <a:cs typeface="Calibri" panose="020F0502020204030204" pitchFamily="34" charset="0"/>
              </a:rPr>
              <a:t>Methotrexate</a:t>
            </a:r>
          </a:p>
        </p:txBody>
      </p:sp>
    </p:spTree>
    <p:extLst>
      <p:ext uri="{BB962C8B-B14F-4D97-AF65-F5344CB8AC3E}">
        <p14:creationId xmlns:p14="http://schemas.microsoft.com/office/powerpoint/2010/main" val="407241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18628D-8281-6FAC-78CD-681C32F9557D}"/>
              </a:ext>
            </a:extLst>
          </p:cNvPr>
          <p:cNvSpPr>
            <a:spLocks noGrp="1"/>
          </p:cNvSpPr>
          <p:nvPr>
            <p:ph type="sldNum" sz="quarter" idx="12"/>
          </p:nvPr>
        </p:nvSpPr>
        <p:spPr/>
        <p:txBody>
          <a:bodyPr/>
          <a:lstStyle/>
          <a:p>
            <a:fld id="{F7A97E85-343F-DE4C-AB4F-C00C4B6D29EF}" type="slidenum">
              <a:rPr lang="en-US" smtClean="0"/>
              <a:t>7</a:t>
            </a:fld>
            <a:endParaRPr lang="en-US"/>
          </a:p>
        </p:txBody>
      </p:sp>
      <p:pic>
        <p:nvPicPr>
          <p:cNvPr id="6" name="Picture 5">
            <a:extLst>
              <a:ext uri="{FF2B5EF4-FFF2-40B4-BE49-F238E27FC236}">
                <a16:creationId xmlns:a16="http://schemas.microsoft.com/office/drawing/2014/main" id="{FA3E2464-1350-E5FD-24F8-07C3C29DB73F}"/>
              </a:ext>
            </a:extLst>
          </p:cNvPr>
          <p:cNvPicPr>
            <a:picLocks noChangeAspect="1"/>
          </p:cNvPicPr>
          <p:nvPr/>
        </p:nvPicPr>
        <p:blipFill>
          <a:blip r:embed="rId2"/>
          <a:stretch>
            <a:fillRect/>
          </a:stretch>
        </p:blipFill>
        <p:spPr>
          <a:xfrm>
            <a:off x="0" y="1121741"/>
            <a:ext cx="8072990" cy="5234609"/>
          </a:xfrm>
          <a:prstGeom prst="rect">
            <a:avLst/>
          </a:prstGeom>
        </p:spPr>
      </p:pic>
      <p:sp>
        <p:nvSpPr>
          <p:cNvPr id="7" name="TextBox 6">
            <a:extLst>
              <a:ext uri="{FF2B5EF4-FFF2-40B4-BE49-F238E27FC236}">
                <a16:creationId xmlns:a16="http://schemas.microsoft.com/office/drawing/2014/main" id="{8DAF69BF-EAC1-8FBD-5AA1-4F33FE563809}"/>
              </a:ext>
            </a:extLst>
          </p:cNvPr>
          <p:cNvSpPr txBox="1"/>
          <p:nvPr/>
        </p:nvSpPr>
        <p:spPr>
          <a:xfrm>
            <a:off x="1364022" y="287959"/>
            <a:ext cx="3269806" cy="646331"/>
          </a:xfrm>
          <a:prstGeom prst="rect">
            <a:avLst/>
          </a:prstGeom>
          <a:noFill/>
        </p:spPr>
        <p:txBody>
          <a:bodyPr wrap="none" rtlCol="0">
            <a:spAutoFit/>
          </a:bodyPr>
          <a:lstStyle/>
          <a:p>
            <a:r>
              <a:rPr lang="en-US" dirty="0">
                <a:highlight>
                  <a:srgbClr val="FFFF00"/>
                </a:highlight>
              </a:rPr>
              <a:t>Embargo date: August 22, 2025</a:t>
            </a:r>
          </a:p>
          <a:p>
            <a:endParaRPr lang="en-US" dirty="0"/>
          </a:p>
        </p:txBody>
      </p:sp>
      <p:sp>
        <p:nvSpPr>
          <p:cNvPr id="8" name="TextBox 7">
            <a:extLst>
              <a:ext uri="{FF2B5EF4-FFF2-40B4-BE49-F238E27FC236}">
                <a16:creationId xmlns:a16="http://schemas.microsoft.com/office/drawing/2014/main" id="{57CEF5F2-7967-A578-40E3-7439631E2768}"/>
              </a:ext>
            </a:extLst>
          </p:cNvPr>
          <p:cNvSpPr txBox="1"/>
          <p:nvPr/>
        </p:nvSpPr>
        <p:spPr>
          <a:xfrm>
            <a:off x="7638524" y="384312"/>
            <a:ext cx="4518111" cy="2585323"/>
          </a:xfrm>
          <a:prstGeom prst="rect">
            <a:avLst/>
          </a:prstGeom>
          <a:noFill/>
        </p:spPr>
        <p:txBody>
          <a:bodyPr wrap="square" rtlCol="0">
            <a:spAutoFit/>
          </a:bodyPr>
          <a:lstStyle/>
          <a:p>
            <a:r>
              <a:rPr lang="en-US" dirty="0"/>
              <a:t>Journals:</a:t>
            </a:r>
          </a:p>
          <a:p>
            <a:pPr marL="342900" indent="-342900">
              <a:buAutoNum type="arabicPeriod"/>
            </a:pPr>
            <a:r>
              <a:rPr lang="en-US" dirty="0"/>
              <a:t>Clinical Gastroenterology and Hepatology</a:t>
            </a:r>
          </a:p>
          <a:p>
            <a:pPr marL="342900" indent="-342900">
              <a:buAutoNum type="arabicPeriod"/>
            </a:pPr>
            <a:r>
              <a:rPr lang="en-US" dirty="0"/>
              <a:t>Gut</a:t>
            </a:r>
          </a:p>
          <a:p>
            <a:pPr marL="342900" indent="-342900">
              <a:buAutoNum type="arabicPeriod"/>
            </a:pPr>
            <a:r>
              <a:rPr lang="en-US" dirty="0"/>
              <a:t>American Journal of Gastroenterology</a:t>
            </a:r>
          </a:p>
          <a:p>
            <a:pPr marL="342900" indent="-342900">
              <a:buAutoNum type="arabicPeriod"/>
            </a:pPr>
            <a:r>
              <a:rPr lang="en-US" dirty="0"/>
              <a:t>Inflammatory Bowel Diseases</a:t>
            </a:r>
          </a:p>
          <a:p>
            <a:pPr marL="342900" indent="-342900">
              <a:buAutoNum type="arabicPeriod"/>
            </a:pPr>
            <a:r>
              <a:rPr lang="en-US" dirty="0"/>
              <a:t>Journal of Crohn’s Colitis</a:t>
            </a:r>
          </a:p>
          <a:p>
            <a:pPr marL="342900" indent="-342900">
              <a:buAutoNum type="arabicPeriod"/>
            </a:pPr>
            <a:r>
              <a:rPr lang="en-US" dirty="0"/>
              <a:t>Alimentary Pharmacology and Therapeutics</a:t>
            </a:r>
          </a:p>
        </p:txBody>
      </p:sp>
    </p:spTree>
    <p:extLst>
      <p:ext uri="{BB962C8B-B14F-4D97-AF65-F5344CB8AC3E}">
        <p14:creationId xmlns:p14="http://schemas.microsoft.com/office/powerpoint/2010/main" val="2701780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nd grey triangle pattern&#10;&#10;Description automatically generated">
            <a:extLst>
              <a:ext uri="{FF2B5EF4-FFF2-40B4-BE49-F238E27FC236}">
                <a16:creationId xmlns:a16="http://schemas.microsoft.com/office/drawing/2014/main" id="{9EF1A323-86E3-475D-A4C9-F6DE42BD28E8}"/>
              </a:ext>
            </a:extLst>
          </p:cNvPr>
          <p:cNvPicPr>
            <a:picLocks noChangeAspect="1"/>
          </p:cNvPicPr>
          <p:nvPr/>
        </p:nvPicPr>
        <p:blipFill>
          <a:blip r:embed="rId3">
            <a:alphaModFix/>
          </a:blip>
          <a:srcRect l="2" t="265" r="179" b="10770"/>
          <a:stretch/>
        </p:blipFill>
        <p:spPr>
          <a:xfrm>
            <a:off x="0" y="1586752"/>
            <a:ext cx="7476565" cy="4504765"/>
          </a:xfrm>
          <a:prstGeom prst="rect">
            <a:avLst/>
          </a:prstGeom>
        </p:spPr>
      </p:pic>
      <p:sp>
        <p:nvSpPr>
          <p:cNvPr id="11" name="Rectangle 10">
            <a:extLst>
              <a:ext uri="{FF2B5EF4-FFF2-40B4-BE49-F238E27FC236}">
                <a16:creationId xmlns:a16="http://schemas.microsoft.com/office/drawing/2014/main" id="{C1EA5F58-438B-D524-225C-238846099E24}"/>
              </a:ext>
            </a:extLst>
          </p:cNvPr>
          <p:cNvSpPr/>
          <p:nvPr/>
        </p:nvSpPr>
        <p:spPr>
          <a:xfrm>
            <a:off x="0" y="4585446"/>
            <a:ext cx="7476564" cy="1510553"/>
          </a:xfrm>
          <a:prstGeom prst="rect">
            <a:avLst/>
          </a:prstGeom>
          <a:solidFill>
            <a:schemeClr val="accent2">
              <a:lumMod val="20000"/>
              <a:lumOff val="80000"/>
              <a:alpha val="85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8C333BB-9274-6464-7792-8E22D466C706}"/>
              </a:ext>
            </a:extLst>
          </p:cNvPr>
          <p:cNvSpPr>
            <a:spLocks noGrp="1"/>
          </p:cNvSpPr>
          <p:nvPr>
            <p:ph type="sldNum" sz="quarter" idx="12"/>
          </p:nvPr>
        </p:nvSpPr>
        <p:spPr/>
        <p:txBody>
          <a:bodyPr/>
          <a:lstStyle/>
          <a:p>
            <a:fld id="{C1BBCEF6-2ADA-364E-98F1-750B8367BB0E}" type="slidenum">
              <a:rPr lang="en-US" smtClean="0"/>
              <a:t>70</a:t>
            </a:fld>
            <a:endParaRPr lang="en-US"/>
          </a:p>
        </p:txBody>
      </p:sp>
      <p:sp>
        <p:nvSpPr>
          <p:cNvPr id="5" name="Tekstfelt 4"/>
          <p:cNvSpPr txBox="1"/>
          <p:nvPr/>
        </p:nvSpPr>
        <p:spPr>
          <a:xfrm>
            <a:off x="353210" y="6285319"/>
            <a:ext cx="6673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rPr>
              <a:t>1. Julsgaard M et. al. Lancet Gas Hep 2023, 2. </a:t>
            </a:r>
            <a:r>
              <a:rPr kumimoji="0" lang="en-GB" sz="10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pitchFamily="34" charset="0"/>
              </a:rPr>
              <a:t>Mitrova</a:t>
            </a: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K et. al. </a:t>
            </a:r>
            <a:r>
              <a:rPr kumimoji="0" lang="en-GB" sz="1000" b="0" i="0" u="none" strike="noStrike" kern="1200" cap="none" spc="0" normalizeH="0" baseline="0" noProof="0" dirty="0" err="1">
                <a:ln>
                  <a:noFill/>
                </a:ln>
                <a:solidFill>
                  <a:srgbClr val="000000"/>
                </a:solidFill>
                <a:effectLst/>
                <a:uLnTx/>
                <a:uFillTx/>
                <a:latin typeface="Calibri" panose="020F0502020204030204"/>
                <a:ea typeface="+mn-ea"/>
                <a:cs typeface="Calibri" panose="020F0502020204030204" pitchFamily="34" charset="0"/>
              </a:rPr>
              <a:t>Clin</a:t>
            </a: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Gas Hep 2024</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rPr>
              <a:t>3. Ernest-Suarez K et. al. </a:t>
            </a:r>
            <a:r>
              <a:rPr kumimoji="0" lang="da-DK" sz="1000" b="0" i="0" u="none" strike="noStrike" kern="1200" cap="none" spc="0" normalizeH="0" baseline="0" noProof="0" dirty="0" err="1">
                <a:ln>
                  <a:noFill/>
                </a:ln>
                <a:solidFill>
                  <a:srgbClr val="000000"/>
                </a:solidFill>
                <a:effectLst/>
                <a:uLnTx/>
                <a:uFillTx/>
                <a:latin typeface="Calibri" panose="020F0502020204030204"/>
                <a:ea typeface="+mn-ea"/>
                <a:cs typeface="Calibri Light" panose="020F0302020204030204" pitchFamily="34" charset="0"/>
              </a:rPr>
              <a:t>Inflamm</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rPr>
              <a:t> </a:t>
            </a:r>
            <a:r>
              <a:rPr kumimoji="0" lang="da-DK" sz="1000" b="0" i="0" u="none" strike="noStrike" kern="1200" cap="none" spc="0" normalizeH="0" baseline="0" noProof="0" dirty="0" err="1">
                <a:ln>
                  <a:noFill/>
                </a:ln>
                <a:solidFill>
                  <a:srgbClr val="000000"/>
                </a:solidFill>
                <a:effectLst/>
                <a:uLnTx/>
                <a:uFillTx/>
                <a:latin typeface="Calibri" panose="020F0502020204030204"/>
                <a:ea typeface="+mn-ea"/>
                <a:cs typeface="Calibri Light" panose="020F0302020204030204" pitchFamily="34" charset="0"/>
              </a:rPr>
              <a:t>Bowel</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Calibri Light" panose="020F0302020204030204" pitchFamily="34" charset="0"/>
              </a:rPr>
              <a:t> Dis 2024. </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mn-cs"/>
              </a:rPr>
              <a:t>4. </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www.ema.europa.eu</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mn-cs"/>
              </a:rPr>
              <a:t> 5. </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www.accessdata.fda.gov</a:t>
            </a:r>
            <a:r>
              <a:rPr kumimoji="0" lang="da-DK" sz="10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grpSp>
        <p:nvGrpSpPr>
          <p:cNvPr id="21" name="Group 20">
            <a:extLst>
              <a:ext uri="{FF2B5EF4-FFF2-40B4-BE49-F238E27FC236}">
                <a16:creationId xmlns:a16="http://schemas.microsoft.com/office/drawing/2014/main" id="{612A2DEF-5911-06C0-243B-A36318F638C4}"/>
              </a:ext>
            </a:extLst>
          </p:cNvPr>
          <p:cNvGrpSpPr/>
          <p:nvPr/>
        </p:nvGrpSpPr>
        <p:grpSpPr>
          <a:xfrm>
            <a:off x="7676851" y="1559859"/>
            <a:ext cx="4325211" cy="3509709"/>
            <a:chOff x="7865110" y="1088960"/>
            <a:chExt cx="4325211" cy="3509709"/>
          </a:xfrm>
        </p:grpSpPr>
        <p:pic>
          <p:nvPicPr>
            <p:cNvPr id="13" name="Billede 12"/>
            <p:cNvPicPr>
              <a:picLocks noChangeAspect="1"/>
            </p:cNvPicPr>
            <p:nvPr/>
          </p:nvPicPr>
          <p:blipFill>
            <a:blip r:embed="rId6"/>
            <a:stretch>
              <a:fillRect/>
            </a:stretch>
          </p:blipFill>
          <p:spPr>
            <a:xfrm>
              <a:off x="7865110" y="1088960"/>
              <a:ext cx="4325211" cy="3509314"/>
            </a:xfrm>
            <a:prstGeom prst="rect">
              <a:avLst/>
            </a:prstGeom>
          </p:spPr>
        </p:pic>
        <p:sp>
          <p:nvSpPr>
            <p:cNvPr id="14" name="Tekstfelt 13"/>
            <p:cNvSpPr txBox="1"/>
            <p:nvPr/>
          </p:nvSpPr>
          <p:spPr>
            <a:xfrm>
              <a:off x="11576836" y="4337059"/>
              <a:ext cx="5229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000000"/>
                  </a:solidFill>
                  <a:effectLst/>
                  <a:uLnTx/>
                  <a:uFillTx/>
                  <a:latin typeface="Calibri" panose="020F0502020204030204"/>
                  <a:ea typeface="+mn-ea"/>
                  <a:cs typeface="+mn-cs"/>
                </a:rPr>
                <a:t>Ref. 1</a:t>
              </a:r>
            </a:p>
          </p:txBody>
        </p:sp>
      </p:grpSp>
      <p:sp>
        <p:nvSpPr>
          <p:cNvPr id="8" name="Rectangle 7">
            <a:extLst>
              <a:ext uri="{FF2B5EF4-FFF2-40B4-BE49-F238E27FC236}">
                <a16:creationId xmlns:a16="http://schemas.microsoft.com/office/drawing/2014/main" id="{43AB682C-1E7B-D978-E3BB-30C1062AEB64}"/>
              </a:ext>
            </a:extLst>
          </p:cNvPr>
          <p:cNvSpPr/>
          <p:nvPr/>
        </p:nvSpPr>
        <p:spPr>
          <a:xfrm>
            <a:off x="1" y="1586753"/>
            <a:ext cx="7476564" cy="2998694"/>
          </a:xfrm>
          <a:prstGeom prst="rect">
            <a:avLst/>
          </a:prstGeom>
          <a:solidFill>
            <a:schemeClr val="bg1">
              <a:lumMod val="95000"/>
              <a:alpha val="853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787BF9E-8F35-9266-9AF4-5AADBD2FF714}"/>
              </a:ext>
            </a:extLst>
          </p:cNvPr>
          <p:cNvSpPr txBox="1">
            <a:spLocks/>
          </p:cNvSpPr>
          <p:nvPr/>
        </p:nvSpPr>
        <p:spPr>
          <a:xfrm>
            <a:off x="347382" y="808877"/>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2"/>
                </a:solidFill>
                <a:latin typeface="Calibri" panose="020F0502020204030204" pitchFamily="34" charset="0"/>
                <a:cs typeface="Calibri" panose="020F0502020204030204" pitchFamily="34" charset="0"/>
              </a:rPr>
              <a:t>JAK-inhibitors &amp; breastfeeding</a:t>
            </a:r>
            <a:endParaRPr lang="en-US" sz="3200" i="1" dirty="0">
              <a:solidFill>
                <a:schemeClr val="tx2"/>
              </a:solidFill>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80DDE2A8-B954-FFB6-C468-48E4D7419681}"/>
              </a:ext>
            </a:extLst>
          </p:cNvPr>
          <p:cNvSpPr txBox="1">
            <a:spLocks/>
          </p:cNvSpPr>
          <p:nvPr/>
        </p:nvSpPr>
        <p:spPr>
          <a:xfrm>
            <a:off x="461681" y="1718048"/>
            <a:ext cx="7041778" cy="17647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accent1"/>
                </a:solidFill>
                <a:latin typeface="Calibri" panose="020F0502020204030204" pitchFamily="34" charset="0"/>
                <a:cs typeface="Calibri" panose="020F0502020204030204" pitchFamily="34" charset="0"/>
              </a:rPr>
              <a:t>Tofacitinib</a:t>
            </a:r>
          </a:p>
          <a:p>
            <a:pPr>
              <a:spcBef>
                <a:spcPts val="0"/>
              </a:spcBef>
            </a:pPr>
            <a:r>
              <a:rPr lang="en-US" sz="1600" dirty="0">
                <a:latin typeface="Calibri" panose="020F0502020204030204" pitchFamily="34" charset="0"/>
                <a:cs typeface="Calibri" panose="020F0502020204030204" pitchFamily="34" charset="0"/>
              </a:rPr>
              <a:t>Detectable in breastmilk of 2 lactating women</a:t>
            </a:r>
            <a:endParaRPr lang="en-US" sz="1600" baseline="30000"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5 and 10 mg BID, respectively</a:t>
            </a:r>
            <a:r>
              <a:rPr lang="en-US" sz="1600" baseline="30000" dirty="0">
                <a:latin typeface="Calibri" panose="020F0502020204030204" pitchFamily="34" charset="0"/>
                <a:cs typeface="Calibri" panose="020F0502020204030204" pitchFamily="34" charset="0"/>
              </a:rPr>
              <a:t>1,2</a:t>
            </a:r>
          </a:p>
          <a:p>
            <a:pPr>
              <a:spcBef>
                <a:spcPts val="0"/>
              </a:spcBef>
            </a:pPr>
            <a:r>
              <a:rPr lang="en-US" sz="1600" dirty="0">
                <a:latin typeface="Calibri" panose="020F0502020204030204" pitchFamily="34" charset="0"/>
                <a:cs typeface="Calibri" panose="020F0502020204030204" pitchFamily="34" charset="0"/>
              </a:rPr>
              <a:t>"Worst-case": </a:t>
            </a:r>
            <a:r>
              <a:rPr lang="en-US" sz="1600" b="1" dirty="0">
                <a:latin typeface="Calibri" panose="020F0502020204030204" pitchFamily="34" charset="0"/>
                <a:cs typeface="Calibri" panose="020F0502020204030204" pitchFamily="34" charset="0"/>
              </a:rPr>
              <a:t>Relative Infant Dose 3.4%</a:t>
            </a:r>
            <a:r>
              <a:rPr lang="en-US" sz="1600" baseline="30000" dirty="0">
                <a:latin typeface="Calibri" panose="020F0502020204030204" pitchFamily="34" charset="0"/>
                <a:cs typeface="Calibri" panose="020F0502020204030204" pitchFamily="34" charset="0"/>
              </a:rPr>
              <a:t>1,2</a:t>
            </a:r>
            <a:endParaRPr lang="en-US" sz="1600" b="1" dirty="0">
              <a:latin typeface="Calibri" panose="020F0502020204030204" pitchFamily="34" charset="0"/>
              <a:cs typeface="Calibri" panose="020F0502020204030204" pitchFamily="34" charset="0"/>
            </a:endParaRPr>
          </a:p>
          <a:p>
            <a:pPr>
              <a:spcBef>
                <a:spcPts val="0"/>
              </a:spcBef>
            </a:pPr>
            <a:r>
              <a:rPr lang="en-US" sz="1600" dirty="0">
                <a:latin typeface="Calibri" panose="020F0502020204030204" pitchFamily="34" charset="0"/>
                <a:cs typeface="Calibri" panose="020F0502020204030204" pitchFamily="34" charset="0"/>
              </a:rPr>
              <a:t>3 infants exposed to tofacitinib during pregnancy/breastfeeding → normal development</a:t>
            </a:r>
            <a:r>
              <a:rPr lang="en-US" sz="1600" baseline="30000" dirty="0">
                <a:latin typeface="Calibri" panose="020F0502020204030204" pitchFamily="34" charset="0"/>
                <a:cs typeface="Calibri" panose="020F0502020204030204" pitchFamily="34" charset="0"/>
              </a:rPr>
              <a:t>2,3</a:t>
            </a:r>
            <a:endParaRPr lang="en-US" sz="1600" dirty="0">
              <a:latin typeface="Calibri" panose="020F0502020204030204" pitchFamily="34" charset="0"/>
              <a:cs typeface="Calibri" panose="020F0502020204030204" pitchFamily="34" charset="0"/>
            </a:endParaRPr>
          </a:p>
          <a:p>
            <a:pPr lvl="1"/>
            <a:r>
              <a:rPr lang="en-US" sz="1600" dirty="0">
                <a:latin typeface="Calibri" panose="020F0502020204030204" pitchFamily="34" charset="0"/>
                <a:cs typeface="Calibri" panose="020F0502020204030204" pitchFamily="34" charset="0"/>
              </a:rPr>
              <a:t>1 infant: normal immunological assessment at 3 months of life.</a:t>
            </a:r>
            <a:r>
              <a:rPr lang="en-US" sz="1600" baseline="30000" dirty="0">
                <a:latin typeface="Calibri" panose="020F0502020204030204" pitchFamily="34" charset="0"/>
                <a:cs typeface="Calibri" panose="020F0502020204030204" pitchFamily="34" charset="0"/>
              </a:rPr>
              <a:t> 3</a:t>
            </a:r>
          </a:p>
          <a:p>
            <a:pPr marL="0" indent="0">
              <a:buNone/>
            </a:pPr>
            <a:r>
              <a:rPr lang="en-US" sz="1600" b="1" dirty="0">
                <a:solidFill>
                  <a:schemeClr val="accent1"/>
                </a:solidFill>
                <a:latin typeface="Calibri" panose="020F0502020204030204" pitchFamily="34" charset="0"/>
                <a:cs typeface="Calibri" panose="020F0502020204030204" pitchFamily="34" charset="0"/>
              </a:rPr>
              <a:t>Upadacitinib &amp; </a:t>
            </a:r>
            <a:r>
              <a:rPr lang="en-US" sz="1600" b="1" dirty="0" err="1">
                <a:solidFill>
                  <a:schemeClr val="accent1"/>
                </a:solidFill>
                <a:latin typeface="Calibri" panose="020F0502020204030204" pitchFamily="34" charset="0"/>
                <a:cs typeface="Calibri" panose="020F0502020204030204" pitchFamily="34" charset="0"/>
              </a:rPr>
              <a:t>filgotinib</a:t>
            </a:r>
            <a:r>
              <a:rPr lang="en-US" sz="1600" b="1" dirty="0">
                <a:solidFill>
                  <a:schemeClr val="accent1"/>
                </a:solidFill>
                <a:latin typeface="Calibri" panose="020F0502020204030204" pitchFamily="34" charset="0"/>
                <a:cs typeface="Calibri" panose="020F0502020204030204" pitchFamily="34" charset="0"/>
              </a:rPr>
              <a:t> </a:t>
            </a:r>
          </a:p>
          <a:p>
            <a:pPr>
              <a:spcBef>
                <a:spcPts val="0"/>
              </a:spcBef>
            </a:pPr>
            <a:r>
              <a:rPr lang="en-US" sz="1600" dirty="0">
                <a:latin typeface="Calibri" panose="020F0502020204030204" pitchFamily="34" charset="0"/>
                <a:cs typeface="Calibri" panose="020F0502020204030204" pitchFamily="34" charset="0"/>
              </a:rPr>
              <a:t>No available human lactation data</a:t>
            </a:r>
          </a:p>
          <a:p>
            <a:pPr>
              <a:spcBef>
                <a:spcPts val="0"/>
              </a:spcBef>
            </a:pPr>
            <a:r>
              <a:rPr lang="en-US" sz="1600" b="1" dirty="0">
                <a:latin typeface="Calibri" panose="020F0502020204030204" pitchFamily="34" charset="0"/>
                <a:cs typeface="Calibri" panose="020F0502020204030204" pitchFamily="34" charset="0"/>
              </a:rPr>
              <a:t>EMA &amp; FDA </a:t>
            </a:r>
            <a:r>
              <a:rPr lang="en-US" sz="1600" dirty="0">
                <a:latin typeface="Calibri" panose="020F0502020204030204" pitchFamily="34" charset="0"/>
                <a:cs typeface="Calibri" panose="020F0502020204030204" pitchFamily="34" charset="0"/>
              </a:rPr>
              <a:t>recommend </a:t>
            </a:r>
            <a:r>
              <a:rPr lang="en-US" sz="1600" b="1" dirty="0">
                <a:latin typeface="Calibri" panose="020F0502020204030204" pitchFamily="34" charset="0"/>
                <a:cs typeface="Calibri" panose="020F0502020204030204" pitchFamily="34" charset="0"/>
              </a:rPr>
              <a:t>avoidance of breastfeeding</a:t>
            </a:r>
            <a:r>
              <a:rPr lang="en-US" sz="1600" dirty="0">
                <a:latin typeface="Calibri" panose="020F0502020204030204" pitchFamily="34" charset="0"/>
                <a:cs typeface="Calibri" panose="020F0502020204030204" pitchFamily="34" charset="0"/>
              </a:rPr>
              <a:t>.</a:t>
            </a:r>
            <a:r>
              <a:rPr lang="en-US" sz="1600" baseline="30000" dirty="0">
                <a:latin typeface="Calibri" panose="020F0502020204030204" pitchFamily="34" charset="0"/>
                <a:cs typeface="Calibri" panose="020F0502020204030204" pitchFamily="34" charset="0"/>
              </a:rPr>
              <a:t>4,5</a:t>
            </a:r>
          </a:p>
        </p:txBody>
      </p:sp>
      <p:sp>
        <p:nvSpPr>
          <p:cNvPr id="16" name="TextBox 15">
            <a:extLst>
              <a:ext uri="{FF2B5EF4-FFF2-40B4-BE49-F238E27FC236}">
                <a16:creationId xmlns:a16="http://schemas.microsoft.com/office/drawing/2014/main" id="{6F21C512-18B2-3939-DFCA-5013DB18F3A0}"/>
              </a:ext>
            </a:extLst>
          </p:cNvPr>
          <p:cNvSpPr txBox="1"/>
          <p:nvPr/>
        </p:nvSpPr>
        <p:spPr>
          <a:xfrm>
            <a:off x="457201" y="4814377"/>
            <a:ext cx="6925234" cy="1077218"/>
          </a:xfrm>
          <a:prstGeom prst="rect">
            <a:avLst/>
          </a:prstGeom>
          <a:noFill/>
        </p:spPr>
        <p:txBody>
          <a:bodyPr wrap="square" rtlCol="0">
            <a:spAutoFit/>
          </a:bodyPr>
          <a:lstStyle/>
          <a:p>
            <a:pPr lvl="0">
              <a:defRPr/>
            </a:pPr>
            <a:r>
              <a:rPr lang="en-US" sz="1600" b="1" u="sng" kern="0" dirty="0">
                <a:solidFill>
                  <a:schemeClr val="accent2"/>
                </a:solidFill>
                <a:latin typeface="Calibri" panose="020F0502020204030204" pitchFamily="34" charset="0"/>
                <a:ea typeface="Calibri" panose="020F0502020204030204" pitchFamily="34" charset="0"/>
                <a:cs typeface="Calibri" panose="020F0502020204030204" pitchFamily="34" charset="0"/>
              </a:rPr>
              <a:t>Recommendation</a:t>
            </a:r>
          </a:p>
          <a:p>
            <a:pPr lvl="0">
              <a:defRPr/>
            </a:pPr>
            <a:r>
              <a:rPr lang="en-US"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Due to no/limited human safety data including unknown effects on the immune system of the suckling infant, </a:t>
            </a:r>
            <a:r>
              <a:rPr lang="en-US" sz="1600" b="1" kern="0" dirty="0">
                <a:solidFill>
                  <a:srgbClr val="EDB6CF">
                    <a:lumMod val="50000"/>
                  </a:srgbClr>
                </a:solidFill>
                <a:latin typeface="Calibri" panose="020F0502020204030204" pitchFamily="34" charset="0"/>
                <a:ea typeface="Calibri" panose="020F0502020204030204" pitchFamily="34" charset="0"/>
                <a:cs typeface="Calibri" panose="020F0502020204030204" pitchFamily="34" charset="0"/>
              </a:rPr>
              <a:t>breastfeeding should </a:t>
            </a:r>
            <a:r>
              <a:rPr lang="en-US" sz="1600" b="1" kern="0" dirty="0">
                <a:solidFill>
                  <a:schemeClr val="accent2"/>
                </a:solidFill>
                <a:latin typeface="Calibri" panose="020F0502020204030204" pitchFamily="34" charset="0"/>
                <a:ea typeface="Calibri" panose="020F0502020204030204" pitchFamily="34" charset="0"/>
                <a:cs typeface="Calibri" panose="020F0502020204030204" pitchFamily="34" charset="0"/>
              </a:rPr>
              <a:t>be avoided </a:t>
            </a:r>
            <a:br>
              <a:rPr lang="en-US" sz="1600" b="1" kern="0" dirty="0">
                <a:solidFill>
                  <a:schemeClr val="accent2"/>
                </a:solidFill>
                <a:latin typeface="Calibri" panose="020F0502020204030204" pitchFamily="34" charset="0"/>
                <a:ea typeface="Calibri" panose="020F0502020204030204" pitchFamily="34" charset="0"/>
                <a:cs typeface="Calibri" panose="020F0502020204030204" pitchFamily="34" charset="0"/>
              </a:rPr>
            </a:br>
            <a:r>
              <a:rPr lang="en-US" sz="1600" b="1" kern="0" dirty="0">
                <a:solidFill>
                  <a:srgbClr val="000000"/>
                </a:solidFill>
                <a:latin typeface="Calibri" panose="020F0502020204030204" pitchFamily="34" charset="0"/>
                <a:ea typeface="Calibri" panose="020F0502020204030204" pitchFamily="34" charset="0"/>
                <a:cs typeface="Calibri" panose="020F0502020204030204" pitchFamily="34" charset="0"/>
              </a:rPr>
              <a:t>in case of treatment with a JAK-inhibitor</a:t>
            </a:r>
          </a:p>
        </p:txBody>
      </p:sp>
    </p:spTree>
    <p:extLst>
      <p:ext uri="{BB962C8B-B14F-4D97-AF65-F5344CB8AC3E}">
        <p14:creationId xmlns:p14="http://schemas.microsoft.com/office/powerpoint/2010/main" val="183497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65E32F-9DB3-996B-B55F-A70F765F3570}"/>
              </a:ext>
            </a:extLst>
          </p:cNvPr>
          <p:cNvSpPr>
            <a:spLocks noGrp="1"/>
          </p:cNvSpPr>
          <p:nvPr>
            <p:ph type="sldNum" sz="quarter" idx="12"/>
          </p:nvPr>
        </p:nvSpPr>
        <p:spPr/>
        <p:txBody>
          <a:bodyPr/>
          <a:lstStyle/>
          <a:p>
            <a:fld id="{C1BBCEF6-2ADA-364E-98F1-750B8367BB0E}" type="slidenum">
              <a:rPr lang="en-US" smtClean="0"/>
              <a:pPr/>
              <a:t>71</a:t>
            </a:fld>
            <a:endParaRPr lang="en-US"/>
          </a:p>
        </p:txBody>
      </p:sp>
      <p:sp>
        <p:nvSpPr>
          <p:cNvPr id="9" name="Rectangle 8">
            <a:extLst>
              <a:ext uri="{FF2B5EF4-FFF2-40B4-BE49-F238E27FC236}">
                <a16:creationId xmlns:a16="http://schemas.microsoft.com/office/drawing/2014/main" id="{27BBA004-D8BE-1B83-CED8-9DCEB8D54473}"/>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17ACB50-93AC-9B25-4771-9855BD82050E}"/>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2C7DAD36-0E01-BC4C-57B5-0CEE4E324475}"/>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E7913397-F20B-EB89-90AE-89E4B4081765}"/>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BEF8288-322B-AD74-F77C-8DCDE8F3902B}"/>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12A9042-4F56-812F-D5B7-C6E13C5346D5}"/>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4D1E4A-28B4-8C6D-81AA-D3441788E85E}"/>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EDE9DD-4847-1D53-29CE-54D96866CDBE}"/>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07917D03-8DDF-6992-F86D-B74EEDB9C1CB}"/>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7F943651-5F4C-9373-948C-1EB7EF9551B9}"/>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4CF89AAB-1AC0-7FCD-0D61-BCF37FBE0A54}"/>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61E42C4C-935C-A091-F0DF-6B324E9F4EA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DA1F1F81-DF41-864F-94AE-6AE18B67DD83}"/>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B98197C9-6FDC-4193-73FD-77E21C775A81}"/>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9201C1C-5577-C0C1-97EC-93874AB0E454}"/>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8CB790F-0833-CA8F-7950-C30F64143F32}"/>
              </a:ext>
            </a:extLst>
          </p:cNvPr>
          <p:cNvSpPr/>
          <p:nvPr/>
        </p:nvSpPr>
        <p:spPr>
          <a:xfrm>
            <a:off x="56388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DA9D303-1796-5D0C-F217-5B6121EA29DF}"/>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FCEA6F8-D391-B9D7-AB6C-854A9144231A}"/>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62574151-737B-DF76-F909-668147DE9EE6}"/>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BCA36618-7016-6D07-9E03-C1E155AE1B31}"/>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accent2">
                    <a:lumMod val="75000"/>
                  </a:schemeClr>
                </a:solidFill>
                <a:latin typeface="Calibri" panose="020F0502020204030204" pitchFamily="34" charset="0"/>
                <a:cs typeface="Times New Roman" panose="02020603050405020304" pitchFamily="18" charset="0"/>
              </a:rPr>
              <a:t>Pregnancy </a:t>
            </a:r>
            <a:br>
              <a:rPr lang="en-US" sz="1600" dirty="0">
                <a:solidFill>
                  <a:schemeClr val="accent2">
                    <a:lumMod val="75000"/>
                  </a:schemeClr>
                </a:solidFill>
                <a:latin typeface="Calibri" panose="020F0502020204030204" pitchFamily="34" charset="0"/>
                <a:cs typeface="Times New Roman" panose="02020603050405020304" pitchFamily="18" charset="0"/>
              </a:rPr>
            </a:br>
            <a:r>
              <a:rPr lang="en-US" sz="1600" dirty="0">
                <a:solidFill>
                  <a:schemeClr val="accent2">
                    <a:lumMod val="75000"/>
                  </a:schemeClr>
                </a:solidFill>
                <a:latin typeface="Calibri" panose="020F0502020204030204" pitchFamily="34" charset="0"/>
                <a:cs typeface="Times New Roman" panose="02020603050405020304" pitchFamily="18" charset="0"/>
              </a:rPr>
              <a:t>adverse events</a:t>
            </a:r>
            <a:endParaRPr lang="en-US" sz="1600" dirty="0">
              <a:solidFill>
                <a:schemeClr val="accent2">
                  <a:lumMod val="75000"/>
                </a:schemeClr>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0D4FFEC8-E8DB-9A32-CF4D-991B8AAC02B6}"/>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75254582-6427-5719-1BDB-FE47CC232D25}"/>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62C0383D-409F-2860-813C-A2A08A27C418}"/>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616C4AF5-007A-3BD7-4A3B-E732BEAA9418}"/>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905E12CA-61D4-16FF-6083-EEA337EBE3E6}"/>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F254EBFF-7F09-77B3-1AB9-04F39B3545DB}"/>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243A50A1-A083-CF93-308F-8D43313A6AB0}"/>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C3F1594F-BE11-5EE7-4194-167C06D390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3A1DA1A5-8346-CA73-6F05-2101DC67B1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8C731B94-8D45-8CDF-7F65-33D65B35AB97}"/>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364ED40C-AF87-A1B0-2089-95446CB342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21C3DC5C-7B29-6566-3A32-A7F2F4054E99}"/>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40352803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E06AE9-0F67-133A-98AA-018E7D9B5E41}"/>
              </a:ext>
            </a:extLst>
          </p:cNvPr>
          <p:cNvSpPr>
            <a:spLocks noGrp="1"/>
          </p:cNvSpPr>
          <p:nvPr>
            <p:ph type="sldNum" sz="quarter" idx="12"/>
          </p:nvPr>
        </p:nvSpPr>
        <p:spPr/>
        <p:txBody>
          <a:bodyPr/>
          <a:lstStyle/>
          <a:p>
            <a:fld id="{C1BBCEF6-2ADA-364E-98F1-750B8367BB0E}" type="slidenum">
              <a:rPr lang="en-US" smtClean="0"/>
              <a:t>72</a:t>
            </a:fld>
            <a:endParaRPr lang="en-US"/>
          </a:p>
        </p:txBody>
      </p:sp>
      <p:pic>
        <p:nvPicPr>
          <p:cNvPr id="6" name="Picture 5" descr="A white and grey triangle pattern&#10;&#10;Description automatically generated">
            <a:extLst>
              <a:ext uri="{FF2B5EF4-FFF2-40B4-BE49-F238E27FC236}">
                <a16:creationId xmlns:a16="http://schemas.microsoft.com/office/drawing/2014/main" id="{E07F62F3-823D-7C61-169F-ADAF5D995F96}"/>
              </a:ext>
            </a:extLst>
          </p:cNvPr>
          <p:cNvPicPr>
            <a:picLocks/>
          </p:cNvPicPr>
          <p:nvPr/>
        </p:nvPicPr>
        <p:blipFill>
          <a:blip r:embed="rId3">
            <a:alphaModFix/>
          </a:blip>
          <a:srcRect t="54168" b="19503"/>
          <a:stretch/>
        </p:blipFill>
        <p:spPr>
          <a:xfrm>
            <a:off x="0" y="8662"/>
            <a:ext cx="7878726" cy="1399032"/>
          </a:xfrm>
          <a:prstGeom prst="rect">
            <a:avLst/>
          </a:prstGeom>
        </p:spPr>
      </p:pic>
      <p:sp>
        <p:nvSpPr>
          <p:cNvPr id="7" name="Rectangle 6">
            <a:extLst>
              <a:ext uri="{FF2B5EF4-FFF2-40B4-BE49-F238E27FC236}">
                <a16:creationId xmlns:a16="http://schemas.microsoft.com/office/drawing/2014/main" id="{604440E2-2494-65A0-009E-A9073A0E235B}"/>
              </a:ext>
            </a:extLst>
          </p:cNvPr>
          <p:cNvSpPr/>
          <p:nvPr/>
        </p:nvSpPr>
        <p:spPr>
          <a:xfrm>
            <a:off x="0" y="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4E6B181-9E12-D6C3-76F5-23309C9BFE1F}"/>
              </a:ext>
            </a:extLst>
          </p:cNvPr>
          <p:cNvSpPr/>
          <p:nvPr/>
        </p:nvSpPr>
        <p:spPr>
          <a:xfrm>
            <a:off x="7889358" y="70462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7291640-0013-8766-D207-569C5150634A}"/>
              </a:ext>
            </a:extLst>
          </p:cNvPr>
          <p:cNvSpPr txBox="1"/>
          <p:nvPr/>
        </p:nvSpPr>
        <p:spPr>
          <a:xfrm>
            <a:off x="363942" y="18769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23:</a:t>
            </a:r>
            <a:endParaRPr lang="en-US"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FE6CBC4-8DE1-9D2F-026C-8B5F27D4E108}"/>
              </a:ext>
            </a:extLst>
          </p:cNvPr>
          <p:cNvSpPr/>
          <p:nvPr/>
        </p:nvSpPr>
        <p:spPr>
          <a:xfrm>
            <a:off x="7889358" y="423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B75EDC20-A1DC-72A1-09BB-A938BA94D1D3}"/>
              </a:ext>
            </a:extLst>
          </p:cNvPr>
          <p:cNvSpPr txBox="1">
            <a:spLocks/>
          </p:cNvSpPr>
          <p:nvPr/>
        </p:nvSpPr>
        <p:spPr>
          <a:xfrm>
            <a:off x="8053475" y="37651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81EDE19E-62D7-E248-58F5-4DFCE5FD95E2}"/>
              </a:ext>
            </a:extLst>
          </p:cNvPr>
          <p:cNvGrpSpPr>
            <a:grpSpLocks noChangeAspect="1"/>
          </p:cNvGrpSpPr>
          <p:nvPr/>
        </p:nvGrpSpPr>
        <p:grpSpPr>
          <a:xfrm>
            <a:off x="10180320" y="207678"/>
            <a:ext cx="1554480" cy="306358"/>
            <a:chOff x="8077200" y="2074333"/>
            <a:chExt cx="2319866" cy="457200"/>
          </a:xfrm>
        </p:grpSpPr>
        <p:sp>
          <p:nvSpPr>
            <p:cNvPr id="14" name="Oval 13">
              <a:extLst>
                <a:ext uri="{FF2B5EF4-FFF2-40B4-BE49-F238E27FC236}">
                  <a16:creationId xmlns:a16="http://schemas.microsoft.com/office/drawing/2014/main" id="{E462742B-135A-B92B-9BAC-22DCD484FC9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CAF3F0A-2682-5AA2-72A2-09E645A00688}"/>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B71FD671-C554-12F6-CB1F-75DBFEF175E7}"/>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8DF3124D-B9AE-4962-5CD0-7FE42F7FA2F8}"/>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DB0B784-FBE4-25A5-946F-AD77E845BC77}"/>
              </a:ext>
            </a:extLst>
          </p:cNvPr>
          <p:cNvSpPr txBox="1"/>
          <p:nvPr/>
        </p:nvSpPr>
        <p:spPr>
          <a:xfrm>
            <a:off x="8053475" y="9286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64F38513-E90C-5667-C625-36C52F9D07AB}"/>
              </a:ext>
            </a:extLst>
          </p:cNvPr>
          <p:cNvSpPr txBox="1">
            <a:spLocks/>
          </p:cNvSpPr>
          <p:nvPr/>
        </p:nvSpPr>
        <p:spPr>
          <a:xfrm>
            <a:off x="8057019" y="106952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20" name="TextBox 19">
            <a:extLst>
              <a:ext uri="{FF2B5EF4-FFF2-40B4-BE49-F238E27FC236}">
                <a16:creationId xmlns:a16="http://schemas.microsoft.com/office/drawing/2014/main" id="{4015B40C-6B6D-B5AC-7B68-DB12B640918C}"/>
              </a:ext>
            </a:extLst>
          </p:cNvPr>
          <p:cNvSpPr txBox="1"/>
          <p:nvPr/>
        </p:nvSpPr>
        <p:spPr>
          <a:xfrm>
            <a:off x="8057019" y="779068"/>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21" name="Round Single Corner Rectangle 20">
            <a:extLst>
              <a:ext uri="{FF2B5EF4-FFF2-40B4-BE49-F238E27FC236}">
                <a16:creationId xmlns:a16="http://schemas.microsoft.com/office/drawing/2014/main" id="{3F853F73-ACB7-4EBC-0100-46692E7DB0B1}"/>
              </a:ext>
            </a:extLst>
          </p:cNvPr>
          <p:cNvSpPr/>
          <p:nvPr/>
        </p:nvSpPr>
        <p:spPr>
          <a:xfrm>
            <a:off x="152400" y="15240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232A8134-87E4-F6D4-BEC6-09E54271F4BF}"/>
              </a:ext>
            </a:extLst>
          </p:cNvPr>
          <p:cNvPicPr>
            <a:picLocks noChangeAspect="1"/>
          </p:cNvPicPr>
          <p:nvPr/>
        </p:nvPicPr>
        <p:blipFill>
          <a:blip r:embed="rId4">
            <a:alphaModFix amt="10000"/>
          </a:blip>
          <a:srcRect t="794" b="794"/>
          <a:stretch/>
        </p:blipFill>
        <p:spPr>
          <a:xfrm>
            <a:off x="6398211" y="287096"/>
            <a:ext cx="1106447" cy="869352"/>
          </a:xfrm>
          <a:prstGeom prst="rect">
            <a:avLst/>
          </a:prstGeom>
        </p:spPr>
      </p:pic>
      <p:sp>
        <p:nvSpPr>
          <p:cNvPr id="23" name="TextBox 22">
            <a:extLst>
              <a:ext uri="{FF2B5EF4-FFF2-40B4-BE49-F238E27FC236}">
                <a16:creationId xmlns:a16="http://schemas.microsoft.com/office/drawing/2014/main" id="{FBCA0879-045F-7105-C3EF-3704B04E28A6}"/>
              </a:ext>
            </a:extLst>
          </p:cNvPr>
          <p:cNvSpPr txBox="1"/>
          <p:nvPr/>
        </p:nvSpPr>
        <p:spPr>
          <a:xfrm>
            <a:off x="388751" y="493971"/>
            <a:ext cx="7265116" cy="757130"/>
          </a:xfrm>
          <a:prstGeom prst="rect">
            <a:avLst/>
          </a:prstGeom>
          <a:noFill/>
        </p:spPr>
        <p:txBody>
          <a:bodyPr wrap="square" rtlCol="0">
            <a:spAutoFit/>
          </a:bodyPr>
          <a:lstStyle/>
          <a:p>
            <a:pPr>
              <a:lnSpc>
                <a:spcPct val="90000"/>
              </a:lnSpc>
            </a:pPr>
            <a:r>
              <a:rPr lang="en-US" sz="1600" dirty="0">
                <a:solidFill>
                  <a:schemeClr val="bg1"/>
                </a:solidFill>
                <a:effectLst/>
                <a:latin typeface="Calibri" panose="020F0502020204030204" pitchFamily="34" charset="0"/>
                <a:ea typeface="Calibri" panose="020F0502020204030204" pitchFamily="34" charset="0"/>
              </a:rPr>
              <a:t>We suggest </a:t>
            </a:r>
            <a:r>
              <a:rPr lang="en-US" sz="1600" dirty="0">
                <a:solidFill>
                  <a:schemeClr val="bg1"/>
                </a:solidFill>
                <a:effectLst/>
                <a:latin typeface="Calibri" panose="020F0502020204030204" pitchFamily="34" charset="0"/>
                <a:ea typeface="Times New Roman" panose="02020603050405020304" pitchFamily="18" charset="0"/>
              </a:rPr>
              <a:t>counseling</a:t>
            </a:r>
            <a:r>
              <a:rPr lang="en-US" sz="1600" dirty="0">
                <a:solidFill>
                  <a:schemeClr val="bg1"/>
                </a:solidFill>
                <a:effectLst/>
                <a:latin typeface="Calibri" panose="020F0502020204030204" pitchFamily="34" charset="0"/>
                <a:ea typeface="Calibri" panose="020F0502020204030204" pitchFamily="34" charset="0"/>
              </a:rPr>
              <a:t> that women with IBD as compared to women without IBD have an increased risk of adverse pregnancy outcomes including low birth weight </a:t>
            </a:r>
            <a:br>
              <a:rPr lang="en-US" sz="1600" dirty="0">
                <a:solidFill>
                  <a:schemeClr val="bg1"/>
                </a:solidFill>
                <a:effectLst/>
                <a:latin typeface="Calibri" panose="020F0502020204030204" pitchFamily="34" charset="0"/>
                <a:ea typeface="Calibri" panose="020F0502020204030204" pitchFamily="34" charset="0"/>
              </a:rPr>
            </a:br>
            <a:r>
              <a:rPr lang="en-US" sz="1600" dirty="0">
                <a:solidFill>
                  <a:schemeClr val="bg1"/>
                </a:solidFill>
                <a:effectLst/>
                <a:latin typeface="Calibri" panose="020F0502020204030204" pitchFamily="34" charset="0"/>
                <a:ea typeface="Calibri" panose="020F0502020204030204" pitchFamily="34" charset="0"/>
              </a:rPr>
              <a:t>and preterm delivery</a:t>
            </a:r>
            <a:r>
              <a:rPr lang="en-US" sz="1600" spc="-30" dirty="0">
                <a:solidFill>
                  <a:schemeClr val="bg1"/>
                </a:solidFill>
                <a:effectLst/>
                <a:latin typeface="Calibri" panose="020F0502020204030204" pitchFamily="34" charset="0"/>
                <a:cs typeface="Calibri" panose="020F0502020204030204" pitchFamily="34" charset="0"/>
              </a:rPr>
              <a:t>.</a:t>
            </a:r>
          </a:p>
        </p:txBody>
      </p:sp>
      <p:pic>
        <p:nvPicPr>
          <p:cNvPr id="59" name="Picture 58" descr="A white and grey triangle pattern&#10;&#10;Description automatically generated">
            <a:extLst>
              <a:ext uri="{FF2B5EF4-FFF2-40B4-BE49-F238E27FC236}">
                <a16:creationId xmlns:a16="http://schemas.microsoft.com/office/drawing/2014/main" id="{68D1C1AD-30F8-29E3-D25D-BEB763A8BAD9}"/>
              </a:ext>
            </a:extLst>
          </p:cNvPr>
          <p:cNvPicPr>
            <a:picLocks/>
          </p:cNvPicPr>
          <p:nvPr/>
        </p:nvPicPr>
        <p:blipFill>
          <a:blip r:embed="rId3">
            <a:alphaModFix/>
          </a:blip>
          <a:srcRect t="54168" b="19503"/>
          <a:stretch/>
        </p:blipFill>
        <p:spPr>
          <a:xfrm>
            <a:off x="0" y="1559556"/>
            <a:ext cx="7878726" cy="1399032"/>
          </a:xfrm>
          <a:prstGeom prst="rect">
            <a:avLst/>
          </a:prstGeom>
        </p:spPr>
      </p:pic>
      <p:sp>
        <p:nvSpPr>
          <p:cNvPr id="60" name="Rectangle 59">
            <a:extLst>
              <a:ext uri="{FF2B5EF4-FFF2-40B4-BE49-F238E27FC236}">
                <a16:creationId xmlns:a16="http://schemas.microsoft.com/office/drawing/2014/main" id="{4CFA6398-B8AF-5610-A6D3-4BD48CE9B45C}"/>
              </a:ext>
            </a:extLst>
          </p:cNvPr>
          <p:cNvSpPr/>
          <p:nvPr/>
        </p:nvSpPr>
        <p:spPr>
          <a:xfrm>
            <a:off x="0" y="155089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3A0CC25B-109D-1F57-0198-9E89C922636E}"/>
              </a:ext>
            </a:extLst>
          </p:cNvPr>
          <p:cNvSpPr/>
          <p:nvPr/>
        </p:nvSpPr>
        <p:spPr>
          <a:xfrm>
            <a:off x="7889358" y="225552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2" name="TextBox 61">
            <a:extLst>
              <a:ext uri="{FF2B5EF4-FFF2-40B4-BE49-F238E27FC236}">
                <a16:creationId xmlns:a16="http://schemas.microsoft.com/office/drawing/2014/main" id="{3241E200-CF9E-DA32-34A1-042F65B20BDB}"/>
              </a:ext>
            </a:extLst>
          </p:cNvPr>
          <p:cNvSpPr txBox="1"/>
          <p:nvPr/>
        </p:nvSpPr>
        <p:spPr>
          <a:xfrm>
            <a:off x="363942" y="1723345"/>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24:</a:t>
            </a:r>
            <a:endParaRPr lang="en-US" dirty="0">
              <a:solidFill>
                <a:schemeClr val="bg1"/>
              </a:solidFill>
              <a:latin typeface="Calibri" panose="020F0502020204030204" pitchFamily="34" charset="0"/>
              <a:cs typeface="Calibri" panose="020F0502020204030204" pitchFamily="34" charset="0"/>
            </a:endParaRPr>
          </a:p>
        </p:txBody>
      </p:sp>
      <p:sp>
        <p:nvSpPr>
          <p:cNvPr id="63" name="Rectangle 62">
            <a:extLst>
              <a:ext uri="{FF2B5EF4-FFF2-40B4-BE49-F238E27FC236}">
                <a16:creationId xmlns:a16="http://schemas.microsoft.com/office/drawing/2014/main" id="{FF6ABF23-AB4B-ECCC-5B5E-D9788DC8B220}"/>
              </a:ext>
            </a:extLst>
          </p:cNvPr>
          <p:cNvSpPr/>
          <p:nvPr/>
        </p:nvSpPr>
        <p:spPr>
          <a:xfrm>
            <a:off x="7889358" y="155512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4" name="Content Placeholder 2">
            <a:extLst>
              <a:ext uri="{FF2B5EF4-FFF2-40B4-BE49-F238E27FC236}">
                <a16:creationId xmlns:a16="http://schemas.microsoft.com/office/drawing/2014/main" id="{5D5D12B4-2871-862C-8DFB-F27D3FF9BC72}"/>
              </a:ext>
            </a:extLst>
          </p:cNvPr>
          <p:cNvSpPr txBox="1">
            <a:spLocks/>
          </p:cNvSpPr>
          <p:nvPr/>
        </p:nvSpPr>
        <p:spPr>
          <a:xfrm>
            <a:off x="8053475" y="192741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65" name="Group 64">
            <a:extLst>
              <a:ext uri="{FF2B5EF4-FFF2-40B4-BE49-F238E27FC236}">
                <a16:creationId xmlns:a16="http://schemas.microsoft.com/office/drawing/2014/main" id="{DDAAD19F-0BA1-B808-FB8C-D807ACEC6125}"/>
              </a:ext>
            </a:extLst>
          </p:cNvPr>
          <p:cNvGrpSpPr>
            <a:grpSpLocks noChangeAspect="1"/>
          </p:cNvGrpSpPr>
          <p:nvPr/>
        </p:nvGrpSpPr>
        <p:grpSpPr>
          <a:xfrm>
            <a:off x="10180320" y="1758572"/>
            <a:ext cx="1554480" cy="306358"/>
            <a:chOff x="8077200" y="2074333"/>
            <a:chExt cx="2319866" cy="457200"/>
          </a:xfrm>
        </p:grpSpPr>
        <p:sp>
          <p:nvSpPr>
            <p:cNvPr id="66" name="Oval 65">
              <a:extLst>
                <a:ext uri="{FF2B5EF4-FFF2-40B4-BE49-F238E27FC236}">
                  <a16:creationId xmlns:a16="http://schemas.microsoft.com/office/drawing/2014/main" id="{0E23B719-F07A-8F25-B69E-574F324FADD0}"/>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7" name="Oval 66">
              <a:extLst>
                <a:ext uri="{FF2B5EF4-FFF2-40B4-BE49-F238E27FC236}">
                  <a16:creationId xmlns:a16="http://schemas.microsoft.com/office/drawing/2014/main" id="{5A8C1B1A-F683-A7A5-C15D-A6AC9677075B}"/>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8" name="Oval 67">
              <a:extLst>
                <a:ext uri="{FF2B5EF4-FFF2-40B4-BE49-F238E27FC236}">
                  <a16:creationId xmlns:a16="http://schemas.microsoft.com/office/drawing/2014/main" id="{FB000C48-57BB-B80B-D8B9-C0EAF1C1DA3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9" name="Oval 68">
              <a:extLst>
                <a:ext uri="{FF2B5EF4-FFF2-40B4-BE49-F238E27FC236}">
                  <a16:creationId xmlns:a16="http://schemas.microsoft.com/office/drawing/2014/main" id="{C69D96BF-CFF3-C2FF-289E-9AE8ED6BB1BF}"/>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70" name="TextBox 69">
            <a:extLst>
              <a:ext uri="{FF2B5EF4-FFF2-40B4-BE49-F238E27FC236}">
                <a16:creationId xmlns:a16="http://schemas.microsoft.com/office/drawing/2014/main" id="{4AB975AD-B712-6EDE-937C-DB9F1B34EB1E}"/>
              </a:ext>
            </a:extLst>
          </p:cNvPr>
          <p:cNvSpPr txBox="1"/>
          <p:nvPr/>
        </p:nvSpPr>
        <p:spPr>
          <a:xfrm>
            <a:off x="8053475" y="1643759"/>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71" name="Content Placeholder 2">
            <a:extLst>
              <a:ext uri="{FF2B5EF4-FFF2-40B4-BE49-F238E27FC236}">
                <a16:creationId xmlns:a16="http://schemas.microsoft.com/office/drawing/2014/main" id="{523C2B88-02BB-C7BB-1EB0-CD5430B0231D}"/>
              </a:ext>
            </a:extLst>
          </p:cNvPr>
          <p:cNvSpPr txBox="1">
            <a:spLocks/>
          </p:cNvSpPr>
          <p:nvPr/>
        </p:nvSpPr>
        <p:spPr>
          <a:xfrm>
            <a:off x="8057019" y="262042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72" name="TextBox 71">
            <a:extLst>
              <a:ext uri="{FF2B5EF4-FFF2-40B4-BE49-F238E27FC236}">
                <a16:creationId xmlns:a16="http://schemas.microsoft.com/office/drawing/2014/main" id="{C9F11F52-B67E-839A-03A1-AFEDC36F524D}"/>
              </a:ext>
            </a:extLst>
          </p:cNvPr>
          <p:cNvSpPr txBox="1"/>
          <p:nvPr/>
        </p:nvSpPr>
        <p:spPr>
          <a:xfrm>
            <a:off x="8057019" y="232996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73" name="Round Single Corner Rectangle 72">
            <a:extLst>
              <a:ext uri="{FF2B5EF4-FFF2-40B4-BE49-F238E27FC236}">
                <a16:creationId xmlns:a16="http://schemas.microsoft.com/office/drawing/2014/main" id="{413628F5-CF43-55DE-35EE-CDE918661585}"/>
              </a:ext>
            </a:extLst>
          </p:cNvPr>
          <p:cNvSpPr/>
          <p:nvPr/>
        </p:nvSpPr>
        <p:spPr>
          <a:xfrm>
            <a:off x="152400" y="170329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74" name="Picture 73">
            <a:extLst>
              <a:ext uri="{FF2B5EF4-FFF2-40B4-BE49-F238E27FC236}">
                <a16:creationId xmlns:a16="http://schemas.microsoft.com/office/drawing/2014/main" id="{22B427EF-7128-5FA0-7BEB-39DBDBCEACC8}"/>
              </a:ext>
            </a:extLst>
          </p:cNvPr>
          <p:cNvPicPr>
            <a:picLocks noChangeAspect="1"/>
          </p:cNvPicPr>
          <p:nvPr/>
        </p:nvPicPr>
        <p:blipFill>
          <a:blip r:embed="rId4">
            <a:alphaModFix amt="10000"/>
          </a:blip>
          <a:srcRect t="794" b="794"/>
          <a:stretch/>
        </p:blipFill>
        <p:spPr>
          <a:xfrm>
            <a:off x="6398211" y="1837990"/>
            <a:ext cx="1106447" cy="869352"/>
          </a:xfrm>
          <a:prstGeom prst="rect">
            <a:avLst/>
          </a:prstGeom>
        </p:spPr>
      </p:pic>
      <p:sp>
        <p:nvSpPr>
          <p:cNvPr id="75" name="TextBox 74">
            <a:extLst>
              <a:ext uri="{FF2B5EF4-FFF2-40B4-BE49-F238E27FC236}">
                <a16:creationId xmlns:a16="http://schemas.microsoft.com/office/drawing/2014/main" id="{BE3B9C2D-7F58-B8F4-CDA8-0D1B755EFECA}"/>
              </a:ext>
            </a:extLst>
          </p:cNvPr>
          <p:cNvSpPr txBox="1"/>
          <p:nvPr/>
        </p:nvSpPr>
        <p:spPr>
          <a:xfrm>
            <a:off x="388750" y="2029625"/>
            <a:ext cx="7370203" cy="757130"/>
          </a:xfrm>
          <a:prstGeom prst="rect">
            <a:avLst/>
          </a:prstGeom>
          <a:noFill/>
        </p:spPr>
        <p:txBody>
          <a:bodyPr wrap="square" rtlCol="0">
            <a:spAutoFit/>
          </a:bodyPr>
          <a:lstStyle/>
          <a:p>
            <a:pPr>
              <a:lnSpc>
                <a:spcPct val="90000"/>
              </a:lnSpc>
            </a:pPr>
            <a:r>
              <a:rPr lang="en-US" sz="1600" dirty="0">
                <a:solidFill>
                  <a:schemeClr val="bg1"/>
                </a:solidFill>
                <a:effectLst/>
                <a:latin typeface="Calibri" panose="020F0502020204030204" pitchFamily="34" charset="0"/>
                <a:ea typeface="Calibri" panose="020F0502020204030204" pitchFamily="34" charset="0"/>
              </a:rPr>
              <a:t>We suggest </a:t>
            </a:r>
            <a:r>
              <a:rPr lang="en-US" sz="1600" dirty="0">
                <a:solidFill>
                  <a:schemeClr val="bg1"/>
                </a:solidFill>
                <a:effectLst/>
                <a:latin typeface="Calibri" panose="020F0502020204030204" pitchFamily="34" charset="0"/>
                <a:ea typeface="Times New Roman" panose="02020603050405020304" pitchFamily="18" charset="0"/>
              </a:rPr>
              <a:t>counseling</a:t>
            </a:r>
            <a:r>
              <a:rPr lang="en-US" sz="1600" dirty="0">
                <a:solidFill>
                  <a:schemeClr val="bg1"/>
                </a:solidFill>
                <a:effectLst/>
                <a:latin typeface="Calibri" panose="020F0502020204030204" pitchFamily="34" charset="0"/>
                <a:ea typeface="Calibri" panose="020F0502020204030204" pitchFamily="34" charset="0"/>
              </a:rPr>
              <a:t> that women with IBD with moderate to severe disease activity have an increased risk of spontaneous abortion as compared to women without IBD </a:t>
            </a:r>
            <a:br>
              <a:rPr lang="en-US" sz="1600" dirty="0">
                <a:solidFill>
                  <a:schemeClr val="bg1"/>
                </a:solidFill>
                <a:effectLst/>
                <a:latin typeface="Calibri" panose="020F0502020204030204" pitchFamily="34" charset="0"/>
                <a:ea typeface="Calibri" panose="020F0502020204030204" pitchFamily="34" charset="0"/>
              </a:rPr>
            </a:br>
            <a:r>
              <a:rPr lang="en-US" sz="1600" dirty="0">
                <a:solidFill>
                  <a:schemeClr val="bg1"/>
                </a:solidFill>
                <a:effectLst/>
                <a:latin typeface="Calibri" panose="020F0502020204030204" pitchFamily="34" charset="0"/>
                <a:ea typeface="Calibri" panose="020F0502020204030204" pitchFamily="34" charset="0"/>
              </a:rPr>
              <a:t>or women with mild IBD</a:t>
            </a:r>
            <a:r>
              <a:rPr lang="en-US" sz="1600" spc="-40" dirty="0">
                <a:solidFill>
                  <a:schemeClr val="bg1"/>
                </a:solidFill>
                <a:effectLst/>
                <a:latin typeface="Calibri" panose="020F0502020204030204" pitchFamily="34" charset="0"/>
                <a:cs typeface="Calibri" panose="020F0502020204030204" pitchFamily="34" charset="0"/>
              </a:rPr>
              <a:t>.</a:t>
            </a:r>
          </a:p>
        </p:txBody>
      </p:sp>
      <p:pic>
        <p:nvPicPr>
          <p:cNvPr id="76" name="Picture 75" descr="A white and grey triangle pattern&#10;&#10;Description automatically generated">
            <a:extLst>
              <a:ext uri="{FF2B5EF4-FFF2-40B4-BE49-F238E27FC236}">
                <a16:creationId xmlns:a16="http://schemas.microsoft.com/office/drawing/2014/main" id="{B7971566-3D2D-8549-CA3F-623AA659E0D3}"/>
              </a:ext>
            </a:extLst>
          </p:cNvPr>
          <p:cNvPicPr>
            <a:picLocks/>
          </p:cNvPicPr>
          <p:nvPr/>
        </p:nvPicPr>
        <p:blipFill>
          <a:blip r:embed="rId3">
            <a:alphaModFix/>
          </a:blip>
          <a:srcRect t="54168" b="19503"/>
          <a:stretch/>
        </p:blipFill>
        <p:spPr>
          <a:xfrm>
            <a:off x="0" y="3108512"/>
            <a:ext cx="7878726" cy="1399032"/>
          </a:xfrm>
          <a:prstGeom prst="rect">
            <a:avLst/>
          </a:prstGeom>
        </p:spPr>
      </p:pic>
      <p:sp>
        <p:nvSpPr>
          <p:cNvPr id="77" name="Rectangle 76">
            <a:extLst>
              <a:ext uri="{FF2B5EF4-FFF2-40B4-BE49-F238E27FC236}">
                <a16:creationId xmlns:a16="http://schemas.microsoft.com/office/drawing/2014/main" id="{FCF448BC-321F-DB80-A13E-9B2A40B2D13E}"/>
              </a:ext>
            </a:extLst>
          </p:cNvPr>
          <p:cNvSpPr/>
          <p:nvPr/>
        </p:nvSpPr>
        <p:spPr>
          <a:xfrm>
            <a:off x="0" y="3099850"/>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2F8DB2B8-8F57-369B-5458-77EF0C6D4BE6}"/>
              </a:ext>
            </a:extLst>
          </p:cNvPr>
          <p:cNvSpPr/>
          <p:nvPr/>
        </p:nvSpPr>
        <p:spPr>
          <a:xfrm>
            <a:off x="7889358" y="3804476"/>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TextBox 78">
            <a:extLst>
              <a:ext uri="{FF2B5EF4-FFF2-40B4-BE49-F238E27FC236}">
                <a16:creationId xmlns:a16="http://schemas.microsoft.com/office/drawing/2014/main" id="{BE343505-8A52-AD1B-4B41-B9C711A64A20}"/>
              </a:ext>
            </a:extLst>
          </p:cNvPr>
          <p:cNvSpPr txBox="1"/>
          <p:nvPr/>
        </p:nvSpPr>
        <p:spPr>
          <a:xfrm>
            <a:off x="363942" y="328754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25:</a:t>
            </a:r>
            <a:endParaRPr lang="en-US" dirty="0">
              <a:solidFill>
                <a:schemeClr val="bg1"/>
              </a:solidFill>
              <a:latin typeface="Calibri" panose="020F0502020204030204" pitchFamily="34" charset="0"/>
              <a:cs typeface="Calibri" panose="020F0502020204030204" pitchFamily="34" charset="0"/>
            </a:endParaRPr>
          </a:p>
        </p:txBody>
      </p:sp>
      <p:sp>
        <p:nvSpPr>
          <p:cNvPr id="80" name="Rectangle 79">
            <a:extLst>
              <a:ext uri="{FF2B5EF4-FFF2-40B4-BE49-F238E27FC236}">
                <a16:creationId xmlns:a16="http://schemas.microsoft.com/office/drawing/2014/main" id="{B72B1A7A-3351-ACCF-A01C-3EC428911299}"/>
              </a:ext>
            </a:extLst>
          </p:cNvPr>
          <p:cNvSpPr/>
          <p:nvPr/>
        </p:nvSpPr>
        <p:spPr>
          <a:xfrm>
            <a:off x="7889358" y="3104082"/>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1" name="Content Placeholder 2">
            <a:extLst>
              <a:ext uri="{FF2B5EF4-FFF2-40B4-BE49-F238E27FC236}">
                <a16:creationId xmlns:a16="http://schemas.microsoft.com/office/drawing/2014/main" id="{FCA1C876-6C28-5EEF-B5D0-B155E80EB41D}"/>
              </a:ext>
            </a:extLst>
          </p:cNvPr>
          <p:cNvSpPr txBox="1">
            <a:spLocks/>
          </p:cNvSpPr>
          <p:nvPr/>
        </p:nvSpPr>
        <p:spPr>
          <a:xfrm>
            <a:off x="8053475" y="3476368"/>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82" name="Group 81">
            <a:extLst>
              <a:ext uri="{FF2B5EF4-FFF2-40B4-BE49-F238E27FC236}">
                <a16:creationId xmlns:a16="http://schemas.microsoft.com/office/drawing/2014/main" id="{F3E80272-4F5C-F089-4E63-6E6154FBD529}"/>
              </a:ext>
            </a:extLst>
          </p:cNvPr>
          <p:cNvGrpSpPr>
            <a:grpSpLocks noChangeAspect="1"/>
          </p:cNvGrpSpPr>
          <p:nvPr/>
        </p:nvGrpSpPr>
        <p:grpSpPr>
          <a:xfrm>
            <a:off x="10180320" y="3307528"/>
            <a:ext cx="1554480" cy="306358"/>
            <a:chOff x="8077200" y="2074333"/>
            <a:chExt cx="2319866" cy="457200"/>
          </a:xfrm>
        </p:grpSpPr>
        <p:sp>
          <p:nvSpPr>
            <p:cNvPr id="83" name="Oval 82">
              <a:extLst>
                <a:ext uri="{FF2B5EF4-FFF2-40B4-BE49-F238E27FC236}">
                  <a16:creationId xmlns:a16="http://schemas.microsoft.com/office/drawing/2014/main" id="{0B40845E-A526-1FED-C277-CE45403572E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4" name="Oval 83">
              <a:extLst>
                <a:ext uri="{FF2B5EF4-FFF2-40B4-BE49-F238E27FC236}">
                  <a16:creationId xmlns:a16="http://schemas.microsoft.com/office/drawing/2014/main" id="{395D56A9-215C-CD5C-8A8A-EA12AAA7A0AC}"/>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5" name="Oval 84">
              <a:extLst>
                <a:ext uri="{FF2B5EF4-FFF2-40B4-BE49-F238E27FC236}">
                  <a16:creationId xmlns:a16="http://schemas.microsoft.com/office/drawing/2014/main" id="{703BDCBD-6F8B-8389-9E12-B8FFE09D3691}"/>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7BFF8768-1CD5-1CD8-6105-7DC087696A06}"/>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7" name="TextBox 86">
            <a:extLst>
              <a:ext uri="{FF2B5EF4-FFF2-40B4-BE49-F238E27FC236}">
                <a16:creationId xmlns:a16="http://schemas.microsoft.com/office/drawing/2014/main" id="{04D50B9B-9E06-CCD5-5573-704616A4B9C5}"/>
              </a:ext>
            </a:extLst>
          </p:cNvPr>
          <p:cNvSpPr txBox="1"/>
          <p:nvPr/>
        </p:nvSpPr>
        <p:spPr>
          <a:xfrm>
            <a:off x="8053475" y="319271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88" name="Content Placeholder 2">
            <a:extLst>
              <a:ext uri="{FF2B5EF4-FFF2-40B4-BE49-F238E27FC236}">
                <a16:creationId xmlns:a16="http://schemas.microsoft.com/office/drawing/2014/main" id="{85E99469-7A95-E9E3-64C3-515A26F023E6}"/>
              </a:ext>
            </a:extLst>
          </p:cNvPr>
          <p:cNvSpPr txBox="1">
            <a:spLocks/>
          </p:cNvSpPr>
          <p:nvPr/>
        </p:nvSpPr>
        <p:spPr>
          <a:xfrm>
            <a:off x="8057019" y="416937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89" name="TextBox 88">
            <a:extLst>
              <a:ext uri="{FF2B5EF4-FFF2-40B4-BE49-F238E27FC236}">
                <a16:creationId xmlns:a16="http://schemas.microsoft.com/office/drawing/2014/main" id="{64D5677E-9D67-75AF-69C0-EF430563636F}"/>
              </a:ext>
            </a:extLst>
          </p:cNvPr>
          <p:cNvSpPr txBox="1"/>
          <p:nvPr/>
        </p:nvSpPr>
        <p:spPr>
          <a:xfrm>
            <a:off x="8057019" y="3878918"/>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90" name="Round Single Corner Rectangle 89">
            <a:extLst>
              <a:ext uri="{FF2B5EF4-FFF2-40B4-BE49-F238E27FC236}">
                <a16:creationId xmlns:a16="http://schemas.microsoft.com/office/drawing/2014/main" id="{C0F45AC0-9E3B-6DDC-E1D4-554D85A66C31}"/>
              </a:ext>
            </a:extLst>
          </p:cNvPr>
          <p:cNvSpPr/>
          <p:nvPr/>
        </p:nvSpPr>
        <p:spPr>
          <a:xfrm>
            <a:off x="152400" y="3252251"/>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91" name="Picture 90">
            <a:extLst>
              <a:ext uri="{FF2B5EF4-FFF2-40B4-BE49-F238E27FC236}">
                <a16:creationId xmlns:a16="http://schemas.microsoft.com/office/drawing/2014/main" id="{3A295CF3-E7A3-D677-48B8-E156A0F8D219}"/>
              </a:ext>
            </a:extLst>
          </p:cNvPr>
          <p:cNvPicPr>
            <a:picLocks noChangeAspect="1"/>
          </p:cNvPicPr>
          <p:nvPr/>
        </p:nvPicPr>
        <p:blipFill>
          <a:blip r:embed="rId4">
            <a:alphaModFix amt="10000"/>
          </a:blip>
          <a:srcRect t="794" b="794"/>
          <a:stretch/>
        </p:blipFill>
        <p:spPr>
          <a:xfrm>
            <a:off x="6398211" y="3386946"/>
            <a:ext cx="1106447" cy="869352"/>
          </a:xfrm>
          <a:prstGeom prst="rect">
            <a:avLst/>
          </a:prstGeom>
        </p:spPr>
      </p:pic>
      <p:sp>
        <p:nvSpPr>
          <p:cNvPr id="92" name="TextBox 91">
            <a:extLst>
              <a:ext uri="{FF2B5EF4-FFF2-40B4-BE49-F238E27FC236}">
                <a16:creationId xmlns:a16="http://schemas.microsoft.com/office/drawing/2014/main" id="{4AAAD167-2ABC-6C76-022F-ECC6F1CCF9E4}"/>
              </a:ext>
            </a:extLst>
          </p:cNvPr>
          <p:cNvSpPr txBox="1"/>
          <p:nvPr/>
        </p:nvSpPr>
        <p:spPr>
          <a:xfrm>
            <a:off x="388751" y="3685261"/>
            <a:ext cx="7265116" cy="535531"/>
          </a:xfrm>
          <a:prstGeom prst="rect">
            <a:avLst/>
          </a:prstGeom>
          <a:noFill/>
        </p:spPr>
        <p:txBody>
          <a:bodyPr wrap="square" rtlCol="0">
            <a:spAutoFit/>
          </a:bodyPr>
          <a:lstStyle/>
          <a:p>
            <a:pPr>
              <a:lnSpc>
                <a:spcPct val="90000"/>
              </a:lnSpc>
            </a:pPr>
            <a:r>
              <a:rPr lang="en-US" sz="1600" spc="-30" dirty="0">
                <a:solidFill>
                  <a:schemeClr val="bg1"/>
                </a:solidFill>
                <a:effectLst/>
                <a:latin typeface="Calibri" panose="020F0502020204030204" pitchFamily="34" charset="0"/>
                <a:ea typeface="Calibri" panose="020F0502020204030204" pitchFamily="34" charset="0"/>
              </a:rPr>
              <a:t>We suggest </a:t>
            </a:r>
            <a:r>
              <a:rPr lang="en-US" sz="1600" spc="-30" dirty="0">
                <a:solidFill>
                  <a:schemeClr val="bg1"/>
                </a:solidFill>
                <a:effectLst/>
                <a:latin typeface="Calibri" panose="020F0502020204030204" pitchFamily="34" charset="0"/>
                <a:ea typeface="Times New Roman" panose="02020603050405020304" pitchFamily="18" charset="0"/>
              </a:rPr>
              <a:t>counseling</a:t>
            </a:r>
            <a:r>
              <a:rPr lang="en-US" sz="1600" spc="-30" dirty="0">
                <a:solidFill>
                  <a:schemeClr val="bg1"/>
                </a:solidFill>
                <a:effectLst/>
                <a:latin typeface="Calibri" panose="020F0502020204030204" pitchFamily="34" charset="0"/>
                <a:ea typeface="Calibri" panose="020F0502020204030204" pitchFamily="34" charset="0"/>
              </a:rPr>
              <a:t> that pregnant women with IBD have an increased risk of venous thromboembolism during pregnancy as compared to pregnant women without IBD</a:t>
            </a:r>
            <a:r>
              <a:rPr lang="en-US" sz="1600" spc="-30" dirty="0">
                <a:solidFill>
                  <a:schemeClr val="bg1"/>
                </a:solidFill>
                <a:effectLst/>
                <a:latin typeface="Calibri" panose="020F0502020204030204" pitchFamily="34" charset="0"/>
                <a:cs typeface="Calibri" panose="020F0502020204030204" pitchFamily="34" charset="0"/>
              </a:rPr>
              <a:t>.</a:t>
            </a:r>
          </a:p>
        </p:txBody>
      </p:sp>
      <p:pic>
        <p:nvPicPr>
          <p:cNvPr id="93" name="Picture 92" descr="A white and grey triangle pattern&#10;&#10;Description automatically generated">
            <a:extLst>
              <a:ext uri="{FF2B5EF4-FFF2-40B4-BE49-F238E27FC236}">
                <a16:creationId xmlns:a16="http://schemas.microsoft.com/office/drawing/2014/main" id="{8B02D873-9264-354F-4A5E-06AA0C31BCA3}"/>
              </a:ext>
            </a:extLst>
          </p:cNvPr>
          <p:cNvPicPr>
            <a:picLocks/>
          </p:cNvPicPr>
          <p:nvPr/>
        </p:nvPicPr>
        <p:blipFill>
          <a:blip r:embed="rId3">
            <a:alphaModFix/>
          </a:blip>
          <a:srcRect t="54168" b="19503"/>
          <a:stretch/>
        </p:blipFill>
        <p:spPr>
          <a:xfrm>
            <a:off x="0" y="4659406"/>
            <a:ext cx="7878726" cy="1399032"/>
          </a:xfrm>
          <a:prstGeom prst="rect">
            <a:avLst/>
          </a:prstGeom>
        </p:spPr>
      </p:pic>
      <p:sp>
        <p:nvSpPr>
          <p:cNvPr id="94" name="Rectangle 93">
            <a:extLst>
              <a:ext uri="{FF2B5EF4-FFF2-40B4-BE49-F238E27FC236}">
                <a16:creationId xmlns:a16="http://schemas.microsoft.com/office/drawing/2014/main" id="{20688B78-6CA1-D441-7F0E-E91F35085BD1}"/>
              </a:ext>
            </a:extLst>
          </p:cNvPr>
          <p:cNvSpPr/>
          <p:nvPr/>
        </p:nvSpPr>
        <p:spPr>
          <a:xfrm>
            <a:off x="0" y="4650744"/>
            <a:ext cx="7899400" cy="1399032"/>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A7091AE8-6B48-0465-A8AA-B597F4761AFF}"/>
              </a:ext>
            </a:extLst>
          </p:cNvPr>
          <p:cNvSpPr/>
          <p:nvPr/>
        </p:nvSpPr>
        <p:spPr>
          <a:xfrm>
            <a:off x="7889358" y="5355370"/>
            <a:ext cx="4302642" cy="693868"/>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6" name="TextBox 95">
            <a:extLst>
              <a:ext uri="{FF2B5EF4-FFF2-40B4-BE49-F238E27FC236}">
                <a16:creationId xmlns:a16="http://schemas.microsoft.com/office/drawing/2014/main" id="{B2310326-D577-5129-9BBC-28BB4FA49BBB}"/>
              </a:ext>
            </a:extLst>
          </p:cNvPr>
          <p:cNvSpPr txBox="1"/>
          <p:nvPr/>
        </p:nvSpPr>
        <p:spPr>
          <a:xfrm>
            <a:off x="363942" y="4838435"/>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26:</a:t>
            </a:r>
            <a:endParaRPr lang="en-US" dirty="0">
              <a:solidFill>
                <a:schemeClr val="bg1"/>
              </a:solidFill>
              <a:latin typeface="Calibri" panose="020F050202020403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BA4C1F61-4C1A-1034-B275-33F0084B5B06}"/>
              </a:ext>
            </a:extLst>
          </p:cNvPr>
          <p:cNvSpPr/>
          <p:nvPr/>
        </p:nvSpPr>
        <p:spPr>
          <a:xfrm>
            <a:off x="7889358" y="4654976"/>
            <a:ext cx="4302642" cy="694944"/>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8" name="Content Placeholder 2">
            <a:extLst>
              <a:ext uri="{FF2B5EF4-FFF2-40B4-BE49-F238E27FC236}">
                <a16:creationId xmlns:a16="http://schemas.microsoft.com/office/drawing/2014/main" id="{A1A05A3B-2A4E-51AF-2784-8A42996194FC}"/>
              </a:ext>
            </a:extLst>
          </p:cNvPr>
          <p:cNvSpPr txBox="1">
            <a:spLocks/>
          </p:cNvSpPr>
          <p:nvPr/>
        </p:nvSpPr>
        <p:spPr>
          <a:xfrm>
            <a:off x="8053475" y="5027262"/>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99" name="Group 98">
            <a:extLst>
              <a:ext uri="{FF2B5EF4-FFF2-40B4-BE49-F238E27FC236}">
                <a16:creationId xmlns:a16="http://schemas.microsoft.com/office/drawing/2014/main" id="{AF960F3F-1364-FAE2-C144-FA82C9382349}"/>
              </a:ext>
            </a:extLst>
          </p:cNvPr>
          <p:cNvGrpSpPr>
            <a:grpSpLocks noChangeAspect="1"/>
          </p:cNvGrpSpPr>
          <p:nvPr/>
        </p:nvGrpSpPr>
        <p:grpSpPr>
          <a:xfrm>
            <a:off x="10180320" y="4858422"/>
            <a:ext cx="1554480" cy="306358"/>
            <a:chOff x="8077200" y="2074333"/>
            <a:chExt cx="2319866" cy="457200"/>
          </a:xfrm>
        </p:grpSpPr>
        <p:sp>
          <p:nvSpPr>
            <p:cNvPr id="100" name="Oval 99">
              <a:extLst>
                <a:ext uri="{FF2B5EF4-FFF2-40B4-BE49-F238E27FC236}">
                  <a16:creationId xmlns:a16="http://schemas.microsoft.com/office/drawing/2014/main" id="{217919BE-2C46-FAED-D5E3-78CFFB3483D9}"/>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1" name="Oval 100">
              <a:extLst>
                <a:ext uri="{FF2B5EF4-FFF2-40B4-BE49-F238E27FC236}">
                  <a16:creationId xmlns:a16="http://schemas.microsoft.com/office/drawing/2014/main" id="{50DCC7B8-B2F4-9DFC-FD79-04B263E710AC}"/>
                </a:ext>
              </a:extLst>
            </p:cNvPr>
            <p:cNvSpPr/>
            <p:nvPr/>
          </p:nvSpPr>
          <p:spPr>
            <a:xfrm>
              <a:off x="8720666"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2" name="Oval 101">
              <a:extLst>
                <a:ext uri="{FF2B5EF4-FFF2-40B4-BE49-F238E27FC236}">
                  <a16:creationId xmlns:a16="http://schemas.microsoft.com/office/drawing/2014/main" id="{5505D95F-C875-E344-7C63-A104F274CF2B}"/>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Oval 102">
              <a:extLst>
                <a:ext uri="{FF2B5EF4-FFF2-40B4-BE49-F238E27FC236}">
                  <a16:creationId xmlns:a16="http://schemas.microsoft.com/office/drawing/2014/main" id="{CF5AC7FB-0983-5061-8EF9-2890E777331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04" name="TextBox 103">
            <a:extLst>
              <a:ext uri="{FF2B5EF4-FFF2-40B4-BE49-F238E27FC236}">
                <a16:creationId xmlns:a16="http://schemas.microsoft.com/office/drawing/2014/main" id="{78D92AEB-AD2B-DA50-59CD-2AD59E7EF14F}"/>
              </a:ext>
            </a:extLst>
          </p:cNvPr>
          <p:cNvSpPr txBox="1"/>
          <p:nvPr/>
        </p:nvSpPr>
        <p:spPr>
          <a:xfrm>
            <a:off x="8053475" y="4743609"/>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05" name="Content Placeholder 2">
            <a:extLst>
              <a:ext uri="{FF2B5EF4-FFF2-40B4-BE49-F238E27FC236}">
                <a16:creationId xmlns:a16="http://schemas.microsoft.com/office/drawing/2014/main" id="{882310AC-961B-098D-D52B-00AE06D47DFE}"/>
              </a:ext>
            </a:extLst>
          </p:cNvPr>
          <p:cNvSpPr txBox="1">
            <a:spLocks/>
          </p:cNvSpPr>
          <p:nvPr/>
        </p:nvSpPr>
        <p:spPr>
          <a:xfrm>
            <a:off x="8057019" y="5720272"/>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106" name="TextBox 105">
            <a:extLst>
              <a:ext uri="{FF2B5EF4-FFF2-40B4-BE49-F238E27FC236}">
                <a16:creationId xmlns:a16="http://schemas.microsoft.com/office/drawing/2014/main" id="{2FE89253-ADB3-9868-4228-60840F886D7E}"/>
              </a:ext>
            </a:extLst>
          </p:cNvPr>
          <p:cNvSpPr txBox="1"/>
          <p:nvPr/>
        </p:nvSpPr>
        <p:spPr>
          <a:xfrm>
            <a:off x="8057019" y="542981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07" name="Round Single Corner Rectangle 106">
            <a:extLst>
              <a:ext uri="{FF2B5EF4-FFF2-40B4-BE49-F238E27FC236}">
                <a16:creationId xmlns:a16="http://schemas.microsoft.com/office/drawing/2014/main" id="{E426AFC2-831E-3EC6-7D1F-DC8C8F580526}"/>
              </a:ext>
            </a:extLst>
          </p:cNvPr>
          <p:cNvSpPr/>
          <p:nvPr/>
        </p:nvSpPr>
        <p:spPr>
          <a:xfrm>
            <a:off x="152400" y="4803145"/>
            <a:ext cx="7603067" cy="1111624"/>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8" name="Picture 107">
            <a:extLst>
              <a:ext uri="{FF2B5EF4-FFF2-40B4-BE49-F238E27FC236}">
                <a16:creationId xmlns:a16="http://schemas.microsoft.com/office/drawing/2014/main" id="{B09A49BE-2A87-DC8B-849D-872F540AC3B0}"/>
              </a:ext>
            </a:extLst>
          </p:cNvPr>
          <p:cNvPicPr>
            <a:picLocks noChangeAspect="1"/>
          </p:cNvPicPr>
          <p:nvPr/>
        </p:nvPicPr>
        <p:blipFill>
          <a:blip r:embed="rId4">
            <a:alphaModFix amt="10000"/>
          </a:blip>
          <a:srcRect t="794" b="794"/>
          <a:stretch/>
        </p:blipFill>
        <p:spPr>
          <a:xfrm>
            <a:off x="6398211" y="4937840"/>
            <a:ext cx="1106447" cy="869352"/>
          </a:xfrm>
          <a:prstGeom prst="rect">
            <a:avLst/>
          </a:prstGeom>
        </p:spPr>
      </p:pic>
      <p:sp>
        <p:nvSpPr>
          <p:cNvPr id="109" name="TextBox 108">
            <a:extLst>
              <a:ext uri="{FF2B5EF4-FFF2-40B4-BE49-F238E27FC236}">
                <a16:creationId xmlns:a16="http://schemas.microsoft.com/office/drawing/2014/main" id="{8F7E0840-DCDD-CF00-2884-B9720E00E95D}"/>
              </a:ext>
            </a:extLst>
          </p:cNvPr>
          <p:cNvSpPr txBox="1"/>
          <p:nvPr/>
        </p:nvSpPr>
        <p:spPr>
          <a:xfrm>
            <a:off x="388751" y="5236155"/>
            <a:ext cx="7265116" cy="535531"/>
          </a:xfrm>
          <a:prstGeom prst="rect">
            <a:avLst/>
          </a:prstGeom>
          <a:noFill/>
        </p:spPr>
        <p:txBody>
          <a:bodyPr wrap="square" rtlCol="0">
            <a:spAutoFit/>
          </a:bodyPr>
          <a:lstStyle/>
          <a:p>
            <a:pPr>
              <a:lnSpc>
                <a:spcPct val="90000"/>
              </a:lnSpc>
            </a:pPr>
            <a:r>
              <a:rPr lang="en-US" sz="1600" spc="-30" dirty="0">
                <a:solidFill>
                  <a:schemeClr val="bg1"/>
                </a:solidFill>
                <a:effectLst/>
                <a:latin typeface="Calibri" panose="020F0502020204030204" pitchFamily="34" charset="0"/>
                <a:ea typeface="Calibri" panose="020F0502020204030204" pitchFamily="34" charset="0"/>
              </a:rPr>
              <a:t>We suggest</a:t>
            </a:r>
            <a:r>
              <a:rPr lang="en-US" sz="1600" spc="-30" dirty="0">
                <a:solidFill>
                  <a:schemeClr val="bg1"/>
                </a:solidFill>
                <a:effectLst/>
                <a:latin typeface="Calibri" panose="020F0502020204030204" pitchFamily="34" charset="0"/>
                <a:ea typeface="Times New Roman" panose="02020603050405020304" pitchFamily="18" charset="0"/>
              </a:rPr>
              <a:t> counseling</a:t>
            </a:r>
            <a:r>
              <a:rPr lang="en-US" sz="1600" spc="-30" dirty="0">
                <a:solidFill>
                  <a:schemeClr val="bg1"/>
                </a:solidFill>
                <a:effectLst/>
                <a:latin typeface="Calibri" panose="020F0502020204030204" pitchFamily="34" charset="0"/>
                <a:ea typeface="Calibri" panose="020F0502020204030204" pitchFamily="34" charset="0"/>
              </a:rPr>
              <a:t> that pregnant women with IBD have an increased risk of venous thromboembolism during the postpartum as compared to pregnant women without IBD</a:t>
            </a:r>
            <a:r>
              <a:rPr lang="en-US" sz="1600" spc="-30" dirty="0">
                <a:solidFill>
                  <a:schemeClr val="bg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487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D3EC55-7761-4438-EE48-45B9177CE225}"/>
              </a:ext>
            </a:extLst>
          </p:cNvPr>
          <p:cNvSpPr>
            <a:spLocks noGrp="1"/>
          </p:cNvSpPr>
          <p:nvPr>
            <p:ph type="sldNum" sz="quarter" idx="12"/>
          </p:nvPr>
        </p:nvSpPr>
        <p:spPr/>
        <p:txBody>
          <a:bodyPr/>
          <a:lstStyle/>
          <a:p>
            <a:fld id="{C1BBCEF6-2ADA-364E-98F1-750B8367BB0E}" type="slidenum">
              <a:rPr lang="en-US" smtClean="0"/>
              <a:t>73</a:t>
            </a:fld>
            <a:endParaRPr lang="en-US"/>
          </a:p>
        </p:txBody>
      </p:sp>
      <p:pic>
        <p:nvPicPr>
          <p:cNvPr id="7" name="Picture 6" descr="A group of people standing in front of a sign&#10;&#10;Description automatically generated">
            <a:extLst>
              <a:ext uri="{FF2B5EF4-FFF2-40B4-BE49-F238E27FC236}">
                <a16:creationId xmlns:a16="http://schemas.microsoft.com/office/drawing/2014/main" id="{1B689555-E5EA-5FA9-F8EA-71FD4EC6110B}"/>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8" name="Rectangle 7">
            <a:extLst>
              <a:ext uri="{FF2B5EF4-FFF2-40B4-BE49-F238E27FC236}">
                <a16:creationId xmlns:a16="http://schemas.microsoft.com/office/drawing/2014/main" id="{3F83DDB0-E5D9-98B5-C4FF-5FA8F8749E02}"/>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3F20501-C030-179E-0573-1ECBD784D240}"/>
              </a:ext>
            </a:extLst>
          </p:cNvPr>
          <p:cNvSpPr>
            <a:spLocks noGrp="1"/>
          </p:cNvSpPr>
          <p:nvPr>
            <p:ph type="title"/>
          </p:nvPr>
        </p:nvSpPr>
        <p:spPr>
          <a:xfrm>
            <a:off x="320523" y="795867"/>
            <a:ext cx="9408268" cy="1325563"/>
          </a:xfrm>
        </p:spPr>
        <p:txBody>
          <a:bodyPr anchor="t"/>
          <a:lstStyle/>
          <a:p>
            <a:r>
              <a:rPr lang="en-US" dirty="0">
                <a:solidFill>
                  <a:schemeClr val="bg1"/>
                </a:solidFill>
                <a:latin typeface="Calibri" panose="020F0502020204030204" pitchFamily="34" charset="0"/>
                <a:cs typeface="Calibri" panose="020F0502020204030204" pitchFamily="34" charset="0"/>
              </a:rPr>
              <a:t>Consensus Statements</a:t>
            </a:r>
          </a:p>
        </p:txBody>
      </p:sp>
      <p:sp>
        <p:nvSpPr>
          <p:cNvPr id="10" name="TextBox 9">
            <a:extLst>
              <a:ext uri="{FF2B5EF4-FFF2-40B4-BE49-F238E27FC236}">
                <a16:creationId xmlns:a16="http://schemas.microsoft.com/office/drawing/2014/main" id="{9A3B08FA-DBA8-8ED2-C0FB-7853662FEB7E}"/>
              </a:ext>
            </a:extLst>
          </p:cNvPr>
          <p:cNvSpPr txBox="1"/>
          <p:nvPr/>
        </p:nvSpPr>
        <p:spPr>
          <a:xfrm>
            <a:off x="5475767" y="1318437"/>
            <a:ext cx="5901069" cy="4295554"/>
          </a:xfrm>
          <a:prstGeom prst="rect">
            <a:avLst/>
          </a:prstGeom>
        </p:spPr>
        <p:txBody>
          <a:bodyPr vert="horz" lIns="91440" tIns="45720" rIns="91440" bIns="45720" rtlCol="0" anchor="ctr">
            <a:normAutofit/>
          </a:bodyPr>
          <a:lstStyle/>
          <a:p>
            <a:pPr marL="0" indent="0">
              <a:buNone/>
            </a:pPr>
            <a:r>
              <a:rPr lang="en-US" sz="2000" dirty="0">
                <a:solidFill>
                  <a:schemeClr val="bg1"/>
                </a:solidFill>
                <a:effectLst/>
                <a:latin typeface="Calibri" panose="020F0502020204030204" pitchFamily="34" charset="0"/>
                <a:ea typeface="Calibri" panose="020F0502020204030204" pitchFamily="34" charset="0"/>
              </a:rPr>
              <a:t>32. Controlling disease activity during pregnancy among women with IBD is critical to reduce adverse outcomes.</a:t>
            </a:r>
            <a:endParaRPr lang="en-US" sz="2000" dirty="0">
              <a:solidFill>
                <a:schemeClr val="bg1"/>
              </a:solidFill>
            </a:endParaRPr>
          </a:p>
        </p:txBody>
      </p:sp>
      <p:pic>
        <p:nvPicPr>
          <p:cNvPr id="11" name="Picture 10">
            <a:extLst>
              <a:ext uri="{FF2B5EF4-FFF2-40B4-BE49-F238E27FC236}">
                <a16:creationId xmlns:a16="http://schemas.microsoft.com/office/drawing/2014/main" id="{07E132C5-DC42-EF75-A755-470C40AE39F6}"/>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2" name="Straight Connector 11">
            <a:extLst>
              <a:ext uri="{FF2B5EF4-FFF2-40B4-BE49-F238E27FC236}">
                <a16:creationId xmlns:a16="http://schemas.microsoft.com/office/drawing/2014/main" id="{5AAF8415-5578-4D88-2467-3771C4FD7FAD}"/>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F5CF80C-B29F-5B81-7896-F6F009310DCB}"/>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1CA9DBD-87AA-4547-B211-EF636C03C9EF}"/>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BE00810-CD63-DC40-099A-DEE3B824D532}"/>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0959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C6291B-1921-55CB-CE4C-980122EC3487}"/>
              </a:ext>
            </a:extLst>
          </p:cNvPr>
          <p:cNvSpPr>
            <a:spLocks noGrp="1"/>
          </p:cNvSpPr>
          <p:nvPr>
            <p:ph type="sldNum" sz="quarter" idx="12"/>
          </p:nvPr>
        </p:nvSpPr>
        <p:spPr/>
        <p:txBody>
          <a:bodyPr/>
          <a:lstStyle/>
          <a:p>
            <a:fld id="{C1BBCEF6-2ADA-364E-98F1-750B8367BB0E}" type="slidenum">
              <a:rPr lang="en-US" smtClean="0"/>
              <a:pPr/>
              <a:t>74</a:t>
            </a:fld>
            <a:endParaRPr lang="en-US"/>
          </a:p>
        </p:txBody>
      </p:sp>
      <p:sp>
        <p:nvSpPr>
          <p:cNvPr id="9" name="Rectangle 8">
            <a:extLst>
              <a:ext uri="{FF2B5EF4-FFF2-40B4-BE49-F238E27FC236}">
                <a16:creationId xmlns:a16="http://schemas.microsoft.com/office/drawing/2014/main" id="{35A65EBC-FDD8-2FB2-A371-4FA1B1BBA5B7}"/>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0F13680-F911-DB4C-592E-E6524AFDD731}"/>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1" name="Content Placeholder 2">
            <a:extLst>
              <a:ext uri="{FF2B5EF4-FFF2-40B4-BE49-F238E27FC236}">
                <a16:creationId xmlns:a16="http://schemas.microsoft.com/office/drawing/2014/main" id="{DB433BE5-EED8-0564-39A6-E911705BE9C7}"/>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2" name="Oval 11">
            <a:extLst>
              <a:ext uri="{FF2B5EF4-FFF2-40B4-BE49-F238E27FC236}">
                <a16:creationId xmlns:a16="http://schemas.microsoft.com/office/drawing/2014/main" id="{38B01E0B-FBF2-643D-D1D5-708E57F9AC28}"/>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7C5096D-6AE4-C26A-693D-93330E308634}"/>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5850697-DB06-C06E-8176-2462ED8E5F19}"/>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DED7B80-91F0-C199-567E-1D716339A1EB}"/>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BA6BB0F-F716-FFDD-F5CB-19D7A08EEDD4}"/>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19A15BA6-EB79-4F25-2566-EE548518E05A}"/>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8" name="Content Placeholder 2">
            <a:extLst>
              <a:ext uri="{FF2B5EF4-FFF2-40B4-BE49-F238E27FC236}">
                <a16:creationId xmlns:a16="http://schemas.microsoft.com/office/drawing/2014/main" id="{3BE0F4E0-A102-A213-C429-A6768754E2EC}"/>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9" name="Content Placeholder 2">
            <a:extLst>
              <a:ext uri="{FF2B5EF4-FFF2-40B4-BE49-F238E27FC236}">
                <a16:creationId xmlns:a16="http://schemas.microsoft.com/office/drawing/2014/main" id="{6E66001E-6C43-D369-1BAC-8D128B63F1F9}"/>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20" name="Content Placeholder 2">
            <a:extLst>
              <a:ext uri="{FF2B5EF4-FFF2-40B4-BE49-F238E27FC236}">
                <a16:creationId xmlns:a16="http://schemas.microsoft.com/office/drawing/2014/main" id="{4FB5B143-8145-02F4-2BA6-E82758C8CC9C}"/>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1" name="Content Placeholder 2">
            <a:extLst>
              <a:ext uri="{FF2B5EF4-FFF2-40B4-BE49-F238E27FC236}">
                <a16:creationId xmlns:a16="http://schemas.microsoft.com/office/drawing/2014/main" id="{075B53D6-3FF5-9F72-2088-2C4917918C59}"/>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2" name="Oval 21">
            <a:extLst>
              <a:ext uri="{FF2B5EF4-FFF2-40B4-BE49-F238E27FC236}">
                <a16:creationId xmlns:a16="http://schemas.microsoft.com/office/drawing/2014/main" id="{C2175501-D2FA-DF7F-5F7E-F3349B721BA2}"/>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75080C8-414A-A50A-4905-DFCEAB4C4F1A}"/>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0B1E454-57D3-89DE-908C-827E37682E9C}"/>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4769949-EDDF-91F2-2CD4-B9A4B4CC68EC}"/>
              </a:ext>
            </a:extLst>
          </p:cNvPr>
          <p:cNvSpPr/>
          <p:nvPr/>
        </p:nvSpPr>
        <p:spPr>
          <a:xfrm>
            <a:off x="7696200" y="3435485"/>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2FB0E26-A93B-9D01-208A-11ED2E3B3C52}"/>
              </a:ext>
            </a:extLst>
          </p:cNvPr>
          <p:cNvSpPr/>
          <p:nvPr/>
        </p:nvSpPr>
        <p:spPr>
          <a:xfrm>
            <a:off x="97536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271B0CF6-F8C6-696C-966B-B67231B1F06D}"/>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4A365B87-5079-917D-21EE-2F43C09E3C73}"/>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741A1520-89B0-27D2-8251-50915DB9FD93}"/>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accent2">
                    <a:lumMod val="75000"/>
                  </a:schemeClr>
                </a:solidFill>
                <a:latin typeface="Calibri" panose="020F0502020204030204" pitchFamily="34" charset="0"/>
                <a:cs typeface="Times New Roman" panose="02020603050405020304" pitchFamily="18" charset="0"/>
              </a:rPr>
              <a:t>Fetal and neonatal adverse events</a:t>
            </a:r>
            <a:endParaRPr lang="en-US" sz="1600" dirty="0">
              <a:solidFill>
                <a:schemeClr val="accent2">
                  <a:lumMod val="75000"/>
                </a:schemeClr>
              </a:solidFill>
              <a:latin typeface="Calibri" panose="020F0502020204030204" pitchFamily="34" charset="0"/>
            </a:endParaRPr>
          </a:p>
        </p:txBody>
      </p:sp>
      <p:sp>
        <p:nvSpPr>
          <p:cNvPr id="30" name="Content Placeholder 2">
            <a:extLst>
              <a:ext uri="{FF2B5EF4-FFF2-40B4-BE49-F238E27FC236}">
                <a16:creationId xmlns:a16="http://schemas.microsoft.com/office/drawing/2014/main" id="{E1D1A00B-1E37-F3EB-A346-ADD7A92381A1}"/>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Vaccines</a:t>
            </a:r>
            <a:endParaRPr lang="en-US" sz="1600" dirty="0">
              <a:solidFill>
                <a:schemeClr val="tx2"/>
              </a:solidFill>
            </a:endParaRPr>
          </a:p>
        </p:txBody>
      </p:sp>
      <p:pic>
        <p:nvPicPr>
          <p:cNvPr id="31" name="Picture 30" descr="A set of icons on a black background&#10;&#10;Description automatically generated">
            <a:extLst>
              <a:ext uri="{FF2B5EF4-FFF2-40B4-BE49-F238E27FC236}">
                <a16:creationId xmlns:a16="http://schemas.microsoft.com/office/drawing/2014/main" id="{669A203C-7E5A-A0A0-BBFB-F4B0A3ECF414}"/>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705FCA3A-E419-01F1-08EC-7BFF08E45DCE}"/>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07D69B3B-64B0-24DE-5D9B-AE6010DC3690}"/>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BBD4C01B-C288-CE6F-FCEF-68B6CD25A82C}"/>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5" name="Picture 34" descr="A set of icons on a black background&#10;&#10;Description automatically generated">
            <a:extLst>
              <a:ext uri="{FF2B5EF4-FFF2-40B4-BE49-F238E27FC236}">
                <a16:creationId xmlns:a16="http://schemas.microsoft.com/office/drawing/2014/main" id="{296F3011-5339-4EF3-3592-42999BD11EC8}"/>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6" name="Graphic 35" descr="Warning outline">
            <a:extLst>
              <a:ext uri="{FF2B5EF4-FFF2-40B4-BE49-F238E27FC236}">
                <a16:creationId xmlns:a16="http://schemas.microsoft.com/office/drawing/2014/main" id="{F2645C3F-FABA-0260-0CB0-6B1ADA9A32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7" name="Graphic 36" descr="Medicine outline">
            <a:extLst>
              <a:ext uri="{FF2B5EF4-FFF2-40B4-BE49-F238E27FC236}">
                <a16:creationId xmlns:a16="http://schemas.microsoft.com/office/drawing/2014/main" id="{F5DCD41C-9818-DBB7-9921-A472008B26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8" name="Picture 37">
            <a:extLst>
              <a:ext uri="{FF2B5EF4-FFF2-40B4-BE49-F238E27FC236}">
                <a16:creationId xmlns:a16="http://schemas.microsoft.com/office/drawing/2014/main" id="{3824B089-A9B2-4879-788B-C024574598C0}"/>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9" name="Graphic 38" descr="Chat outline">
            <a:extLst>
              <a:ext uri="{FF2B5EF4-FFF2-40B4-BE49-F238E27FC236}">
                <a16:creationId xmlns:a16="http://schemas.microsoft.com/office/drawing/2014/main" id="{F9ACE2EE-4CD0-B9E7-A1D6-AD0C766DF1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40" name="Picture 39" descr="A hand holding a heart&#10;&#10;Description automatically generated">
            <a:extLst>
              <a:ext uri="{FF2B5EF4-FFF2-40B4-BE49-F238E27FC236}">
                <a16:creationId xmlns:a16="http://schemas.microsoft.com/office/drawing/2014/main" id="{72E59B59-37FA-433F-25BA-972A6C0CDE0C}"/>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2350036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134858-44EE-4251-CE4A-82E7B9F73570}"/>
              </a:ext>
            </a:extLst>
          </p:cNvPr>
          <p:cNvSpPr>
            <a:spLocks noGrp="1"/>
          </p:cNvSpPr>
          <p:nvPr>
            <p:ph type="sldNum" sz="quarter" idx="12"/>
          </p:nvPr>
        </p:nvSpPr>
        <p:spPr/>
        <p:txBody>
          <a:bodyPr/>
          <a:lstStyle/>
          <a:p>
            <a:fld id="{C1BBCEF6-2ADA-364E-98F1-750B8367BB0E}" type="slidenum">
              <a:rPr lang="en-US" smtClean="0"/>
              <a:t>75</a:t>
            </a:fld>
            <a:endParaRPr lang="en-US"/>
          </a:p>
        </p:txBody>
      </p:sp>
      <p:pic>
        <p:nvPicPr>
          <p:cNvPr id="19" name="Picture 18" descr="A white and grey triangle pattern&#10;&#10;Description automatically generated">
            <a:extLst>
              <a:ext uri="{FF2B5EF4-FFF2-40B4-BE49-F238E27FC236}">
                <a16:creationId xmlns:a16="http://schemas.microsoft.com/office/drawing/2014/main" id="{499A5A59-9300-3DE9-27C7-C59658957FA3}"/>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20" name="Rectangle 19">
            <a:extLst>
              <a:ext uri="{FF2B5EF4-FFF2-40B4-BE49-F238E27FC236}">
                <a16:creationId xmlns:a16="http://schemas.microsoft.com/office/drawing/2014/main" id="{AA344640-DC12-B4B8-08E4-F3F9649D9364}"/>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552C23F6-8774-8EDF-442F-8EF7CE080528}"/>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115CED7-61EF-97A2-00E5-C9E26FBC4C07}"/>
              </a:ext>
            </a:extLst>
          </p:cNvPr>
          <p:cNvSpPr txBox="1"/>
          <p:nvPr/>
        </p:nvSpPr>
        <p:spPr>
          <a:xfrm>
            <a:off x="363942" y="27913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27:</a:t>
            </a:r>
            <a:endParaRPr lang="en-US" dirty="0">
              <a:solidFill>
                <a:schemeClr val="bg1"/>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68EFEE71-9248-7B43-95CA-EC058EFED8DF}"/>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Content Placeholder 2">
            <a:extLst>
              <a:ext uri="{FF2B5EF4-FFF2-40B4-BE49-F238E27FC236}">
                <a16:creationId xmlns:a16="http://schemas.microsoft.com/office/drawing/2014/main" id="{F4FAC78B-20FF-2295-C82E-8D08D7F08C77}"/>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89" name="Group 88">
            <a:extLst>
              <a:ext uri="{FF2B5EF4-FFF2-40B4-BE49-F238E27FC236}">
                <a16:creationId xmlns:a16="http://schemas.microsoft.com/office/drawing/2014/main" id="{C63EC24D-0709-E855-4B42-F2EEBEDFB34A}"/>
              </a:ext>
            </a:extLst>
          </p:cNvPr>
          <p:cNvGrpSpPr>
            <a:grpSpLocks noChangeAspect="1"/>
          </p:cNvGrpSpPr>
          <p:nvPr/>
        </p:nvGrpSpPr>
        <p:grpSpPr>
          <a:xfrm>
            <a:off x="9582647" y="476619"/>
            <a:ext cx="1554480" cy="306358"/>
            <a:chOff x="8077200" y="2074333"/>
            <a:chExt cx="2319866" cy="457200"/>
          </a:xfrm>
        </p:grpSpPr>
        <p:sp>
          <p:nvSpPr>
            <p:cNvPr id="90" name="Oval 89">
              <a:extLst>
                <a:ext uri="{FF2B5EF4-FFF2-40B4-BE49-F238E27FC236}">
                  <a16:creationId xmlns:a16="http://schemas.microsoft.com/office/drawing/2014/main" id="{EE6B9248-E43D-0411-6E8C-90A42F70EB7B}"/>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1" name="Oval 90">
              <a:extLst>
                <a:ext uri="{FF2B5EF4-FFF2-40B4-BE49-F238E27FC236}">
                  <a16:creationId xmlns:a16="http://schemas.microsoft.com/office/drawing/2014/main" id="{18E02E7F-4368-AA74-763B-2B566BE25CEE}"/>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2" name="Oval 91">
              <a:extLst>
                <a:ext uri="{FF2B5EF4-FFF2-40B4-BE49-F238E27FC236}">
                  <a16:creationId xmlns:a16="http://schemas.microsoft.com/office/drawing/2014/main" id="{42FE6E68-8B42-CB2F-A469-834C7E8071BC}"/>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3" name="Oval 92">
              <a:extLst>
                <a:ext uri="{FF2B5EF4-FFF2-40B4-BE49-F238E27FC236}">
                  <a16:creationId xmlns:a16="http://schemas.microsoft.com/office/drawing/2014/main" id="{AEA8E84F-9A54-7AA7-8658-1ECE9BF4042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4" name="TextBox 93">
            <a:extLst>
              <a:ext uri="{FF2B5EF4-FFF2-40B4-BE49-F238E27FC236}">
                <a16:creationId xmlns:a16="http://schemas.microsoft.com/office/drawing/2014/main" id="{E5B723ED-DC9D-2A09-3DAF-06A1FC832AF9}"/>
              </a:ext>
            </a:extLst>
          </p:cNvPr>
          <p:cNvSpPr txBox="1"/>
          <p:nvPr/>
        </p:nvSpPr>
        <p:spPr>
          <a:xfrm>
            <a:off x="8053475" y="9286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95" name="Content Placeholder 2">
            <a:extLst>
              <a:ext uri="{FF2B5EF4-FFF2-40B4-BE49-F238E27FC236}">
                <a16:creationId xmlns:a16="http://schemas.microsoft.com/office/drawing/2014/main" id="{D9FFE9F7-72FE-6ABE-A5A5-85024C9B23C1}"/>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96" name="TextBox 95">
            <a:extLst>
              <a:ext uri="{FF2B5EF4-FFF2-40B4-BE49-F238E27FC236}">
                <a16:creationId xmlns:a16="http://schemas.microsoft.com/office/drawing/2014/main" id="{06D410BB-B1E4-4E78-EC21-96A7F42FF133}"/>
              </a:ext>
            </a:extLst>
          </p:cNvPr>
          <p:cNvSpPr txBox="1"/>
          <p:nvPr/>
        </p:nvSpPr>
        <p:spPr>
          <a:xfrm>
            <a:off x="8057019" y="112869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97" name="Round Single Corner Rectangle 96">
            <a:extLst>
              <a:ext uri="{FF2B5EF4-FFF2-40B4-BE49-F238E27FC236}">
                <a16:creationId xmlns:a16="http://schemas.microsoft.com/office/drawing/2014/main" id="{CDF7A00A-78EF-D04D-191B-BFB6B453520F}"/>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98" name="Picture 97">
            <a:extLst>
              <a:ext uri="{FF2B5EF4-FFF2-40B4-BE49-F238E27FC236}">
                <a16:creationId xmlns:a16="http://schemas.microsoft.com/office/drawing/2014/main" id="{F3C15F0E-E556-38C5-9393-2D86C272C359}"/>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99" name="TextBox 98">
            <a:extLst>
              <a:ext uri="{FF2B5EF4-FFF2-40B4-BE49-F238E27FC236}">
                <a16:creationId xmlns:a16="http://schemas.microsoft.com/office/drawing/2014/main" id="{EC3D463B-DAB1-4002-BF6C-04934D9CE28A}"/>
              </a:ext>
            </a:extLst>
          </p:cNvPr>
          <p:cNvSpPr txBox="1"/>
          <p:nvPr/>
        </p:nvSpPr>
        <p:spPr>
          <a:xfrm>
            <a:off x="388751" y="724363"/>
            <a:ext cx="7265116" cy="840230"/>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rPr>
              <a:t>We suggest counseling that children born to women with </a:t>
            </a:r>
            <a:r>
              <a:rPr lang="en-US" dirty="0">
                <a:solidFill>
                  <a:schemeClr val="bg1"/>
                </a:solidFill>
                <a:effectLst/>
                <a:latin typeface="Calibri" panose="020F0502020204030204" pitchFamily="34" charset="0"/>
                <a:ea typeface="Calibri" panose="020F0502020204030204" pitchFamily="34" charset="0"/>
              </a:rPr>
              <a:t>IBD</a:t>
            </a:r>
            <a:r>
              <a:rPr lang="en-US" dirty="0">
                <a:solidFill>
                  <a:schemeClr val="bg1"/>
                </a:solidFill>
                <a:effectLst/>
                <a:latin typeface="Calibri" panose="020F0502020204030204" pitchFamily="34" charset="0"/>
                <a:ea typeface="Times New Roman" panose="02020603050405020304" pitchFamily="18" charset="0"/>
              </a:rPr>
              <a:t> have an increased rate of neonatal ICU admissions and hospitalizations in the first year of life compared to children born to women without </a:t>
            </a:r>
            <a:r>
              <a:rPr lang="en-US" dirty="0">
                <a:solidFill>
                  <a:schemeClr val="bg1"/>
                </a:solidFill>
                <a:effectLst/>
                <a:latin typeface="Calibri" panose="020F0502020204030204" pitchFamily="34" charset="0"/>
                <a:ea typeface="Calibri" panose="020F0502020204030204" pitchFamily="34" charset="0"/>
              </a:rPr>
              <a:t>IBD</a:t>
            </a:r>
            <a:r>
              <a:rPr lang="en-US" spc="-30" dirty="0">
                <a:solidFill>
                  <a:schemeClr val="bg1"/>
                </a:solidFill>
                <a:effectLst/>
                <a:latin typeface="Calibri" panose="020F0502020204030204" pitchFamily="34" charset="0"/>
                <a:cs typeface="Calibri" panose="020F0502020204030204" pitchFamily="34" charset="0"/>
              </a:rPr>
              <a:t>.</a:t>
            </a:r>
          </a:p>
        </p:txBody>
      </p:sp>
      <p:pic>
        <p:nvPicPr>
          <p:cNvPr id="100" name="Picture 99" descr="A white and grey triangle pattern&#10;&#10;Description automatically generated">
            <a:extLst>
              <a:ext uri="{FF2B5EF4-FFF2-40B4-BE49-F238E27FC236}">
                <a16:creationId xmlns:a16="http://schemas.microsoft.com/office/drawing/2014/main" id="{B220CF79-E3F1-9FFA-3DAF-CCDD2DF96A3E}"/>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101" name="Rectangle 100">
            <a:extLst>
              <a:ext uri="{FF2B5EF4-FFF2-40B4-BE49-F238E27FC236}">
                <a16:creationId xmlns:a16="http://schemas.microsoft.com/office/drawing/2014/main" id="{E1914E36-2BCD-DB9F-B593-D9368C88E8A9}"/>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2" name="Rectangle 101">
            <a:extLst>
              <a:ext uri="{FF2B5EF4-FFF2-40B4-BE49-F238E27FC236}">
                <a16:creationId xmlns:a16="http://schemas.microsoft.com/office/drawing/2014/main" id="{6B91EFA7-1B79-6B7C-86C9-82E2151958CA}"/>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77B77778-4359-444F-8189-656CE3AC005A}"/>
              </a:ext>
            </a:extLst>
          </p:cNvPr>
          <p:cNvSpPr txBox="1"/>
          <p:nvPr/>
        </p:nvSpPr>
        <p:spPr>
          <a:xfrm>
            <a:off x="363942" y="236966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28:</a:t>
            </a:r>
            <a:endParaRPr lang="en-US" dirty="0">
              <a:solidFill>
                <a:schemeClr val="bg1"/>
              </a:solidFill>
              <a:latin typeface="Calibri" panose="020F050202020403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id="{1375E3E9-FF98-7339-B498-C17DF554DE97}"/>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5" name="Content Placeholder 2">
            <a:extLst>
              <a:ext uri="{FF2B5EF4-FFF2-40B4-BE49-F238E27FC236}">
                <a16:creationId xmlns:a16="http://schemas.microsoft.com/office/drawing/2014/main" id="{DA2BA336-06D9-00BC-760B-ABAA4A4F4FDD}"/>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06" name="Group 105">
            <a:extLst>
              <a:ext uri="{FF2B5EF4-FFF2-40B4-BE49-F238E27FC236}">
                <a16:creationId xmlns:a16="http://schemas.microsoft.com/office/drawing/2014/main" id="{05C36CFF-1EF0-177B-9FC5-E9A5D0C17338}"/>
              </a:ext>
            </a:extLst>
          </p:cNvPr>
          <p:cNvGrpSpPr>
            <a:grpSpLocks noChangeAspect="1"/>
          </p:cNvGrpSpPr>
          <p:nvPr/>
        </p:nvGrpSpPr>
        <p:grpSpPr>
          <a:xfrm>
            <a:off x="9582647" y="2567150"/>
            <a:ext cx="1554480" cy="306358"/>
            <a:chOff x="8077200" y="2074333"/>
            <a:chExt cx="2319866" cy="457200"/>
          </a:xfrm>
        </p:grpSpPr>
        <p:sp>
          <p:nvSpPr>
            <p:cNvPr id="107" name="Oval 106">
              <a:extLst>
                <a:ext uri="{FF2B5EF4-FFF2-40B4-BE49-F238E27FC236}">
                  <a16:creationId xmlns:a16="http://schemas.microsoft.com/office/drawing/2014/main" id="{618370DE-694D-1247-E542-610F7109D16C}"/>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8" name="Oval 107">
              <a:extLst>
                <a:ext uri="{FF2B5EF4-FFF2-40B4-BE49-F238E27FC236}">
                  <a16:creationId xmlns:a16="http://schemas.microsoft.com/office/drawing/2014/main" id="{5AB49324-A724-215A-EC24-F905FB88E51E}"/>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9" name="Oval 108">
              <a:extLst>
                <a:ext uri="{FF2B5EF4-FFF2-40B4-BE49-F238E27FC236}">
                  <a16:creationId xmlns:a16="http://schemas.microsoft.com/office/drawing/2014/main" id="{DF1D8CAD-602A-BE97-B390-DA77FA06C318}"/>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0" name="Oval 109">
              <a:extLst>
                <a:ext uri="{FF2B5EF4-FFF2-40B4-BE49-F238E27FC236}">
                  <a16:creationId xmlns:a16="http://schemas.microsoft.com/office/drawing/2014/main" id="{9497B1BA-7D4B-7FC0-6F51-C6F3FCBE270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11" name="TextBox 110">
            <a:extLst>
              <a:ext uri="{FF2B5EF4-FFF2-40B4-BE49-F238E27FC236}">
                <a16:creationId xmlns:a16="http://schemas.microsoft.com/office/drawing/2014/main" id="{A86AA160-BA14-8C46-ED0E-F1C0F02435AB}"/>
              </a:ext>
            </a:extLst>
          </p:cNvPr>
          <p:cNvSpPr txBox="1"/>
          <p:nvPr/>
        </p:nvSpPr>
        <p:spPr>
          <a:xfrm>
            <a:off x="8053475" y="218339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12" name="Content Placeholder 2">
            <a:extLst>
              <a:ext uri="{FF2B5EF4-FFF2-40B4-BE49-F238E27FC236}">
                <a16:creationId xmlns:a16="http://schemas.microsoft.com/office/drawing/2014/main" id="{1CE8AE13-CF29-860E-5531-CCDCCE9BE6F5}"/>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113" name="TextBox 112">
            <a:extLst>
              <a:ext uri="{FF2B5EF4-FFF2-40B4-BE49-F238E27FC236}">
                <a16:creationId xmlns:a16="http://schemas.microsoft.com/office/drawing/2014/main" id="{B07F97AB-CE52-3D77-26CF-2CBE0DAE6695}"/>
              </a:ext>
            </a:extLst>
          </p:cNvPr>
          <p:cNvSpPr txBox="1"/>
          <p:nvPr/>
        </p:nvSpPr>
        <p:spPr>
          <a:xfrm>
            <a:off x="8057019" y="321922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14" name="Round Single Corner Rectangle 113">
            <a:extLst>
              <a:ext uri="{FF2B5EF4-FFF2-40B4-BE49-F238E27FC236}">
                <a16:creationId xmlns:a16="http://schemas.microsoft.com/office/drawing/2014/main" id="{735B4D6F-4BD7-E781-3924-264F6072C432}"/>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5" name="Picture 114" descr="A white and grey triangle pattern&#10;&#10;Description automatically generated">
            <a:extLst>
              <a:ext uri="{FF2B5EF4-FFF2-40B4-BE49-F238E27FC236}">
                <a16:creationId xmlns:a16="http://schemas.microsoft.com/office/drawing/2014/main" id="{E74225AA-0FE9-2F5F-01BB-1C93CD6BBD56}"/>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116" name="Rectangle 115">
            <a:extLst>
              <a:ext uri="{FF2B5EF4-FFF2-40B4-BE49-F238E27FC236}">
                <a16:creationId xmlns:a16="http://schemas.microsoft.com/office/drawing/2014/main" id="{2645010C-0658-59AF-4FB8-67C15468B624}"/>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7" name="Rectangle 116">
            <a:extLst>
              <a:ext uri="{FF2B5EF4-FFF2-40B4-BE49-F238E27FC236}">
                <a16:creationId xmlns:a16="http://schemas.microsoft.com/office/drawing/2014/main" id="{1BE23A5E-02EB-ABE8-4E9B-CA822ED14244}"/>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8" name="TextBox 117">
            <a:extLst>
              <a:ext uri="{FF2B5EF4-FFF2-40B4-BE49-F238E27FC236}">
                <a16:creationId xmlns:a16="http://schemas.microsoft.com/office/drawing/2014/main" id="{ED1FE893-4B35-A2B8-0B05-27F56A734FBE}"/>
              </a:ext>
            </a:extLst>
          </p:cNvPr>
          <p:cNvSpPr txBox="1"/>
          <p:nvPr/>
        </p:nvSpPr>
        <p:spPr>
          <a:xfrm>
            <a:off x="363942" y="445122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29:</a:t>
            </a:r>
            <a:endParaRPr lang="en-US" dirty="0">
              <a:solidFill>
                <a:schemeClr val="bg1"/>
              </a:solidFill>
              <a:latin typeface="Calibri" panose="020F0502020204030204" pitchFamily="34" charset="0"/>
              <a:cs typeface="Calibri" panose="020F0502020204030204" pitchFamily="34" charset="0"/>
            </a:endParaRPr>
          </a:p>
        </p:txBody>
      </p:sp>
      <p:sp>
        <p:nvSpPr>
          <p:cNvPr id="119" name="Rectangle 118">
            <a:extLst>
              <a:ext uri="{FF2B5EF4-FFF2-40B4-BE49-F238E27FC236}">
                <a16:creationId xmlns:a16="http://schemas.microsoft.com/office/drawing/2014/main" id="{9F4B0A4B-C552-DBFC-20F8-E4AE73858E73}"/>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0" name="Content Placeholder 2">
            <a:extLst>
              <a:ext uri="{FF2B5EF4-FFF2-40B4-BE49-F238E27FC236}">
                <a16:creationId xmlns:a16="http://schemas.microsoft.com/office/drawing/2014/main" id="{80C3ACCE-6390-B69A-A512-74B4D79AD322}"/>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121" name="Group 120">
            <a:extLst>
              <a:ext uri="{FF2B5EF4-FFF2-40B4-BE49-F238E27FC236}">
                <a16:creationId xmlns:a16="http://schemas.microsoft.com/office/drawing/2014/main" id="{B4AFFE44-9D1F-79D5-09F2-AFDD5263243A}"/>
              </a:ext>
            </a:extLst>
          </p:cNvPr>
          <p:cNvGrpSpPr>
            <a:grpSpLocks noChangeAspect="1"/>
          </p:cNvGrpSpPr>
          <p:nvPr/>
        </p:nvGrpSpPr>
        <p:grpSpPr>
          <a:xfrm>
            <a:off x="9582647" y="4648710"/>
            <a:ext cx="1554480" cy="306358"/>
            <a:chOff x="8077200" y="2074333"/>
            <a:chExt cx="2319866" cy="457200"/>
          </a:xfrm>
        </p:grpSpPr>
        <p:sp>
          <p:nvSpPr>
            <p:cNvPr id="122" name="Oval 121">
              <a:extLst>
                <a:ext uri="{FF2B5EF4-FFF2-40B4-BE49-F238E27FC236}">
                  <a16:creationId xmlns:a16="http://schemas.microsoft.com/office/drawing/2014/main" id="{74072055-27FB-5B42-053C-19E7857EB33E}"/>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3" name="Oval 122">
              <a:extLst>
                <a:ext uri="{FF2B5EF4-FFF2-40B4-BE49-F238E27FC236}">
                  <a16:creationId xmlns:a16="http://schemas.microsoft.com/office/drawing/2014/main" id="{89D83920-D2D0-8123-CE1D-CBBF4BEC26A2}"/>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4" name="Oval 123">
              <a:extLst>
                <a:ext uri="{FF2B5EF4-FFF2-40B4-BE49-F238E27FC236}">
                  <a16:creationId xmlns:a16="http://schemas.microsoft.com/office/drawing/2014/main" id="{5E6D1B4A-18DE-04AD-6BD5-D74354330D43}"/>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5" name="Oval 124">
              <a:extLst>
                <a:ext uri="{FF2B5EF4-FFF2-40B4-BE49-F238E27FC236}">
                  <a16:creationId xmlns:a16="http://schemas.microsoft.com/office/drawing/2014/main" id="{07F02FEA-6486-DEF5-A392-A4A6F8762739}"/>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126" name="TextBox 125">
            <a:extLst>
              <a:ext uri="{FF2B5EF4-FFF2-40B4-BE49-F238E27FC236}">
                <a16:creationId xmlns:a16="http://schemas.microsoft.com/office/drawing/2014/main" id="{35376EDA-8F7C-D11C-CC27-E22E1DB3BFEF}"/>
              </a:ext>
            </a:extLst>
          </p:cNvPr>
          <p:cNvSpPr txBox="1"/>
          <p:nvPr/>
        </p:nvSpPr>
        <p:spPr>
          <a:xfrm>
            <a:off x="8053475" y="426495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127" name="Content Placeholder 2">
            <a:extLst>
              <a:ext uri="{FF2B5EF4-FFF2-40B4-BE49-F238E27FC236}">
                <a16:creationId xmlns:a16="http://schemas.microsoft.com/office/drawing/2014/main" id="{1189C539-AB32-6040-2464-45C99E52217D}"/>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n-US" sz="1800" dirty="0">
                <a:latin typeface="Calibri" panose="020F0502020204030204" pitchFamily="34" charset="0"/>
                <a:cs typeface="Calibri" panose="020F0502020204030204" pitchFamily="34" charset="0"/>
              </a:rPr>
              <a:t>Conditional</a:t>
            </a:r>
          </a:p>
        </p:txBody>
      </p:sp>
      <p:sp>
        <p:nvSpPr>
          <p:cNvPr id="128" name="TextBox 127">
            <a:extLst>
              <a:ext uri="{FF2B5EF4-FFF2-40B4-BE49-F238E27FC236}">
                <a16:creationId xmlns:a16="http://schemas.microsoft.com/office/drawing/2014/main" id="{7A3078AD-BDC3-8D48-ABD7-4FE23F7AFD4B}"/>
              </a:ext>
            </a:extLst>
          </p:cNvPr>
          <p:cNvSpPr txBox="1"/>
          <p:nvPr/>
        </p:nvSpPr>
        <p:spPr>
          <a:xfrm>
            <a:off x="8057019" y="530078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29" name="Round Single Corner Rectangle 128">
            <a:extLst>
              <a:ext uri="{FF2B5EF4-FFF2-40B4-BE49-F238E27FC236}">
                <a16:creationId xmlns:a16="http://schemas.microsoft.com/office/drawing/2014/main" id="{A1F91F08-75F5-DE12-DBD0-A087B39A1FEA}"/>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30" name="Picture 129">
            <a:extLst>
              <a:ext uri="{FF2B5EF4-FFF2-40B4-BE49-F238E27FC236}">
                <a16:creationId xmlns:a16="http://schemas.microsoft.com/office/drawing/2014/main" id="{5438AC99-98C1-9431-7292-A6FB1A01B60B}"/>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131" name="TextBox 130">
            <a:extLst>
              <a:ext uri="{FF2B5EF4-FFF2-40B4-BE49-F238E27FC236}">
                <a16:creationId xmlns:a16="http://schemas.microsoft.com/office/drawing/2014/main" id="{341ACA36-332B-62CF-3ABF-1893CC0E67F8}"/>
              </a:ext>
            </a:extLst>
          </p:cNvPr>
          <p:cNvSpPr txBox="1"/>
          <p:nvPr/>
        </p:nvSpPr>
        <p:spPr>
          <a:xfrm>
            <a:off x="388751" y="2781724"/>
            <a:ext cx="7265116" cy="923330"/>
          </a:xfrm>
          <a:prstGeom prst="rect">
            <a:avLst/>
          </a:prstGeom>
          <a:noFill/>
        </p:spPr>
        <p:txBody>
          <a:bodyPr wrap="square" rtlCol="0">
            <a:spAutoFit/>
          </a:bodyPr>
          <a:lstStyle/>
          <a:p>
            <a:r>
              <a:rPr lang="en-US" dirty="0">
                <a:solidFill>
                  <a:schemeClr val="bg1"/>
                </a:solidFill>
                <a:effectLst/>
                <a:latin typeface="Calibri" panose="020F0502020204030204" pitchFamily="34" charset="0"/>
                <a:ea typeface="Times New Roman" panose="02020603050405020304" pitchFamily="18" charset="0"/>
              </a:rPr>
              <a:t>We suggest counseling that children born to women with active </a:t>
            </a:r>
            <a:r>
              <a:rPr lang="en-US" dirty="0">
                <a:solidFill>
                  <a:schemeClr val="bg1"/>
                </a:solidFill>
                <a:effectLst/>
                <a:latin typeface="Calibri" panose="020F0502020204030204" pitchFamily="34" charset="0"/>
                <a:ea typeface="Calibri" panose="020F0502020204030204" pitchFamily="34" charset="0"/>
              </a:rPr>
              <a:t>IBD</a:t>
            </a:r>
            <a:r>
              <a:rPr lang="en-US" dirty="0">
                <a:solidFill>
                  <a:schemeClr val="bg1"/>
                </a:solidFill>
                <a:effectLst/>
                <a:latin typeface="Calibri" panose="020F0502020204030204" pitchFamily="34" charset="0"/>
                <a:ea typeface="Times New Roman" panose="02020603050405020304" pitchFamily="18" charset="0"/>
              </a:rPr>
              <a:t> have an increased rate of small for gestational age and low birth weight compared to children born to women with inactive </a:t>
            </a:r>
            <a:r>
              <a:rPr lang="en-US" dirty="0">
                <a:solidFill>
                  <a:schemeClr val="bg1"/>
                </a:solidFill>
                <a:effectLst/>
                <a:latin typeface="Calibri" panose="020F0502020204030204" pitchFamily="34" charset="0"/>
                <a:ea typeface="Calibri" panose="020F0502020204030204" pitchFamily="34" charset="0"/>
              </a:rPr>
              <a:t>IBD</a:t>
            </a:r>
            <a:r>
              <a:rPr lang="en-US" dirty="0">
                <a:solidFill>
                  <a:schemeClr val="bg1"/>
                </a:solidFill>
                <a:effectLst/>
              </a:rPr>
              <a:t> .</a:t>
            </a:r>
            <a:endParaRPr lang="en-US" i="0" kern="1200" dirty="0">
              <a:solidFill>
                <a:schemeClr val="bg1"/>
              </a:solidFill>
              <a:effectLst/>
              <a:latin typeface="+mn-lt"/>
              <a:ea typeface="+mn-ea"/>
              <a:cs typeface="+mn-cs"/>
            </a:endParaRPr>
          </a:p>
        </p:txBody>
      </p:sp>
      <p:pic>
        <p:nvPicPr>
          <p:cNvPr id="132" name="Picture 131">
            <a:extLst>
              <a:ext uri="{FF2B5EF4-FFF2-40B4-BE49-F238E27FC236}">
                <a16:creationId xmlns:a16="http://schemas.microsoft.com/office/drawing/2014/main" id="{40AE0128-4494-2762-067D-31FDFA710165}"/>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133" name="TextBox 132">
            <a:extLst>
              <a:ext uri="{FF2B5EF4-FFF2-40B4-BE49-F238E27FC236}">
                <a16:creationId xmlns:a16="http://schemas.microsoft.com/office/drawing/2014/main" id="{B004FCB4-ED56-6912-EC8A-2504ECF5708E}"/>
              </a:ext>
            </a:extLst>
          </p:cNvPr>
          <p:cNvSpPr txBox="1"/>
          <p:nvPr/>
        </p:nvSpPr>
        <p:spPr>
          <a:xfrm>
            <a:off x="388751" y="4865077"/>
            <a:ext cx="7265116" cy="840230"/>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rPr>
              <a:t>We suggest counseling that children born to women treated with </a:t>
            </a:r>
            <a:br>
              <a:rPr lang="en-US" dirty="0">
                <a:solidFill>
                  <a:schemeClr val="bg1"/>
                </a:solidFill>
                <a:effectLst/>
                <a:latin typeface="Calibri" panose="020F0502020204030204" pitchFamily="34" charset="0"/>
                <a:ea typeface="Times New Roman" panose="02020603050405020304" pitchFamily="18" charset="0"/>
              </a:rPr>
            </a:br>
            <a:r>
              <a:rPr lang="en-US" dirty="0">
                <a:solidFill>
                  <a:schemeClr val="bg1"/>
                </a:solidFill>
                <a:effectLst/>
                <a:latin typeface="Calibri" panose="020F0502020204030204" pitchFamily="34" charset="0"/>
                <a:ea typeface="Times New Roman" panose="02020603050405020304" pitchFamily="18" charset="0"/>
              </a:rPr>
              <a:t>anti-tumor necrosis factor therapy, </a:t>
            </a:r>
            <a:r>
              <a:rPr lang="en-US" dirty="0" err="1">
                <a:solidFill>
                  <a:schemeClr val="bg1"/>
                </a:solidFill>
                <a:effectLst/>
                <a:latin typeface="Calibri" panose="020F0502020204030204" pitchFamily="34" charset="0"/>
                <a:ea typeface="Times New Roman" panose="02020603050405020304" pitchFamily="18" charset="0"/>
              </a:rPr>
              <a:t>ustekinumab</a:t>
            </a:r>
            <a:r>
              <a:rPr lang="en-US" dirty="0">
                <a:solidFill>
                  <a:schemeClr val="bg1"/>
                </a:solidFill>
                <a:effectLst/>
                <a:latin typeface="Calibri" panose="020F0502020204030204" pitchFamily="34" charset="0"/>
                <a:ea typeface="Times New Roman" panose="02020603050405020304" pitchFamily="18" charset="0"/>
              </a:rPr>
              <a:t> or vedolizumab during pregnancy have no increased risk for early childhood malignancy.</a:t>
            </a:r>
            <a:endParaRPr lang="en-US" b="1" spc="-3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522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8A197-A209-D44C-DE24-131B84D33869}"/>
              </a:ext>
            </a:extLst>
          </p:cNvPr>
          <p:cNvSpPr>
            <a:spLocks noGrp="1"/>
          </p:cNvSpPr>
          <p:nvPr>
            <p:ph type="sldNum" sz="quarter" idx="12"/>
          </p:nvPr>
        </p:nvSpPr>
        <p:spPr/>
        <p:txBody>
          <a:bodyPr/>
          <a:lstStyle/>
          <a:p>
            <a:fld id="{F7A97E85-343F-DE4C-AB4F-C00C4B6D29EF}" type="slidenum">
              <a:rPr lang="en-US" smtClean="0"/>
              <a:t>76</a:t>
            </a:fld>
            <a:endParaRPr lang="en-US"/>
          </a:p>
        </p:txBody>
      </p:sp>
      <p:pic>
        <p:nvPicPr>
          <p:cNvPr id="37" name="Picture 36" descr="A white and grey triangle pattern&#10;&#10;Description automatically generated">
            <a:extLst>
              <a:ext uri="{FF2B5EF4-FFF2-40B4-BE49-F238E27FC236}">
                <a16:creationId xmlns:a16="http://schemas.microsoft.com/office/drawing/2014/main" id="{4762BCDB-DA20-94E3-111F-12D3B921196B}"/>
              </a:ext>
            </a:extLst>
          </p:cNvPr>
          <p:cNvPicPr>
            <a:picLocks noChangeAspect="1"/>
          </p:cNvPicPr>
          <p:nvPr/>
        </p:nvPicPr>
        <p:blipFill>
          <a:blip r:embed="rId2">
            <a:alphaModFix/>
          </a:blip>
          <a:srcRect t="54168" b="1116"/>
          <a:stretch/>
        </p:blipFill>
        <p:spPr>
          <a:xfrm>
            <a:off x="0" y="3269823"/>
            <a:ext cx="7878726" cy="2360429"/>
          </a:xfrm>
          <a:prstGeom prst="rect">
            <a:avLst/>
          </a:prstGeom>
        </p:spPr>
      </p:pic>
      <p:sp>
        <p:nvSpPr>
          <p:cNvPr id="38" name="Rectangle 37">
            <a:extLst>
              <a:ext uri="{FF2B5EF4-FFF2-40B4-BE49-F238E27FC236}">
                <a16:creationId xmlns:a16="http://schemas.microsoft.com/office/drawing/2014/main" id="{CA12DD1F-3E1E-F5CE-66F4-2F74BBD54921}"/>
              </a:ext>
            </a:extLst>
          </p:cNvPr>
          <p:cNvSpPr/>
          <p:nvPr/>
        </p:nvSpPr>
        <p:spPr>
          <a:xfrm>
            <a:off x="0" y="32611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79934B4-B9C6-E122-9F01-11F54EDDF49E}"/>
              </a:ext>
            </a:extLst>
          </p:cNvPr>
          <p:cNvSpPr/>
          <p:nvPr/>
        </p:nvSpPr>
        <p:spPr>
          <a:xfrm>
            <a:off x="7889358" y="44464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E0D3FDB2-9567-228A-4C78-9AA0D50FC3B9}"/>
              </a:ext>
            </a:extLst>
          </p:cNvPr>
          <p:cNvSpPr txBox="1"/>
          <p:nvPr/>
        </p:nvSpPr>
        <p:spPr>
          <a:xfrm>
            <a:off x="363942" y="3540293"/>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31:</a:t>
            </a:r>
            <a:endParaRPr lang="en-US" dirty="0">
              <a:solidFill>
                <a:schemeClr val="bg1"/>
              </a:solidFill>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A454B99F-3E29-164C-ACB4-4987FB2D1946}"/>
              </a:ext>
            </a:extLst>
          </p:cNvPr>
          <p:cNvSpPr/>
          <p:nvPr/>
        </p:nvSpPr>
        <p:spPr>
          <a:xfrm>
            <a:off x="7889358" y="32611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2" name="Content Placeholder 2">
            <a:extLst>
              <a:ext uri="{FF2B5EF4-FFF2-40B4-BE49-F238E27FC236}">
                <a16:creationId xmlns:a16="http://schemas.microsoft.com/office/drawing/2014/main" id="{FA4F1373-A405-9C72-489B-EE3E2D1FCFA9}"/>
              </a:ext>
            </a:extLst>
          </p:cNvPr>
          <p:cNvSpPr txBox="1">
            <a:spLocks/>
          </p:cNvSpPr>
          <p:nvPr/>
        </p:nvSpPr>
        <p:spPr>
          <a:xfrm>
            <a:off x="8053475" y="38740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FE3C5FBD-64F2-0D56-925D-0EABBA0EBFAB}"/>
              </a:ext>
            </a:extLst>
          </p:cNvPr>
          <p:cNvGrpSpPr>
            <a:grpSpLocks noChangeAspect="1"/>
          </p:cNvGrpSpPr>
          <p:nvPr/>
        </p:nvGrpSpPr>
        <p:grpSpPr>
          <a:xfrm>
            <a:off x="9639300" y="3893443"/>
            <a:ext cx="1828800" cy="360421"/>
            <a:chOff x="8077200" y="2074333"/>
            <a:chExt cx="2319866" cy="457200"/>
          </a:xfrm>
        </p:grpSpPr>
        <p:sp>
          <p:nvSpPr>
            <p:cNvPr id="44" name="Oval 43">
              <a:extLst>
                <a:ext uri="{FF2B5EF4-FFF2-40B4-BE49-F238E27FC236}">
                  <a16:creationId xmlns:a16="http://schemas.microsoft.com/office/drawing/2014/main" id="{22DFE44A-044B-F12E-94D6-196C324C2B97}"/>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C6A814D6-B469-AEA0-BEAC-19CC34F15EAF}"/>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Oval 45">
              <a:extLst>
                <a:ext uri="{FF2B5EF4-FFF2-40B4-BE49-F238E27FC236}">
                  <a16:creationId xmlns:a16="http://schemas.microsoft.com/office/drawing/2014/main" id="{D34B6315-DEE9-9B82-EDE8-5607157D24ED}"/>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A7BDDE02-FAD1-E9AD-D2DC-30199B8AD53D}"/>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8" name="TextBox 47">
            <a:extLst>
              <a:ext uri="{FF2B5EF4-FFF2-40B4-BE49-F238E27FC236}">
                <a16:creationId xmlns:a16="http://schemas.microsoft.com/office/drawing/2014/main" id="{ACE552C8-182C-68E3-1F6E-5B8AA6036771}"/>
              </a:ext>
            </a:extLst>
          </p:cNvPr>
          <p:cNvSpPr txBox="1"/>
          <p:nvPr/>
        </p:nvSpPr>
        <p:spPr>
          <a:xfrm>
            <a:off x="8053475" y="3354027"/>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49" name="Content Placeholder 2">
            <a:extLst>
              <a:ext uri="{FF2B5EF4-FFF2-40B4-BE49-F238E27FC236}">
                <a16:creationId xmlns:a16="http://schemas.microsoft.com/office/drawing/2014/main" id="{14BA7FB6-8395-F820-3EEF-FCB08AF26BCF}"/>
              </a:ext>
            </a:extLst>
          </p:cNvPr>
          <p:cNvSpPr txBox="1">
            <a:spLocks/>
          </p:cNvSpPr>
          <p:nvPr/>
        </p:nvSpPr>
        <p:spPr>
          <a:xfrm>
            <a:off x="8057019" y="50790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50" name="TextBox 49">
            <a:extLst>
              <a:ext uri="{FF2B5EF4-FFF2-40B4-BE49-F238E27FC236}">
                <a16:creationId xmlns:a16="http://schemas.microsoft.com/office/drawing/2014/main" id="{9726DB73-194C-DAAB-52A7-3B1D0F62C3D5}"/>
              </a:ext>
            </a:extLst>
          </p:cNvPr>
          <p:cNvSpPr txBox="1"/>
          <p:nvPr/>
        </p:nvSpPr>
        <p:spPr>
          <a:xfrm>
            <a:off x="8057019" y="4707906"/>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51" name="Round Single Corner Rectangle 50">
            <a:extLst>
              <a:ext uri="{FF2B5EF4-FFF2-40B4-BE49-F238E27FC236}">
                <a16:creationId xmlns:a16="http://schemas.microsoft.com/office/drawing/2014/main" id="{25CCB883-6217-0A3C-2158-1D889BC2A991}"/>
              </a:ext>
            </a:extLst>
          </p:cNvPr>
          <p:cNvSpPr/>
          <p:nvPr/>
        </p:nvSpPr>
        <p:spPr>
          <a:xfrm>
            <a:off x="152400" y="34135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7D4B1104-A2CA-E876-6764-BDE6329AB2F0}"/>
              </a:ext>
            </a:extLst>
          </p:cNvPr>
          <p:cNvPicPr>
            <a:picLocks noChangeAspect="1"/>
          </p:cNvPicPr>
          <p:nvPr/>
        </p:nvPicPr>
        <p:blipFill>
          <a:blip r:embed="rId3">
            <a:alphaModFix amt="10000"/>
          </a:blip>
          <a:srcRect t="794" b="794"/>
          <a:stretch/>
        </p:blipFill>
        <p:spPr>
          <a:xfrm>
            <a:off x="5542469" y="3663228"/>
            <a:ext cx="1962189" cy="1541721"/>
          </a:xfrm>
          <a:prstGeom prst="rect">
            <a:avLst/>
          </a:prstGeom>
        </p:spPr>
      </p:pic>
      <p:pic>
        <p:nvPicPr>
          <p:cNvPr id="53" name="Picture 52" descr="A white and grey triangle pattern&#10;&#10;Description automatically generated">
            <a:extLst>
              <a:ext uri="{FF2B5EF4-FFF2-40B4-BE49-F238E27FC236}">
                <a16:creationId xmlns:a16="http://schemas.microsoft.com/office/drawing/2014/main" id="{71EDFECC-7D3A-72E7-E216-5362FD101A76}"/>
              </a:ext>
            </a:extLst>
          </p:cNvPr>
          <p:cNvPicPr>
            <a:picLocks noChangeAspect="1"/>
          </p:cNvPicPr>
          <p:nvPr/>
        </p:nvPicPr>
        <p:blipFill>
          <a:blip r:embed="rId2">
            <a:alphaModFix/>
          </a:blip>
          <a:srcRect t="54168" b="1116"/>
          <a:stretch/>
        </p:blipFill>
        <p:spPr>
          <a:xfrm>
            <a:off x="0" y="679023"/>
            <a:ext cx="7878726" cy="2360429"/>
          </a:xfrm>
          <a:prstGeom prst="rect">
            <a:avLst/>
          </a:prstGeom>
        </p:spPr>
      </p:pic>
      <p:sp>
        <p:nvSpPr>
          <p:cNvPr id="54" name="Rectangle 53">
            <a:extLst>
              <a:ext uri="{FF2B5EF4-FFF2-40B4-BE49-F238E27FC236}">
                <a16:creationId xmlns:a16="http://schemas.microsoft.com/office/drawing/2014/main" id="{0D7CB629-FA0F-8BCE-4073-14C9641B2B96}"/>
              </a:ext>
            </a:extLst>
          </p:cNvPr>
          <p:cNvSpPr/>
          <p:nvPr/>
        </p:nvSpPr>
        <p:spPr>
          <a:xfrm>
            <a:off x="0" y="670362"/>
            <a:ext cx="7899400" cy="2386604"/>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AFE1A855-0401-F359-2EEF-EB8A9F813EF2}"/>
              </a:ext>
            </a:extLst>
          </p:cNvPr>
          <p:cNvSpPr/>
          <p:nvPr/>
        </p:nvSpPr>
        <p:spPr>
          <a:xfrm>
            <a:off x="7889358" y="1855694"/>
            <a:ext cx="4302642" cy="120127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ABB35216-F828-9855-7FEE-EE3581B7FE79}"/>
              </a:ext>
            </a:extLst>
          </p:cNvPr>
          <p:cNvSpPr txBox="1"/>
          <p:nvPr/>
        </p:nvSpPr>
        <p:spPr>
          <a:xfrm>
            <a:off x="363942" y="949493"/>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30:</a:t>
            </a:r>
            <a:endParaRPr lang="en-US" dirty="0">
              <a:solidFill>
                <a:schemeClr val="bg1"/>
              </a:solidFill>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E1C0F289-71AC-9261-D90A-CFDC2C573449}"/>
              </a:ext>
            </a:extLst>
          </p:cNvPr>
          <p:cNvSpPr/>
          <p:nvPr/>
        </p:nvSpPr>
        <p:spPr>
          <a:xfrm>
            <a:off x="7889358" y="670362"/>
            <a:ext cx="4302642" cy="118110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8" name="Content Placeholder 2">
            <a:extLst>
              <a:ext uri="{FF2B5EF4-FFF2-40B4-BE49-F238E27FC236}">
                <a16:creationId xmlns:a16="http://schemas.microsoft.com/office/drawing/2014/main" id="{90A189C7-34D7-18C5-972B-4CC245DBCB20}"/>
              </a:ext>
            </a:extLst>
          </p:cNvPr>
          <p:cNvSpPr txBox="1">
            <a:spLocks/>
          </p:cNvSpPr>
          <p:nvPr/>
        </p:nvSpPr>
        <p:spPr>
          <a:xfrm>
            <a:off x="8053475" y="1283225"/>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45B49587-BD03-F3AF-5FB8-4FF24E64887E}"/>
              </a:ext>
            </a:extLst>
          </p:cNvPr>
          <p:cNvGrpSpPr>
            <a:grpSpLocks noChangeAspect="1"/>
          </p:cNvGrpSpPr>
          <p:nvPr/>
        </p:nvGrpSpPr>
        <p:grpSpPr>
          <a:xfrm>
            <a:off x="9639300" y="1302643"/>
            <a:ext cx="1828800" cy="360421"/>
            <a:chOff x="8077200" y="2074333"/>
            <a:chExt cx="2319866" cy="457200"/>
          </a:xfrm>
        </p:grpSpPr>
        <p:sp>
          <p:nvSpPr>
            <p:cNvPr id="60" name="Oval 59">
              <a:extLst>
                <a:ext uri="{FF2B5EF4-FFF2-40B4-BE49-F238E27FC236}">
                  <a16:creationId xmlns:a16="http://schemas.microsoft.com/office/drawing/2014/main" id="{33DD60B2-5337-1D3A-6E86-084EFE8BAC48}"/>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1" name="Oval 60">
              <a:extLst>
                <a:ext uri="{FF2B5EF4-FFF2-40B4-BE49-F238E27FC236}">
                  <a16:creationId xmlns:a16="http://schemas.microsoft.com/office/drawing/2014/main" id="{051BC5F0-B3A6-9E58-3783-B1224175AD51}"/>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2" name="Oval 61">
              <a:extLst>
                <a:ext uri="{FF2B5EF4-FFF2-40B4-BE49-F238E27FC236}">
                  <a16:creationId xmlns:a16="http://schemas.microsoft.com/office/drawing/2014/main" id="{05D1FF97-1428-CFFC-8E1E-4568FFC64836}"/>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3" name="Oval 62">
              <a:extLst>
                <a:ext uri="{FF2B5EF4-FFF2-40B4-BE49-F238E27FC236}">
                  <a16:creationId xmlns:a16="http://schemas.microsoft.com/office/drawing/2014/main" id="{E41B7261-0C9A-3763-1BAA-02DA9CC91A8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id="{013F8A2F-4BF6-CA1D-9BCA-B9FAA1183F7F}"/>
              </a:ext>
            </a:extLst>
          </p:cNvPr>
          <p:cNvSpPr txBox="1"/>
          <p:nvPr/>
        </p:nvSpPr>
        <p:spPr>
          <a:xfrm>
            <a:off x="8053475" y="763227"/>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65" name="Content Placeholder 2">
            <a:extLst>
              <a:ext uri="{FF2B5EF4-FFF2-40B4-BE49-F238E27FC236}">
                <a16:creationId xmlns:a16="http://schemas.microsoft.com/office/drawing/2014/main" id="{51BE5D2D-9D20-EF6C-53D9-5761DFE3C114}"/>
              </a:ext>
            </a:extLst>
          </p:cNvPr>
          <p:cNvSpPr txBox="1">
            <a:spLocks/>
          </p:cNvSpPr>
          <p:nvPr/>
        </p:nvSpPr>
        <p:spPr>
          <a:xfrm>
            <a:off x="8057019" y="2488248"/>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66" name="TextBox 65">
            <a:extLst>
              <a:ext uri="{FF2B5EF4-FFF2-40B4-BE49-F238E27FC236}">
                <a16:creationId xmlns:a16="http://schemas.microsoft.com/office/drawing/2014/main" id="{1382030A-8694-9E77-10CC-5002115FF422}"/>
              </a:ext>
            </a:extLst>
          </p:cNvPr>
          <p:cNvSpPr txBox="1"/>
          <p:nvPr/>
        </p:nvSpPr>
        <p:spPr>
          <a:xfrm>
            <a:off x="8057019" y="2117106"/>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67" name="Round Single Corner Rectangle 66">
            <a:extLst>
              <a:ext uri="{FF2B5EF4-FFF2-40B4-BE49-F238E27FC236}">
                <a16:creationId xmlns:a16="http://schemas.microsoft.com/office/drawing/2014/main" id="{8C1B0971-FB7C-773D-46EA-51813201FA81}"/>
              </a:ext>
            </a:extLst>
          </p:cNvPr>
          <p:cNvSpPr/>
          <p:nvPr/>
        </p:nvSpPr>
        <p:spPr>
          <a:xfrm>
            <a:off x="152400" y="822762"/>
            <a:ext cx="7603067" cy="2074332"/>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8" name="Picture 67">
            <a:extLst>
              <a:ext uri="{FF2B5EF4-FFF2-40B4-BE49-F238E27FC236}">
                <a16:creationId xmlns:a16="http://schemas.microsoft.com/office/drawing/2014/main" id="{E8C155F1-D38C-B86C-B122-FFED0B67A001}"/>
              </a:ext>
            </a:extLst>
          </p:cNvPr>
          <p:cNvPicPr>
            <a:picLocks noChangeAspect="1"/>
          </p:cNvPicPr>
          <p:nvPr/>
        </p:nvPicPr>
        <p:blipFill>
          <a:blip r:embed="rId3">
            <a:alphaModFix amt="10000"/>
          </a:blip>
          <a:srcRect t="794" b="794"/>
          <a:stretch/>
        </p:blipFill>
        <p:spPr>
          <a:xfrm>
            <a:off x="5542469" y="1072428"/>
            <a:ext cx="1962189" cy="1541721"/>
          </a:xfrm>
          <a:prstGeom prst="rect">
            <a:avLst/>
          </a:prstGeom>
        </p:spPr>
      </p:pic>
      <p:sp>
        <p:nvSpPr>
          <p:cNvPr id="69" name="TextBox 68">
            <a:extLst>
              <a:ext uri="{FF2B5EF4-FFF2-40B4-BE49-F238E27FC236}">
                <a16:creationId xmlns:a16="http://schemas.microsoft.com/office/drawing/2014/main" id="{6DF7186B-901C-0F14-FE4C-C75604954AE8}"/>
              </a:ext>
            </a:extLst>
          </p:cNvPr>
          <p:cNvSpPr txBox="1"/>
          <p:nvPr/>
        </p:nvSpPr>
        <p:spPr>
          <a:xfrm>
            <a:off x="388751" y="1611142"/>
            <a:ext cx="7265116" cy="840230"/>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rPr>
              <a:t>We suggest counseling that children born to women treated with </a:t>
            </a:r>
            <a:br>
              <a:rPr lang="en-US" dirty="0">
                <a:solidFill>
                  <a:schemeClr val="bg1"/>
                </a:solidFill>
                <a:effectLst/>
                <a:latin typeface="Calibri" panose="020F0502020204030204" pitchFamily="34" charset="0"/>
                <a:ea typeface="Times New Roman" panose="02020603050405020304" pitchFamily="18" charset="0"/>
              </a:rPr>
            </a:br>
            <a:r>
              <a:rPr lang="en-US" dirty="0">
                <a:solidFill>
                  <a:schemeClr val="bg1"/>
                </a:solidFill>
                <a:effectLst/>
                <a:latin typeface="Calibri" panose="020F0502020204030204" pitchFamily="34" charset="0"/>
                <a:ea typeface="Times New Roman" panose="02020603050405020304" pitchFamily="18" charset="0"/>
              </a:rPr>
              <a:t>anti-tumor necrosis factor therapy, </a:t>
            </a:r>
            <a:r>
              <a:rPr lang="en-US" dirty="0" err="1">
                <a:solidFill>
                  <a:schemeClr val="bg1"/>
                </a:solidFill>
                <a:effectLst/>
                <a:latin typeface="Calibri" panose="020F0502020204030204" pitchFamily="34" charset="0"/>
                <a:ea typeface="Times New Roman" panose="02020603050405020304" pitchFamily="18" charset="0"/>
              </a:rPr>
              <a:t>ustekinumab</a:t>
            </a:r>
            <a:r>
              <a:rPr lang="en-US" dirty="0">
                <a:solidFill>
                  <a:schemeClr val="bg1"/>
                </a:solidFill>
                <a:effectLst/>
                <a:latin typeface="Calibri" panose="020F0502020204030204" pitchFamily="34" charset="0"/>
                <a:ea typeface="Times New Roman" panose="02020603050405020304" pitchFamily="18" charset="0"/>
              </a:rPr>
              <a:t> or vedolizumab during pregnancy have no increased risk for early childhood developmental d</a:t>
            </a:r>
            <a:r>
              <a:rPr lang="en-US" dirty="0">
                <a:solidFill>
                  <a:schemeClr val="bg1"/>
                </a:solidFill>
                <a:effectLst/>
                <a:latin typeface="Calibri" panose="020F0502020204030204" pitchFamily="34" charset="0"/>
                <a:ea typeface="Calibri" panose="020F0502020204030204" pitchFamily="34" charset="0"/>
              </a:rPr>
              <a:t>elay</a:t>
            </a:r>
            <a:r>
              <a:rPr lang="en-US" dirty="0">
                <a:solidFill>
                  <a:schemeClr val="bg1"/>
                </a:solidFill>
                <a:latin typeface="Calibri" panose="020F0502020204030204" pitchFamily="34" charset="0"/>
                <a:ea typeface="Calibri" panose="020F0502020204030204" pitchFamily="34" charset="0"/>
              </a:rPr>
              <a:t>.</a:t>
            </a:r>
            <a:endParaRPr lang="en-US" b="1" spc="-30" dirty="0">
              <a:solidFill>
                <a:schemeClr val="bg1"/>
              </a:solidFill>
              <a:effectLst/>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EDD3A874-3A39-3B74-D351-9AB49AA91D95}"/>
              </a:ext>
            </a:extLst>
          </p:cNvPr>
          <p:cNvSpPr txBox="1"/>
          <p:nvPr/>
        </p:nvSpPr>
        <p:spPr>
          <a:xfrm>
            <a:off x="388751" y="4194740"/>
            <a:ext cx="7265116" cy="840230"/>
          </a:xfrm>
          <a:prstGeom prst="rect">
            <a:avLst/>
          </a:prstGeom>
          <a:noFill/>
        </p:spPr>
        <p:txBody>
          <a:bodyPr wrap="square" rtlCol="0">
            <a:spAutoFit/>
          </a:bodyPr>
          <a:lstStyle/>
          <a:p>
            <a:pPr>
              <a:lnSpc>
                <a:spcPct val="90000"/>
              </a:lnSpc>
            </a:pPr>
            <a:r>
              <a:rPr lang="en-US" dirty="0">
                <a:solidFill>
                  <a:schemeClr val="bg1"/>
                </a:solidFill>
                <a:effectLst/>
                <a:latin typeface="Calibri" panose="020F0502020204030204" pitchFamily="34" charset="0"/>
                <a:ea typeface="Times New Roman" panose="02020603050405020304" pitchFamily="18" charset="0"/>
              </a:rPr>
              <a:t>We suggest counseling that children born to women treated with thiopurine therapy during pregnancy have no increased risk for early childhood developmental delay</a:t>
            </a:r>
            <a:r>
              <a:rPr lang="en-US" dirty="0">
                <a:solidFill>
                  <a:schemeClr val="bg1"/>
                </a:solidFill>
                <a:latin typeface="Calibri" panose="020F0502020204030204" pitchFamily="34" charset="0"/>
                <a:ea typeface="Times New Roman" panose="02020603050405020304" pitchFamily="18" charset="0"/>
              </a:rPr>
              <a:t>.</a:t>
            </a:r>
            <a:endParaRPr lang="en-US" b="1" spc="-3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3214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F9A4BDA-9060-6AAA-2B27-5D00BCA577C8}"/>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A696352-71B3-71F0-7889-EEA2623311C0}"/>
              </a:ext>
            </a:extLst>
          </p:cNvPr>
          <p:cNvSpPr>
            <a:spLocks noGrp="1"/>
          </p:cNvSpPr>
          <p:nvPr>
            <p:ph type="title"/>
          </p:nvPr>
        </p:nvSpPr>
        <p:spPr>
          <a:xfrm>
            <a:off x="317500" y="365125"/>
            <a:ext cx="10515600" cy="1325563"/>
          </a:xfrm>
        </p:spPr>
        <p:txBody>
          <a:bodyPr/>
          <a:lstStyle/>
          <a:p>
            <a:r>
              <a:rPr lang="en-US" dirty="0">
                <a:solidFill>
                  <a:schemeClr val="tx2"/>
                </a:solidFill>
                <a:latin typeface="Calibri" panose="020F0502020204030204" pitchFamily="34" charset="0"/>
                <a:cs typeface="Calibri" panose="020F0502020204030204" pitchFamily="34" charset="0"/>
              </a:rPr>
              <a:t>Pregnancy and Neonatal Adverse Events</a:t>
            </a:r>
          </a:p>
        </p:txBody>
      </p:sp>
      <p:sp>
        <p:nvSpPr>
          <p:cNvPr id="2" name="Slide Number Placeholder 1">
            <a:extLst>
              <a:ext uri="{FF2B5EF4-FFF2-40B4-BE49-F238E27FC236}">
                <a16:creationId xmlns:a16="http://schemas.microsoft.com/office/drawing/2014/main" id="{416C5A5D-D039-A2BE-7848-29FD55A9DE42}"/>
              </a:ext>
            </a:extLst>
          </p:cNvPr>
          <p:cNvSpPr>
            <a:spLocks noGrp="1"/>
          </p:cNvSpPr>
          <p:nvPr>
            <p:ph type="sldNum" sz="quarter" idx="12"/>
          </p:nvPr>
        </p:nvSpPr>
        <p:spPr/>
        <p:txBody>
          <a:bodyPr/>
          <a:lstStyle/>
          <a:p>
            <a:fld id="{F7A97E85-343F-DE4C-AB4F-C00C4B6D29EF}" type="slidenum">
              <a:rPr lang="en-US" smtClean="0"/>
              <a:t>77</a:t>
            </a:fld>
            <a:endParaRPr lang="en-US"/>
          </a:p>
        </p:txBody>
      </p:sp>
      <p:sp>
        <p:nvSpPr>
          <p:cNvPr id="3" name="TextBox 2">
            <a:extLst>
              <a:ext uri="{FF2B5EF4-FFF2-40B4-BE49-F238E27FC236}">
                <a16:creationId xmlns:a16="http://schemas.microsoft.com/office/drawing/2014/main" id="{702EA7B1-167E-6359-51C0-A1A1062BF569}"/>
              </a:ext>
            </a:extLst>
          </p:cNvPr>
          <p:cNvSpPr txBox="1"/>
          <p:nvPr/>
        </p:nvSpPr>
        <p:spPr>
          <a:xfrm>
            <a:off x="363220" y="2434560"/>
            <a:ext cx="2545080" cy="3200876"/>
          </a:xfrm>
          <a:prstGeom prst="rect">
            <a:avLst/>
          </a:prstGeom>
          <a:noFill/>
        </p:spPr>
        <p:txBody>
          <a:bodyPr wrap="square" lIns="91440" tIns="45720" rIns="91440" bIns="45720" rtlCol="0" anchor="t">
            <a:spAutoFit/>
          </a:bodyPr>
          <a:lstStyle/>
          <a:p>
            <a:pPr>
              <a:spcAft>
                <a:spcPts val="2400"/>
              </a:spcAft>
            </a:pPr>
            <a:r>
              <a:rPr lang="en-US" dirty="0">
                <a:solidFill>
                  <a:srgbClr val="211D1E"/>
                </a:solidFill>
                <a:effectLst/>
                <a:latin typeface="Calibri" panose="020F0502020204030204" pitchFamily="34" charset="0"/>
                <a:cs typeface="Calibri" panose="020F0502020204030204" pitchFamily="34" charset="0"/>
              </a:rPr>
              <a:t>Increased risk of low birth weight with active maternal IBD </a:t>
            </a:r>
          </a:p>
          <a:p>
            <a:pPr>
              <a:spcAft>
                <a:spcPts val="2400"/>
              </a:spcAft>
            </a:pPr>
            <a:r>
              <a:rPr lang="en-US" dirty="0">
                <a:solidFill>
                  <a:srgbClr val="211D1E"/>
                </a:solidFill>
                <a:effectLst/>
                <a:latin typeface="Calibri"/>
                <a:ea typeface="Calibri"/>
                <a:cs typeface="Calibri"/>
              </a:rPr>
              <a:t>Increased risk </a:t>
            </a:r>
            <a:r>
              <a:rPr lang="en-US" dirty="0">
                <a:solidFill>
                  <a:srgbClr val="211D1E"/>
                </a:solidFill>
                <a:latin typeface="Calibri"/>
                <a:ea typeface="Calibri"/>
                <a:cs typeface="Calibri"/>
              </a:rPr>
              <a:t>of </a:t>
            </a:r>
            <a:r>
              <a:rPr lang="en-US" dirty="0">
                <a:solidFill>
                  <a:srgbClr val="3F3F3F"/>
                </a:solidFill>
                <a:latin typeface="Calibri"/>
                <a:ea typeface="Calibri"/>
                <a:cs typeface="Calibri"/>
              </a:rPr>
              <a:t>Neonatal</a:t>
            </a:r>
            <a:r>
              <a:rPr lang="en-US" dirty="0">
                <a:solidFill>
                  <a:srgbClr val="3F3F3F"/>
                </a:solidFill>
                <a:effectLst/>
                <a:latin typeface="Calibri"/>
                <a:ea typeface="Calibri"/>
                <a:cs typeface="Calibri"/>
              </a:rPr>
              <a:t> </a:t>
            </a:r>
            <a:r>
              <a:rPr lang="en-US" dirty="0">
                <a:solidFill>
                  <a:srgbClr val="3F3F3F"/>
                </a:solidFill>
                <a:latin typeface="Calibri"/>
                <a:ea typeface="Calibri"/>
                <a:cs typeface="Calibri"/>
              </a:rPr>
              <a:t>intensive care unit</a:t>
            </a:r>
            <a:r>
              <a:rPr lang="en-US" dirty="0">
                <a:solidFill>
                  <a:srgbClr val="211D1E"/>
                </a:solidFill>
                <a:effectLst/>
                <a:latin typeface="Calibri"/>
                <a:ea typeface="Calibri"/>
                <a:cs typeface="Calibri"/>
              </a:rPr>
              <a:t> </a:t>
            </a:r>
          </a:p>
          <a:p>
            <a:pPr>
              <a:spcAft>
                <a:spcPts val="2400"/>
              </a:spcAft>
            </a:pPr>
            <a:r>
              <a:rPr lang="en-US" dirty="0">
                <a:solidFill>
                  <a:srgbClr val="211D1E"/>
                </a:solidFill>
                <a:effectLst/>
                <a:latin typeface="Calibri"/>
                <a:ea typeface="Calibri"/>
                <a:cs typeface="Calibri"/>
              </a:rPr>
              <a:t>Increased risk of </a:t>
            </a:r>
            <a:r>
              <a:rPr lang="en-US" dirty="0">
                <a:solidFill>
                  <a:srgbClr val="3F3F3F"/>
                </a:solidFill>
                <a:latin typeface="Calibri"/>
                <a:ea typeface="Calibri"/>
                <a:cs typeface="Calibri"/>
              </a:rPr>
              <a:t>s</a:t>
            </a:r>
            <a:r>
              <a:rPr lang="en-US" dirty="0">
                <a:solidFill>
                  <a:srgbClr val="3F3F3F"/>
                </a:solidFill>
                <a:effectLst/>
                <a:latin typeface="Calibri"/>
                <a:ea typeface="Calibri"/>
                <a:cs typeface="Calibri"/>
              </a:rPr>
              <a:t>mall for gestational age</a:t>
            </a:r>
            <a:r>
              <a:rPr lang="en-US" dirty="0">
                <a:solidFill>
                  <a:srgbClr val="211D1E"/>
                </a:solidFill>
                <a:effectLst/>
                <a:latin typeface="Calibri"/>
                <a:ea typeface="Calibri"/>
                <a:cs typeface="Calibri"/>
              </a:rPr>
              <a:t> with active maternal IBD</a:t>
            </a:r>
            <a:endParaRPr lang="en-US" dirty="0">
              <a:latin typeface="Calibri"/>
              <a:ea typeface="Calibri"/>
              <a:cs typeface="Calibri"/>
            </a:endParaRPr>
          </a:p>
        </p:txBody>
      </p:sp>
      <p:sp>
        <p:nvSpPr>
          <p:cNvPr id="8" name="TextBox 7">
            <a:extLst>
              <a:ext uri="{FF2B5EF4-FFF2-40B4-BE49-F238E27FC236}">
                <a16:creationId xmlns:a16="http://schemas.microsoft.com/office/drawing/2014/main" id="{B1763CB5-96DC-AF40-FBF9-309D42D1E605}"/>
              </a:ext>
            </a:extLst>
          </p:cNvPr>
          <p:cNvSpPr txBox="1"/>
          <p:nvPr/>
        </p:nvSpPr>
        <p:spPr>
          <a:xfrm>
            <a:off x="9563100" y="2157561"/>
            <a:ext cx="2297327" cy="3200876"/>
          </a:xfrm>
          <a:prstGeom prst="rect">
            <a:avLst/>
          </a:prstGeom>
          <a:noFill/>
        </p:spPr>
        <p:txBody>
          <a:bodyPr wrap="square" lIns="91440" tIns="45720" rIns="91440" bIns="45720" rtlCol="0" anchor="t">
            <a:spAutoFit/>
          </a:bodyPr>
          <a:lstStyle/>
          <a:p>
            <a:pPr>
              <a:spcAft>
                <a:spcPts val="2400"/>
              </a:spcAft>
            </a:pPr>
            <a:r>
              <a:rPr lang="en-US" dirty="0">
                <a:solidFill>
                  <a:srgbClr val="211D1E"/>
                </a:solidFill>
                <a:effectLst/>
                <a:latin typeface="Calibri" panose="020F0502020204030204" pitchFamily="34" charset="0"/>
                <a:cs typeface="Calibri" panose="020F0502020204030204" pitchFamily="34" charset="0"/>
              </a:rPr>
              <a:t>Increased risk of </a:t>
            </a:r>
            <a:br>
              <a:rPr lang="en-US" dirty="0">
                <a:solidFill>
                  <a:srgbClr val="211D1E"/>
                </a:solidFill>
                <a:effectLst/>
                <a:latin typeface="Calibri" panose="020F0502020204030204" pitchFamily="34" charset="0"/>
                <a:cs typeface="Calibri" panose="020F0502020204030204" pitchFamily="34" charset="0"/>
              </a:rPr>
            </a:br>
            <a:r>
              <a:rPr lang="en-US" dirty="0">
                <a:solidFill>
                  <a:srgbClr val="211D1E"/>
                </a:solidFill>
                <a:effectLst/>
                <a:latin typeface="Calibri" panose="020F0502020204030204" pitchFamily="34" charset="0"/>
                <a:cs typeface="Calibri" panose="020F0502020204030204" pitchFamily="34" charset="0"/>
              </a:rPr>
              <a:t>pre-term delivery</a:t>
            </a:r>
          </a:p>
          <a:p>
            <a:pPr>
              <a:spcAft>
                <a:spcPts val="2400"/>
              </a:spcAft>
            </a:pPr>
            <a:r>
              <a:rPr lang="en-US" dirty="0">
                <a:solidFill>
                  <a:srgbClr val="211D1E"/>
                </a:solidFill>
                <a:effectLst/>
                <a:latin typeface="Calibri" panose="020F0502020204030204" pitchFamily="34" charset="0"/>
                <a:cs typeface="Calibri" panose="020F0502020204030204" pitchFamily="34" charset="0"/>
              </a:rPr>
              <a:t>Increased risk </a:t>
            </a:r>
            <a:br>
              <a:rPr lang="en-US" dirty="0">
                <a:solidFill>
                  <a:srgbClr val="211D1E"/>
                </a:solidFill>
                <a:effectLst/>
                <a:latin typeface="Calibri" panose="020F0502020204030204" pitchFamily="34" charset="0"/>
                <a:cs typeface="Calibri" panose="020F0502020204030204" pitchFamily="34" charset="0"/>
              </a:rPr>
            </a:br>
            <a:r>
              <a:rPr lang="en-US" dirty="0">
                <a:solidFill>
                  <a:srgbClr val="211D1E"/>
                </a:solidFill>
                <a:effectLst/>
                <a:latin typeface="Calibri" panose="020F0502020204030204" pitchFamily="34" charset="0"/>
                <a:cs typeface="Calibri" panose="020F0502020204030204" pitchFamily="34" charset="0"/>
              </a:rPr>
              <a:t>of spontaneous abortion with </a:t>
            </a:r>
            <a:br>
              <a:rPr lang="en-US" dirty="0">
                <a:solidFill>
                  <a:srgbClr val="211D1E"/>
                </a:solidFill>
                <a:effectLst/>
                <a:latin typeface="Calibri" panose="020F0502020204030204" pitchFamily="34" charset="0"/>
                <a:cs typeface="Calibri" panose="020F0502020204030204" pitchFamily="34" charset="0"/>
              </a:rPr>
            </a:br>
            <a:r>
              <a:rPr lang="en-US" dirty="0">
                <a:solidFill>
                  <a:srgbClr val="211D1E"/>
                </a:solidFill>
                <a:effectLst/>
                <a:latin typeface="Calibri" panose="020F0502020204030204" pitchFamily="34" charset="0"/>
                <a:cs typeface="Calibri" panose="020F0502020204030204" pitchFamily="34" charset="0"/>
              </a:rPr>
              <a:t>active disease </a:t>
            </a:r>
          </a:p>
          <a:p>
            <a:pPr>
              <a:spcAft>
                <a:spcPts val="2400"/>
              </a:spcAft>
            </a:pPr>
            <a:r>
              <a:rPr lang="en-US" dirty="0">
                <a:solidFill>
                  <a:srgbClr val="211D1E"/>
                </a:solidFill>
                <a:effectLst/>
                <a:latin typeface="Calibri"/>
                <a:ea typeface="Calibri"/>
                <a:cs typeface="Calibri"/>
              </a:rPr>
              <a:t>Increased risk </a:t>
            </a:r>
            <a:br>
              <a:rPr lang="en-US" dirty="0">
                <a:effectLst/>
                <a:latin typeface="Calibri" panose="020F0502020204030204" pitchFamily="34" charset="0"/>
                <a:cs typeface="Calibri" panose="020F0502020204030204" pitchFamily="34" charset="0"/>
              </a:rPr>
            </a:br>
            <a:r>
              <a:rPr lang="en-US" dirty="0">
                <a:solidFill>
                  <a:srgbClr val="211D1E"/>
                </a:solidFill>
                <a:effectLst/>
                <a:latin typeface="Calibri"/>
                <a:ea typeface="Calibri"/>
                <a:cs typeface="Calibri"/>
              </a:rPr>
              <a:t>of </a:t>
            </a:r>
            <a:r>
              <a:rPr lang="en-US" dirty="0">
                <a:solidFill>
                  <a:srgbClr val="3F3F3F"/>
                </a:solidFill>
                <a:latin typeface="Calibri"/>
                <a:ea typeface="Calibri"/>
                <a:cs typeface="Calibri"/>
              </a:rPr>
              <a:t>venous</a:t>
            </a:r>
            <a:r>
              <a:rPr lang="en-US" dirty="0">
                <a:solidFill>
                  <a:srgbClr val="3F3F3F"/>
                </a:solidFill>
                <a:effectLst/>
                <a:latin typeface="Calibri"/>
                <a:ea typeface="Calibri"/>
                <a:cs typeface="Calibri"/>
              </a:rPr>
              <a:t> thromboembolism</a:t>
            </a:r>
            <a:endParaRPr lang="en-US" dirty="0">
              <a:solidFill>
                <a:srgbClr val="211D1E"/>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E9B2606-9900-114B-ECBE-411C9E0E4C76}"/>
              </a:ext>
            </a:extLst>
          </p:cNvPr>
          <p:cNvSpPr>
            <a:spLocks noChangeAspect="1"/>
          </p:cNvSpPr>
          <p:nvPr/>
        </p:nvSpPr>
        <p:spPr>
          <a:xfrm>
            <a:off x="2895600" y="2247900"/>
            <a:ext cx="2743200" cy="274320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blue and black logo&#10;&#10;Description automatically generated">
            <a:extLst>
              <a:ext uri="{FF2B5EF4-FFF2-40B4-BE49-F238E27FC236}">
                <a16:creationId xmlns:a16="http://schemas.microsoft.com/office/drawing/2014/main" id="{2CC04C3F-0F1A-0C90-36FC-6BCF9ED0D049}"/>
              </a:ext>
            </a:extLst>
          </p:cNvPr>
          <p:cNvPicPr>
            <a:picLocks noChangeAspect="1"/>
          </p:cNvPicPr>
          <p:nvPr/>
        </p:nvPicPr>
        <p:blipFill>
          <a:blip r:embed="rId3"/>
          <a:stretch>
            <a:fillRect/>
          </a:stretch>
        </p:blipFill>
        <p:spPr>
          <a:xfrm>
            <a:off x="3397250" y="2834506"/>
            <a:ext cx="1739900" cy="1569988"/>
          </a:xfrm>
          <a:prstGeom prst="rect">
            <a:avLst/>
          </a:prstGeom>
        </p:spPr>
      </p:pic>
      <p:sp>
        <p:nvSpPr>
          <p:cNvPr id="19" name="Oval 18">
            <a:extLst>
              <a:ext uri="{FF2B5EF4-FFF2-40B4-BE49-F238E27FC236}">
                <a16:creationId xmlns:a16="http://schemas.microsoft.com/office/drawing/2014/main" id="{58E941B5-5494-5C9E-879F-D3610FEC80B9}"/>
              </a:ext>
            </a:extLst>
          </p:cNvPr>
          <p:cNvSpPr>
            <a:spLocks noChangeAspect="1"/>
          </p:cNvSpPr>
          <p:nvPr/>
        </p:nvSpPr>
        <p:spPr>
          <a:xfrm>
            <a:off x="6553200" y="2247900"/>
            <a:ext cx="2743200" cy="27432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EEB4D7B-B36B-BC77-43F0-A5280AC9A02A}"/>
              </a:ext>
            </a:extLst>
          </p:cNvPr>
          <p:cNvPicPr>
            <a:picLocks noChangeAspect="1"/>
          </p:cNvPicPr>
          <p:nvPr/>
        </p:nvPicPr>
        <p:blipFill>
          <a:blip r:embed="rId4"/>
          <a:srcRect/>
          <a:stretch/>
        </p:blipFill>
        <p:spPr>
          <a:xfrm>
            <a:off x="7199062" y="2690555"/>
            <a:ext cx="1451477" cy="1857891"/>
          </a:xfrm>
          <a:prstGeom prst="rect">
            <a:avLst/>
          </a:prstGeom>
        </p:spPr>
      </p:pic>
      <p:cxnSp>
        <p:nvCxnSpPr>
          <p:cNvPr id="24" name="Straight Connector 23">
            <a:extLst>
              <a:ext uri="{FF2B5EF4-FFF2-40B4-BE49-F238E27FC236}">
                <a16:creationId xmlns:a16="http://schemas.microsoft.com/office/drawing/2014/main" id="{E2CB4B8B-01AA-B616-CC03-CA3632E8BF8C}"/>
              </a:ext>
            </a:extLst>
          </p:cNvPr>
          <p:cNvCxnSpPr/>
          <p:nvPr/>
        </p:nvCxnSpPr>
        <p:spPr>
          <a:xfrm>
            <a:off x="444500" y="3454400"/>
            <a:ext cx="22098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B226223-77A6-050E-FDD0-A232C0B5D46A}"/>
              </a:ext>
            </a:extLst>
          </p:cNvPr>
          <p:cNvCxnSpPr/>
          <p:nvPr/>
        </p:nvCxnSpPr>
        <p:spPr>
          <a:xfrm>
            <a:off x="444500" y="4540669"/>
            <a:ext cx="2209800" cy="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7A6B5BE-DAA7-0CD4-2687-0C61B8D63838}"/>
              </a:ext>
            </a:extLst>
          </p:cNvPr>
          <p:cNvCxnSpPr/>
          <p:nvPr/>
        </p:nvCxnSpPr>
        <p:spPr>
          <a:xfrm>
            <a:off x="9652000" y="2908300"/>
            <a:ext cx="2209800" cy="0"/>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EEE8E76-14DE-0EAF-40C6-E4AA3686B4E4}"/>
              </a:ext>
            </a:extLst>
          </p:cNvPr>
          <p:cNvCxnSpPr/>
          <p:nvPr/>
        </p:nvCxnSpPr>
        <p:spPr>
          <a:xfrm>
            <a:off x="9652000" y="4318000"/>
            <a:ext cx="2209800" cy="0"/>
          </a:xfrm>
          <a:prstGeom prst="line">
            <a:avLst/>
          </a:prstGeom>
          <a:ln>
            <a:solidFill>
              <a:schemeClr val="accent2"/>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E8BAC91-53D4-6406-5814-D3F533FBA64A}"/>
              </a:ext>
            </a:extLst>
          </p:cNvPr>
          <p:cNvCxnSpPr>
            <a:cxnSpLocks/>
          </p:cNvCxnSpPr>
          <p:nvPr/>
        </p:nvCxnSpPr>
        <p:spPr>
          <a:xfrm flipV="1">
            <a:off x="6096000" y="2247900"/>
            <a:ext cx="0" cy="2705100"/>
          </a:xfrm>
          <a:prstGeom prst="line">
            <a:avLst/>
          </a:prstGeom>
          <a:ln>
            <a:solidFill>
              <a:schemeClr val="bg1">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2846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025417-FFF6-B948-A556-346E1D2A7058}"/>
              </a:ext>
            </a:extLst>
          </p:cNvPr>
          <p:cNvSpPr>
            <a:spLocks noGrp="1"/>
          </p:cNvSpPr>
          <p:nvPr>
            <p:ph idx="1"/>
          </p:nvPr>
        </p:nvSpPr>
        <p:spPr/>
        <p:txBody>
          <a:bodyPr>
            <a:normAutofit/>
          </a:bodyPr>
          <a:lstStyle/>
          <a:p>
            <a:pPr lvl="2"/>
            <a:endParaRPr lang="en-US" sz="7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EBE2F002-152F-4211-0B70-8130D0889BB3}"/>
              </a:ext>
            </a:extLst>
          </p:cNvPr>
          <p:cNvSpPr>
            <a:spLocks noGrp="1"/>
          </p:cNvSpPr>
          <p:nvPr>
            <p:ph type="sldNum" sz="quarter" idx="12"/>
          </p:nvPr>
        </p:nvSpPr>
        <p:spPr/>
        <p:txBody>
          <a:bodyPr/>
          <a:lstStyle/>
          <a:p>
            <a:fld id="{C1BBCEF6-2ADA-364E-98F1-750B8367BB0E}" type="slidenum">
              <a:rPr lang="en-US" smtClean="0"/>
              <a:pPr/>
              <a:t>78</a:t>
            </a:fld>
            <a:endParaRPr lang="en-US"/>
          </a:p>
        </p:txBody>
      </p:sp>
      <p:sp>
        <p:nvSpPr>
          <p:cNvPr id="8" name="Rectangle 7">
            <a:extLst>
              <a:ext uri="{FF2B5EF4-FFF2-40B4-BE49-F238E27FC236}">
                <a16:creationId xmlns:a16="http://schemas.microsoft.com/office/drawing/2014/main" id="{4F7A50C5-C147-B9A0-1031-9A5C8250B7AC}"/>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80524E7-597F-B787-D4AF-2D9C2CA3A4C0}"/>
              </a:ext>
            </a:extLst>
          </p:cNvPr>
          <p:cNvPicPr>
            <a:picLocks noChangeAspect="1"/>
          </p:cNvPicPr>
          <p:nvPr/>
        </p:nvPicPr>
        <p:blipFill>
          <a:blip r:embed="rId3">
            <a:grayscl/>
            <a:alphaModFix amt="21000"/>
          </a:blip>
          <a:srcRect t="11839" b="11839"/>
          <a:stretch/>
        </p:blipFill>
        <p:spPr>
          <a:xfrm>
            <a:off x="0" y="0"/>
            <a:ext cx="12192000" cy="6060558"/>
          </a:xfrm>
          <a:prstGeom prst="rect">
            <a:avLst/>
          </a:prstGeom>
        </p:spPr>
      </p:pic>
      <p:sp>
        <p:nvSpPr>
          <p:cNvPr id="10" name="Content Placeholder 2">
            <a:extLst>
              <a:ext uri="{FF2B5EF4-FFF2-40B4-BE49-F238E27FC236}">
                <a16:creationId xmlns:a16="http://schemas.microsoft.com/office/drawing/2014/main" id="{C69F9B3A-6D75-2520-31E4-FE296ED9B03F}"/>
              </a:ext>
            </a:extLst>
          </p:cNvPr>
          <p:cNvSpPr txBox="1">
            <a:spLocks/>
          </p:cNvSpPr>
          <p:nvPr/>
        </p:nvSpPr>
        <p:spPr>
          <a:xfrm>
            <a:off x="846795" y="19593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Maternal factors impacting pregnancy</a:t>
            </a:r>
            <a:endParaRPr lang="en-US" sz="1600" dirty="0">
              <a:solidFill>
                <a:schemeClr val="tx2"/>
              </a:solidFill>
            </a:endParaRPr>
          </a:p>
        </p:txBody>
      </p:sp>
      <p:sp>
        <p:nvSpPr>
          <p:cNvPr id="11" name="Oval 10">
            <a:extLst>
              <a:ext uri="{FF2B5EF4-FFF2-40B4-BE49-F238E27FC236}">
                <a16:creationId xmlns:a16="http://schemas.microsoft.com/office/drawing/2014/main" id="{172CB423-1117-D546-8251-97500390EBCB}"/>
              </a:ext>
            </a:extLst>
          </p:cNvPr>
          <p:cNvSpPr/>
          <p:nvPr/>
        </p:nvSpPr>
        <p:spPr>
          <a:xfrm>
            <a:off x="15240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76FA2B-6B3C-68BC-1B93-606490FABE16}"/>
              </a:ext>
            </a:extLst>
          </p:cNvPr>
          <p:cNvSpPr/>
          <p:nvPr/>
        </p:nvSpPr>
        <p:spPr>
          <a:xfrm>
            <a:off x="35814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2C607FA-5CAB-BA6C-93BA-E499D84D0B0A}"/>
              </a:ext>
            </a:extLst>
          </p:cNvPr>
          <p:cNvSpPr/>
          <p:nvPr/>
        </p:nvSpPr>
        <p:spPr>
          <a:xfrm>
            <a:off x="56388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5A725C-EC7A-4A9B-E4AB-8D44E637C982}"/>
              </a:ext>
            </a:extLst>
          </p:cNvPr>
          <p:cNvSpPr/>
          <p:nvPr/>
        </p:nvSpPr>
        <p:spPr>
          <a:xfrm>
            <a:off x="76962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1F3CCC2-9E2E-9323-171C-C36D1A69D4A7}"/>
              </a:ext>
            </a:extLst>
          </p:cNvPr>
          <p:cNvSpPr/>
          <p:nvPr/>
        </p:nvSpPr>
        <p:spPr>
          <a:xfrm>
            <a:off x="9753600" y="9144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1E59651C-68A0-4CB1-2F31-57544892BB7B}"/>
              </a:ext>
            </a:extLst>
          </p:cNvPr>
          <p:cNvSpPr txBox="1">
            <a:spLocks/>
          </p:cNvSpPr>
          <p:nvPr/>
        </p:nvSpPr>
        <p:spPr>
          <a:xfrm>
            <a:off x="2923687" y="1959307"/>
            <a:ext cx="2236647" cy="3266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Fertility</a:t>
            </a:r>
            <a:endParaRPr lang="en-US" sz="1600" dirty="0">
              <a:solidFill>
                <a:schemeClr val="tx2"/>
              </a:solidFill>
            </a:endParaRPr>
          </a:p>
        </p:txBody>
      </p:sp>
      <p:sp>
        <p:nvSpPr>
          <p:cNvPr id="17" name="Content Placeholder 2">
            <a:extLst>
              <a:ext uri="{FF2B5EF4-FFF2-40B4-BE49-F238E27FC236}">
                <a16:creationId xmlns:a16="http://schemas.microsoft.com/office/drawing/2014/main" id="{B34C7306-5AD0-6B57-9090-ABC5A6A3BD15}"/>
              </a:ext>
            </a:extLst>
          </p:cNvPr>
          <p:cNvSpPr txBox="1">
            <a:spLocks/>
          </p:cNvSpPr>
          <p:nvPr/>
        </p:nvSpPr>
        <p:spPr>
          <a:xfrm>
            <a:off x="4977676" y="19593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Pre-conception counseling and optimization</a:t>
            </a:r>
            <a:endParaRPr lang="en-US" sz="1600" dirty="0">
              <a:solidFill>
                <a:schemeClr val="tx2"/>
              </a:solidFill>
            </a:endParaRPr>
          </a:p>
        </p:txBody>
      </p:sp>
      <p:sp>
        <p:nvSpPr>
          <p:cNvPr id="18" name="Content Placeholder 2">
            <a:extLst>
              <a:ext uri="{FF2B5EF4-FFF2-40B4-BE49-F238E27FC236}">
                <a16:creationId xmlns:a16="http://schemas.microsoft.com/office/drawing/2014/main" id="{1BB1CDD3-E62D-0E9F-E1C8-241C03BE666B}"/>
              </a:ext>
            </a:extLst>
          </p:cNvPr>
          <p:cNvSpPr txBox="1">
            <a:spLocks/>
          </p:cNvSpPr>
          <p:nvPr/>
        </p:nvSpPr>
        <p:spPr>
          <a:xfrm>
            <a:off x="7061657" y="19593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of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disease activity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endParaRPr>
          </a:p>
        </p:txBody>
      </p:sp>
      <p:sp>
        <p:nvSpPr>
          <p:cNvPr id="19" name="Content Placeholder 2">
            <a:extLst>
              <a:ext uri="{FF2B5EF4-FFF2-40B4-BE49-F238E27FC236}">
                <a16:creationId xmlns:a16="http://schemas.microsoft.com/office/drawing/2014/main" id="{0E6CFD37-0239-E021-8981-ECB79B3DE071}"/>
              </a:ext>
            </a:extLst>
          </p:cNvPr>
          <p:cNvSpPr txBox="1">
            <a:spLocks/>
          </p:cNvSpPr>
          <p:nvPr/>
        </p:nvSpPr>
        <p:spPr>
          <a:xfrm>
            <a:off x="9117285" y="19593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tx2"/>
                </a:solidFill>
                <a:latin typeface="Calibri" panose="020F0502020204030204" pitchFamily="34" charset="0"/>
                <a:cs typeface="Times New Roman" panose="02020603050405020304" pitchFamily="18" charset="0"/>
              </a:rPr>
              <a:t>Management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of pregnancy</a:t>
            </a:r>
            <a:endParaRPr lang="en-US" sz="1600" dirty="0">
              <a:solidFill>
                <a:schemeClr val="tx2"/>
              </a:solidFill>
              <a:latin typeface="Calibri" panose="020F0502020204030204" pitchFamily="34" charset="0"/>
            </a:endParaRPr>
          </a:p>
          <a:p>
            <a:pPr marL="0" indent="0" algn="ctr">
              <a:buNone/>
            </a:pPr>
            <a:endParaRPr lang="en-US" sz="1600" dirty="0">
              <a:solidFill>
                <a:schemeClr val="tx2"/>
              </a:solidFill>
            </a:endParaRPr>
          </a:p>
        </p:txBody>
      </p:sp>
      <p:sp>
        <p:nvSpPr>
          <p:cNvPr id="20" name="Content Placeholder 2">
            <a:extLst>
              <a:ext uri="{FF2B5EF4-FFF2-40B4-BE49-F238E27FC236}">
                <a16:creationId xmlns:a16="http://schemas.microsoft.com/office/drawing/2014/main" id="{F0287246-EC89-18C3-61A9-8ED1452564E9}"/>
              </a:ext>
            </a:extLst>
          </p:cNvPr>
          <p:cNvSpPr txBox="1">
            <a:spLocks/>
          </p:cNvSpPr>
          <p:nvPr/>
        </p:nvSpPr>
        <p:spPr>
          <a:xfrm>
            <a:off x="846795" y="4473907"/>
            <a:ext cx="2236647" cy="6625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pregnancy</a:t>
            </a:r>
            <a:endParaRPr lang="en-US" sz="1600" dirty="0">
              <a:solidFill>
                <a:schemeClr val="tx2"/>
              </a:solidFill>
              <a:latin typeface="Calibri" panose="020F0502020204030204" pitchFamily="34" charset="0"/>
            </a:endParaRPr>
          </a:p>
        </p:txBody>
      </p:sp>
      <p:sp>
        <p:nvSpPr>
          <p:cNvPr id="21" name="Oval 20">
            <a:extLst>
              <a:ext uri="{FF2B5EF4-FFF2-40B4-BE49-F238E27FC236}">
                <a16:creationId xmlns:a16="http://schemas.microsoft.com/office/drawing/2014/main" id="{EF240DE4-1151-1DE1-BE31-8785039334E9}"/>
              </a:ext>
            </a:extLst>
          </p:cNvPr>
          <p:cNvSpPr/>
          <p:nvPr/>
        </p:nvSpPr>
        <p:spPr>
          <a:xfrm>
            <a:off x="15240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AD166B-B73C-351A-2A78-6CC02158E316}"/>
              </a:ext>
            </a:extLst>
          </p:cNvPr>
          <p:cNvSpPr/>
          <p:nvPr/>
        </p:nvSpPr>
        <p:spPr>
          <a:xfrm>
            <a:off x="35814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C90B5F5-FA27-FACF-967D-C72C4FD44041}"/>
              </a:ext>
            </a:extLst>
          </p:cNvPr>
          <p:cNvSpPr/>
          <p:nvPr/>
        </p:nvSpPr>
        <p:spPr>
          <a:xfrm>
            <a:off x="56388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CFAAC19-79E1-2140-4F0D-7BFA354C6F7B}"/>
              </a:ext>
            </a:extLst>
          </p:cNvPr>
          <p:cNvSpPr/>
          <p:nvPr/>
        </p:nvSpPr>
        <p:spPr>
          <a:xfrm>
            <a:off x="7696200" y="3429000"/>
            <a:ext cx="914400" cy="914400"/>
          </a:xfrm>
          <a:prstGeom prst="ellipse">
            <a:avLst/>
          </a:prstGeom>
          <a:gradFill flip="none" rotWithShape="1">
            <a:gsLst>
              <a:gs pos="0">
                <a:schemeClr val="accent1">
                  <a:lumMod val="75000"/>
                </a:schemeClr>
              </a:gs>
              <a:gs pos="50000">
                <a:schemeClr val="accent1"/>
              </a:gs>
              <a:gs pos="75000">
                <a:schemeClr val="accent1"/>
              </a:gs>
              <a:gs pos="100000">
                <a:schemeClr val="accent1">
                  <a:lumMod val="60000"/>
                  <a:lumOff val="40000"/>
                </a:schemeClr>
              </a:gs>
            </a:gsLst>
            <a:path path="circle">
              <a:fillToRect l="100000" t="100000"/>
            </a:path>
            <a:tileRect r="-100000" b="-100000"/>
          </a:gradFill>
          <a:ln w="19050"/>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B23C53-0E52-9F67-9136-C8C624F683C0}"/>
              </a:ext>
            </a:extLst>
          </p:cNvPr>
          <p:cNvSpPr/>
          <p:nvPr/>
        </p:nvSpPr>
        <p:spPr>
          <a:xfrm>
            <a:off x="9753600" y="3429000"/>
            <a:ext cx="914400" cy="914400"/>
          </a:xfrm>
          <a:prstGeom prst="ellipse">
            <a:avLst/>
          </a:prstGeom>
          <a:gradFill flip="none" rotWithShape="1">
            <a:gsLst>
              <a:gs pos="0">
                <a:schemeClr val="accent2">
                  <a:lumMod val="75000"/>
                </a:schemeClr>
              </a:gs>
              <a:gs pos="50000">
                <a:schemeClr val="accent2"/>
              </a:gs>
              <a:gs pos="75000">
                <a:schemeClr val="accent2"/>
              </a:gs>
              <a:gs pos="100000">
                <a:schemeClr val="accent2">
                  <a:lumMod val="40000"/>
                  <a:lumOff val="60000"/>
                </a:schemeClr>
              </a:gs>
            </a:gsLst>
            <a:path path="circle">
              <a:fillToRect l="100000" t="100000"/>
            </a:path>
            <a:tileRect r="-100000" b="-100000"/>
          </a:gradFill>
          <a:ln w="19050">
            <a:solidFill>
              <a:schemeClr val="accent2">
                <a:lumMod val="50000"/>
              </a:schemeClr>
            </a:solidFill>
          </a:ln>
          <a:effectLst>
            <a:outerShdw blurRad="762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B797CCD2-566E-C42A-F180-A6E0E5B65AA5}"/>
              </a:ext>
            </a:extLst>
          </p:cNvPr>
          <p:cNvSpPr txBox="1">
            <a:spLocks/>
          </p:cNvSpPr>
          <p:nvPr/>
        </p:nvSpPr>
        <p:spPr>
          <a:xfrm>
            <a:off x="2923687" y="4473907"/>
            <a:ext cx="2236647" cy="3266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IBD medications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during lactation</a:t>
            </a:r>
            <a:endParaRPr lang="en-US" sz="1600" dirty="0">
              <a:solidFill>
                <a:schemeClr val="tx2"/>
              </a:solidFill>
              <a:latin typeface="Calibri" panose="020F0502020204030204" pitchFamily="34" charset="0"/>
            </a:endParaRPr>
          </a:p>
        </p:txBody>
      </p:sp>
      <p:sp>
        <p:nvSpPr>
          <p:cNvPr id="27" name="Content Placeholder 2">
            <a:extLst>
              <a:ext uri="{FF2B5EF4-FFF2-40B4-BE49-F238E27FC236}">
                <a16:creationId xmlns:a16="http://schemas.microsoft.com/office/drawing/2014/main" id="{1D111DF3-A540-06CB-FF3A-B3EB5B5AAFAB}"/>
              </a:ext>
            </a:extLst>
          </p:cNvPr>
          <p:cNvSpPr txBox="1">
            <a:spLocks/>
          </p:cNvSpPr>
          <p:nvPr/>
        </p:nvSpPr>
        <p:spPr>
          <a:xfrm>
            <a:off x="4977676" y="4473907"/>
            <a:ext cx="2236647" cy="886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Pregnancy </a:t>
            </a:r>
            <a:br>
              <a:rPr lang="en-US" sz="1600" dirty="0">
                <a:solidFill>
                  <a:schemeClr val="tx2"/>
                </a:solidFill>
                <a:latin typeface="Calibri" panose="020F0502020204030204" pitchFamily="34" charset="0"/>
                <a:cs typeface="Times New Roman" panose="02020603050405020304" pitchFamily="18" charset="0"/>
              </a:rPr>
            </a:br>
            <a:r>
              <a:rPr lang="en-US" sz="1600" dirty="0">
                <a:solidFill>
                  <a:schemeClr val="tx2"/>
                </a:solidFill>
                <a:latin typeface="Calibri" panose="020F0502020204030204" pitchFamily="34" charset="0"/>
                <a:cs typeface="Times New Roman" panose="02020603050405020304" pitchFamily="18" charset="0"/>
              </a:rPr>
              <a:t>adverse events</a:t>
            </a:r>
            <a:endParaRPr lang="en-US" sz="1600" dirty="0">
              <a:solidFill>
                <a:schemeClr val="tx2"/>
              </a:solidFill>
              <a:latin typeface="Calibri" panose="020F0502020204030204" pitchFamily="34" charset="0"/>
            </a:endParaRPr>
          </a:p>
        </p:txBody>
      </p:sp>
      <p:sp>
        <p:nvSpPr>
          <p:cNvPr id="28" name="Content Placeholder 2">
            <a:extLst>
              <a:ext uri="{FF2B5EF4-FFF2-40B4-BE49-F238E27FC236}">
                <a16:creationId xmlns:a16="http://schemas.microsoft.com/office/drawing/2014/main" id="{235762C0-DFC5-4C17-B373-41FD25566C0F}"/>
              </a:ext>
            </a:extLst>
          </p:cNvPr>
          <p:cNvSpPr txBox="1">
            <a:spLocks/>
          </p:cNvSpPr>
          <p:nvPr/>
        </p:nvSpPr>
        <p:spPr>
          <a:xfrm>
            <a:off x="7061657" y="4473907"/>
            <a:ext cx="2236647" cy="82996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Font typeface="Arial" panose="020B0604020202020204" pitchFamily="34" charset="0"/>
              <a:buNone/>
            </a:pPr>
            <a:r>
              <a:rPr lang="en-US" sz="1600" dirty="0">
                <a:solidFill>
                  <a:schemeClr val="tx2"/>
                </a:solidFill>
                <a:latin typeface="Calibri" panose="020F0502020204030204" pitchFamily="34" charset="0"/>
                <a:cs typeface="Times New Roman" panose="02020603050405020304" pitchFamily="18" charset="0"/>
              </a:rPr>
              <a:t>Fetal and neonatal adverse events</a:t>
            </a:r>
            <a:endParaRPr lang="en-US" sz="1600" dirty="0">
              <a:solidFill>
                <a:schemeClr val="tx2"/>
              </a:solidFill>
              <a:latin typeface="Calibri" panose="020F0502020204030204" pitchFamily="34" charset="0"/>
            </a:endParaRPr>
          </a:p>
        </p:txBody>
      </p:sp>
      <p:sp>
        <p:nvSpPr>
          <p:cNvPr id="29" name="Content Placeholder 2">
            <a:extLst>
              <a:ext uri="{FF2B5EF4-FFF2-40B4-BE49-F238E27FC236}">
                <a16:creationId xmlns:a16="http://schemas.microsoft.com/office/drawing/2014/main" id="{231D7518-9607-2FF4-8C4D-4E4636CB887B}"/>
              </a:ext>
            </a:extLst>
          </p:cNvPr>
          <p:cNvSpPr txBox="1">
            <a:spLocks/>
          </p:cNvSpPr>
          <p:nvPr/>
        </p:nvSpPr>
        <p:spPr>
          <a:xfrm>
            <a:off x="9117285" y="4473907"/>
            <a:ext cx="2236647" cy="7732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22960">
              <a:spcAft>
                <a:spcPts val="600"/>
              </a:spcAft>
              <a:buNone/>
            </a:pPr>
            <a:r>
              <a:rPr lang="en-US" sz="1600" dirty="0">
                <a:solidFill>
                  <a:schemeClr val="accent2">
                    <a:lumMod val="75000"/>
                  </a:schemeClr>
                </a:solidFill>
                <a:latin typeface="Calibri" panose="020F0502020204030204" pitchFamily="34" charset="0"/>
                <a:cs typeface="Times New Roman" panose="02020603050405020304" pitchFamily="18" charset="0"/>
              </a:rPr>
              <a:t>Vaccines</a:t>
            </a:r>
            <a:endParaRPr lang="en-US" sz="1600" dirty="0">
              <a:solidFill>
                <a:schemeClr val="accent2">
                  <a:lumMod val="75000"/>
                </a:schemeClr>
              </a:solidFill>
            </a:endParaRPr>
          </a:p>
        </p:txBody>
      </p:sp>
      <p:pic>
        <p:nvPicPr>
          <p:cNvPr id="30" name="Picture 29" descr="A set of icons on a black background&#10;&#10;Description automatically generated">
            <a:extLst>
              <a:ext uri="{FF2B5EF4-FFF2-40B4-BE49-F238E27FC236}">
                <a16:creationId xmlns:a16="http://schemas.microsoft.com/office/drawing/2014/main" id="{3C48ED64-C2D3-99F8-3EE1-1E0D092F07C5}"/>
              </a:ext>
            </a:extLst>
          </p:cNvPr>
          <p:cNvPicPr>
            <a:picLocks noChangeAspect="1"/>
          </p:cNvPicPr>
          <p:nvPr/>
        </p:nvPicPr>
        <p:blipFill>
          <a:blip r:embed="rId4"/>
          <a:srcRect l="70924" r="16752" b="81860"/>
          <a:stretch/>
        </p:blipFill>
        <p:spPr>
          <a:xfrm>
            <a:off x="9877647" y="1080389"/>
            <a:ext cx="680484" cy="642086"/>
          </a:xfrm>
          <a:prstGeom prst="rect">
            <a:avLst/>
          </a:prstGeom>
        </p:spPr>
      </p:pic>
      <p:pic>
        <p:nvPicPr>
          <p:cNvPr id="31" name="Picture 30" descr="A set of icons on a black background&#10;&#10;Description automatically generated">
            <a:extLst>
              <a:ext uri="{FF2B5EF4-FFF2-40B4-BE49-F238E27FC236}">
                <a16:creationId xmlns:a16="http://schemas.microsoft.com/office/drawing/2014/main" id="{649F011C-89A8-02D9-15ED-4CF5DA48EE23}"/>
              </a:ext>
            </a:extLst>
          </p:cNvPr>
          <p:cNvPicPr>
            <a:picLocks noChangeAspect="1"/>
          </p:cNvPicPr>
          <p:nvPr/>
        </p:nvPicPr>
        <p:blipFill>
          <a:blip r:embed="rId4"/>
          <a:srcRect l="-1287" t="-2086" r="88963" b="81860"/>
          <a:stretch/>
        </p:blipFill>
        <p:spPr>
          <a:xfrm>
            <a:off x="3703675" y="999461"/>
            <a:ext cx="680484" cy="715927"/>
          </a:xfrm>
          <a:prstGeom prst="rect">
            <a:avLst/>
          </a:prstGeom>
        </p:spPr>
      </p:pic>
      <p:pic>
        <p:nvPicPr>
          <p:cNvPr id="32" name="Picture 31" descr="A set of icons on a black background&#10;&#10;Description automatically generated">
            <a:extLst>
              <a:ext uri="{FF2B5EF4-FFF2-40B4-BE49-F238E27FC236}">
                <a16:creationId xmlns:a16="http://schemas.microsoft.com/office/drawing/2014/main" id="{CD9EC1D5-AFF0-FAFD-85B7-2BCABAFD30A0}"/>
              </a:ext>
            </a:extLst>
          </p:cNvPr>
          <p:cNvPicPr>
            <a:picLocks noChangeAspect="1"/>
          </p:cNvPicPr>
          <p:nvPr/>
        </p:nvPicPr>
        <p:blipFill>
          <a:blip r:embed="rId4"/>
          <a:srcRect l="-902" t="53185" r="88578" b="26589"/>
          <a:stretch/>
        </p:blipFill>
        <p:spPr>
          <a:xfrm>
            <a:off x="9874103" y="3501656"/>
            <a:ext cx="680484" cy="715927"/>
          </a:xfrm>
          <a:prstGeom prst="rect">
            <a:avLst/>
          </a:prstGeom>
        </p:spPr>
      </p:pic>
      <p:pic>
        <p:nvPicPr>
          <p:cNvPr id="33" name="Picture 32" descr="A set of icons on a black background&#10;&#10;Description automatically generated">
            <a:extLst>
              <a:ext uri="{FF2B5EF4-FFF2-40B4-BE49-F238E27FC236}">
                <a16:creationId xmlns:a16="http://schemas.microsoft.com/office/drawing/2014/main" id="{17E10C39-073E-4EB0-DFA9-814A4425BBFA}"/>
              </a:ext>
            </a:extLst>
          </p:cNvPr>
          <p:cNvPicPr>
            <a:picLocks noChangeAspect="1"/>
          </p:cNvPicPr>
          <p:nvPr/>
        </p:nvPicPr>
        <p:blipFill>
          <a:blip r:embed="rId4"/>
          <a:srcRect l="-902" t="25550" r="88578" b="54224"/>
          <a:stretch/>
        </p:blipFill>
        <p:spPr>
          <a:xfrm>
            <a:off x="1637416" y="1006550"/>
            <a:ext cx="680484" cy="715927"/>
          </a:xfrm>
          <a:prstGeom prst="rect">
            <a:avLst/>
          </a:prstGeom>
        </p:spPr>
      </p:pic>
      <p:pic>
        <p:nvPicPr>
          <p:cNvPr id="34" name="Picture 33" descr="A set of icons on a black background&#10;&#10;Description automatically generated">
            <a:extLst>
              <a:ext uri="{FF2B5EF4-FFF2-40B4-BE49-F238E27FC236}">
                <a16:creationId xmlns:a16="http://schemas.microsoft.com/office/drawing/2014/main" id="{42A5DB39-2D1B-9D99-EC99-39903956DA1F}"/>
              </a:ext>
            </a:extLst>
          </p:cNvPr>
          <p:cNvPicPr>
            <a:picLocks noChangeAspect="1"/>
          </p:cNvPicPr>
          <p:nvPr/>
        </p:nvPicPr>
        <p:blipFill>
          <a:blip r:embed="rId4"/>
          <a:srcRect l="34722" t="-1785" r="52954" b="81559"/>
          <a:stretch/>
        </p:blipFill>
        <p:spPr>
          <a:xfrm>
            <a:off x="7818477" y="3540642"/>
            <a:ext cx="680484" cy="715927"/>
          </a:xfrm>
          <a:prstGeom prst="rect">
            <a:avLst/>
          </a:prstGeom>
        </p:spPr>
      </p:pic>
      <p:pic>
        <p:nvPicPr>
          <p:cNvPr id="35" name="Graphic 34" descr="Warning outline">
            <a:extLst>
              <a:ext uri="{FF2B5EF4-FFF2-40B4-BE49-F238E27FC236}">
                <a16:creationId xmlns:a16="http://schemas.microsoft.com/office/drawing/2014/main" id="{4DF31C05-5882-30EC-CFC6-037A77953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8728" y="3506972"/>
            <a:ext cx="655674" cy="655674"/>
          </a:xfrm>
          <a:prstGeom prst="rect">
            <a:avLst/>
          </a:prstGeom>
        </p:spPr>
      </p:pic>
      <p:pic>
        <p:nvPicPr>
          <p:cNvPr id="36" name="Graphic 35" descr="Medicine outline">
            <a:extLst>
              <a:ext uri="{FF2B5EF4-FFF2-40B4-BE49-F238E27FC236}">
                <a16:creationId xmlns:a16="http://schemas.microsoft.com/office/drawing/2014/main" id="{04AD3911-4281-7029-D8DF-5C8761599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307" y="3530009"/>
            <a:ext cx="707065" cy="707065"/>
          </a:xfrm>
          <a:prstGeom prst="rect">
            <a:avLst/>
          </a:prstGeom>
        </p:spPr>
      </p:pic>
      <p:pic>
        <p:nvPicPr>
          <p:cNvPr id="37" name="Picture 36">
            <a:extLst>
              <a:ext uri="{FF2B5EF4-FFF2-40B4-BE49-F238E27FC236}">
                <a16:creationId xmlns:a16="http://schemas.microsoft.com/office/drawing/2014/main" id="{6D9A9B6A-3C15-9B21-197A-4C199C7974AF}"/>
              </a:ext>
            </a:extLst>
          </p:cNvPr>
          <p:cNvPicPr>
            <a:picLocks noChangeAspect="1"/>
          </p:cNvPicPr>
          <p:nvPr/>
        </p:nvPicPr>
        <p:blipFill>
          <a:blip r:embed="rId9"/>
          <a:srcRect l="26993" r="52824" b="82267"/>
          <a:stretch/>
        </p:blipFill>
        <p:spPr>
          <a:xfrm>
            <a:off x="1701211" y="3634563"/>
            <a:ext cx="595000" cy="522767"/>
          </a:xfrm>
          <a:prstGeom prst="rect">
            <a:avLst/>
          </a:prstGeom>
        </p:spPr>
      </p:pic>
      <p:pic>
        <p:nvPicPr>
          <p:cNvPr id="38" name="Graphic 37" descr="Chat outline">
            <a:extLst>
              <a:ext uri="{FF2B5EF4-FFF2-40B4-BE49-F238E27FC236}">
                <a16:creationId xmlns:a16="http://schemas.microsoft.com/office/drawing/2014/main" id="{0E51CB6E-7047-80D8-B8E4-B0AF983AE1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3860" y="1026043"/>
            <a:ext cx="738962" cy="738962"/>
          </a:xfrm>
          <a:prstGeom prst="rect">
            <a:avLst/>
          </a:prstGeom>
        </p:spPr>
      </p:pic>
      <p:pic>
        <p:nvPicPr>
          <p:cNvPr id="39" name="Picture 38" descr="A hand holding a heart&#10;&#10;Description automatically generated">
            <a:extLst>
              <a:ext uri="{FF2B5EF4-FFF2-40B4-BE49-F238E27FC236}">
                <a16:creationId xmlns:a16="http://schemas.microsoft.com/office/drawing/2014/main" id="{0FBCDB62-A3F8-A61B-AB51-382F22BBB3D0}"/>
              </a:ext>
            </a:extLst>
          </p:cNvPr>
          <p:cNvPicPr>
            <a:picLocks noChangeAspect="1"/>
          </p:cNvPicPr>
          <p:nvPr/>
        </p:nvPicPr>
        <p:blipFill>
          <a:blip r:embed="rId12"/>
          <a:stretch>
            <a:fillRect/>
          </a:stretch>
        </p:blipFill>
        <p:spPr>
          <a:xfrm>
            <a:off x="7809172" y="1076054"/>
            <a:ext cx="654345" cy="633572"/>
          </a:xfrm>
          <a:prstGeom prst="rect">
            <a:avLst/>
          </a:prstGeom>
        </p:spPr>
      </p:pic>
    </p:spTree>
    <p:extLst>
      <p:ext uri="{BB962C8B-B14F-4D97-AF65-F5344CB8AC3E}">
        <p14:creationId xmlns:p14="http://schemas.microsoft.com/office/powerpoint/2010/main" val="24791469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12506-992B-8AC4-0EA3-6C3782DA0C56}"/>
              </a:ext>
            </a:extLst>
          </p:cNvPr>
          <p:cNvSpPr>
            <a:spLocks noGrp="1"/>
          </p:cNvSpPr>
          <p:nvPr>
            <p:ph type="sldNum" sz="quarter" idx="12"/>
          </p:nvPr>
        </p:nvSpPr>
        <p:spPr/>
        <p:txBody>
          <a:bodyPr/>
          <a:lstStyle/>
          <a:p>
            <a:fld id="{C1BBCEF6-2ADA-364E-98F1-750B8367BB0E}" type="slidenum">
              <a:rPr lang="en-US" smtClean="0"/>
              <a:t>79</a:t>
            </a:fld>
            <a:endParaRPr lang="en-US"/>
          </a:p>
        </p:txBody>
      </p:sp>
      <p:pic>
        <p:nvPicPr>
          <p:cNvPr id="3" name="Picture 2" descr="A white and grey triangle pattern&#10;&#10;Description automatically generated">
            <a:extLst>
              <a:ext uri="{FF2B5EF4-FFF2-40B4-BE49-F238E27FC236}">
                <a16:creationId xmlns:a16="http://schemas.microsoft.com/office/drawing/2014/main" id="{E5057DF1-E1E5-07EF-A81E-083D1496D744}"/>
              </a:ext>
            </a:extLst>
          </p:cNvPr>
          <p:cNvPicPr>
            <a:picLocks noChangeAspect="1"/>
          </p:cNvPicPr>
          <p:nvPr/>
        </p:nvPicPr>
        <p:blipFill>
          <a:blip r:embed="rId3">
            <a:alphaModFix/>
          </a:blip>
          <a:srcRect t="54168" b="9469"/>
          <a:stretch/>
        </p:blipFill>
        <p:spPr>
          <a:xfrm>
            <a:off x="0" y="8662"/>
            <a:ext cx="7878726" cy="1919530"/>
          </a:xfrm>
          <a:prstGeom prst="rect">
            <a:avLst/>
          </a:prstGeom>
        </p:spPr>
      </p:pic>
      <p:sp>
        <p:nvSpPr>
          <p:cNvPr id="4" name="Rectangle 3">
            <a:extLst>
              <a:ext uri="{FF2B5EF4-FFF2-40B4-BE49-F238E27FC236}">
                <a16:creationId xmlns:a16="http://schemas.microsoft.com/office/drawing/2014/main" id="{171A4753-2521-834A-0BFA-91AE9E46CE5E}"/>
              </a:ext>
            </a:extLst>
          </p:cNvPr>
          <p:cNvSpPr/>
          <p:nvPr/>
        </p:nvSpPr>
        <p:spPr>
          <a:xfrm>
            <a:off x="0" y="0"/>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0D5AB26-86B5-10DF-D55A-B386A7075219}"/>
              </a:ext>
            </a:extLst>
          </p:cNvPr>
          <p:cNvSpPr/>
          <p:nvPr/>
        </p:nvSpPr>
        <p:spPr>
          <a:xfrm>
            <a:off x="7889358" y="960120"/>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ACA8D07-5B96-74F8-5BA6-7515A58CEAC3}"/>
              </a:ext>
            </a:extLst>
          </p:cNvPr>
          <p:cNvSpPr txBox="1"/>
          <p:nvPr/>
        </p:nvSpPr>
        <p:spPr>
          <a:xfrm>
            <a:off x="363942" y="279131"/>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32:</a:t>
            </a:r>
            <a:endParaRPr lang="en-US" dirty="0">
              <a:solidFill>
                <a:schemeClr val="bg1"/>
              </a:solidFill>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66F6BA47-CA2C-3695-4A29-FCC131924F48}"/>
              </a:ext>
            </a:extLst>
          </p:cNvPr>
          <p:cNvSpPr/>
          <p:nvPr/>
        </p:nvSpPr>
        <p:spPr>
          <a:xfrm>
            <a:off x="7889358" y="4232"/>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2" name="Content Placeholder 2">
            <a:extLst>
              <a:ext uri="{FF2B5EF4-FFF2-40B4-BE49-F238E27FC236}">
                <a16:creationId xmlns:a16="http://schemas.microsoft.com/office/drawing/2014/main" id="{286895F3-7218-F92E-8170-C6658954AB15}"/>
              </a:ext>
            </a:extLst>
          </p:cNvPr>
          <p:cNvSpPr txBox="1">
            <a:spLocks/>
          </p:cNvSpPr>
          <p:nvPr/>
        </p:nvSpPr>
        <p:spPr>
          <a:xfrm>
            <a:off x="8053475" y="457200"/>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id="{59C9A991-F023-82E8-43EF-AA1C321B91E9}"/>
              </a:ext>
            </a:extLst>
          </p:cNvPr>
          <p:cNvGrpSpPr>
            <a:grpSpLocks noChangeAspect="1"/>
          </p:cNvGrpSpPr>
          <p:nvPr/>
        </p:nvGrpSpPr>
        <p:grpSpPr>
          <a:xfrm>
            <a:off x="9582647" y="476619"/>
            <a:ext cx="1554480" cy="306358"/>
            <a:chOff x="8077200" y="2074333"/>
            <a:chExt cx="2319866" cy="457200"/>
          </a:xfrm>
        </p:grpSpPr>
        <p:sp>
          <p:nvSpPr>
            <p:cNvPr id="44" name="Oval 43">
              <a:extLst>
                <a:ext uri="{FF2B5EF4-FFF2-40B4-BE49-F238E27FC236}">
                  <a16:creationId xmlns:a16="http://schemas.microsoft.com/office/drawing/2014/main" id="{97F28A56-870C-0D60-5A31-DE6E2EE5FAFA}"/>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Oval 44">
              <a:extLst>
                <a:ext uri="{FF2B5EF4-FFF2-40B4-BE49-F238E27FC236}">
                  <a16:creationId xmlns:a16="http://schemas.microsoft.com/office/drawing/2014/main" id="{72CE03AE-F23E-6E9B-4349-C48906A6A23A}"/>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Oval 45">
              <a:extLst>
                <a:ext uri="{FF2B5EF4-FFF2-40B4-BE49-F238E27FC236}">
                  <a16:creationId xmlns:a16="http://schemas.microsoft.com/office/drawing/2014/main" id="{FEE445ED-5FC3-60FB-EF1A-F52166FA9591}"/>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5278F6AC-9BF8-D36B-38E0-9A4F46FE240B}"/>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48" name="TextBox 47">
            <a:extLst>
              <a:ext uri="{FF2B5EF4-FFF2-40B4-BE49-F238E27FC236}">
                <a16:creationId xmlns:a16="http://schemas.microsoft.com/office/drawing/2014/main" id="{36FA1862-95A3-FF86-40BB-96BE35AACDC3}"/>
              </a:ext>
            </a:extLst>
          </p:cNvPr>
          <p:cNvSpPr txBox="1"/>
          <p:nvPr/>
        </p:nvSpPr>
        <p:spPr>
          <a:xfrm>
            <a:off x="8053475" y="92865"/>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49" name="Content Placeholder 2">
            <a:extLst>
              <a:ext uri="{FF2B5EF4-FFF2-40B4-BE49-F238E27FC236}">
                <a16:creationId xmlns:a16="http://schemas.microsoft.com/office/drawing/2014/main" id="{4C42B309-D8B5-D97D-DC53-FE918BC983AE}"/>
              </a:ext>
            </a:extLst>
          </p:cNvPr>
          <p:cNvSpPr txBox="1">
            <a:spLocks/>
          </p:cNvSpPr>
          <p:nvPr/>
        </p:nvSpPr>
        <p:spPr>
          <a:xfrm>
            <a:off x="8057019" y="1499834"/>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Strong</a:t>
            </a:r>
          </a:p>
        </p:txBody>
      </p:sp>
      <p:sp>
        <p:nvSpPr>
          <p:cNvPr id="50" name="TextBox 49">
            <a:extLst>
              <a:ext uri="{FF2B5EF4-FFF2-40B4-BE49-F238E27FC236}">
                <a16:creationId xmlns:a16="http://schemas.microsoft.com/office/drawing/2014/main" id="{CD2003AE-0C81-43C0-D7D6-F90CA3624CC4}"/>
              </a:ext>
            </a:extLst>
          </p:cNvPr>
          <p:cNvSpPr txBox="1"/>
          <p:nvPr/>
        </p:nvSpPr>
        <p:spPr>
          <a:xfrm>
            <a:off x="8057019" y="1128692"/>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51" name="Round Single Corner Rectangle 50">
            <a:extLst>
              <a:ext uri="{FF2B5EF4-FFF2-40B4-BE49-F238E27FC236}">
                <a16:creationId xmlns:a16="http://schemas.microsoft.com/office/drawing/2014/main" id="{835F6540-8A1E-EF3F-7C8F-BC1BC58A37D8}"/>
              </a:ext>
            </a:extLst>
          </p:cNvPr>
          <p:cNvSpPr/>
          <p:nvPr/>
        </p:nvSpPr>
        <p:spPr>
          <a:xfrm>
            <a:off x="152400" y="152400"/>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58C0A898-128E-1FE2-5E43-C1C13B258C72}"/>
              </a:ext>
            </a:extLst>
          </p:cNvPr>
          <p:cNvPicPr>
            <a:picLocks noChangeAspect="1"/>
          </p:cNvPicPr>
          <p:nvPr/>
        </p:nvPicPr>
        <p:blipFill>
          <a:blip r:embed="rId4">
            <a:alphaModFix amt="10000"/>
          </a:blip>
          <a:srcRect t="794" b="794"/>
          <a:stretch/>
        </p:blipFill>
        <p:spPr>
          <a:xfrm>
            <a:off x="5791503" y="287095"/>
            <a:ext cx="1713155" cy="1346051"/>
          </a:xfrm>
          <a:prstGeom prst="rect">
            <a:avLst/>
          </a:prstGeom>
        </p:spPr>
      </p:pic>
      <p:sp>
        <p:nvSpPr>
          <p:cNvPr id="53" name="TextBox 52">
            <a:extLst>
              <a:ext uri="{FF2B5EF4-FFF2-40B4-BE49-F238E27FC236}">
                <a16:creationId xmlns:a16="http://schemas.microsoft.com/office/drawing/2014/main" id="{3EEA4173-5A24-EF6D-A2BE-E25473F787B3}"/>
              </a:ext>
            </a:extLst>
          </p:cNvPr>
          <p:cNvSpPr txBox="1"/>
          <p:nvPr/>
        </p:nvSpPr>
        <p:spPr>
          <a:xfrm>
            <a:off x="388751" y="800563"/>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recommend that inactive vaccines be provided to children born </a:t>
            </a:r>
            <a:br>
              <a:rPr lang="en-US" sz="1800" dirty="0">
                <a:solidFill>
                  <a:schemeClr val="bg1"/>
                </a:solidFill>
                <a:effectLst/>
                <a:latin typeface="Calibri" panose="020F0502020204030204" pitchFamily="34" charset="0"/>
                <a:ea typeface="Calibri" panose="020F0502020204030204" pitchFamily="34" charset="0"/>
              </a:rPr>
            </a:br>
            <a:r>
              <a:rPr lang="en-US" sz="1800" dirty="0">
                <a:solidFill>
                  <a:schemeClr val="bg1"/>
                </a:solidFill>
                <a:effectLst/>
                <a:latin typeface="Calibri" panose="020F0502020204030204" pitchFamily="34" charset="0"/>
                <a:ea typeface="Calibri" panose="020F0502020204030204" pitchFamily="34" charset="0"/>
              </a:rPr>
              <a:t>to mothers with IBD on anti-tumor necrosis factor agents</a:t>
            </a:r>
            <a:r>
              <a:rPr lang="en-US" sz="1500" spc="-40" dirty="0">
                <a:solidFill>
                  <a:schemeClr val="bg1"/>
                </a:solidFill>
                <a:effectLst/>
                <a:latin typeface="Calibri" panose="020F0502020204030204" pitchFamily="34" charset="0"/>
                <a:cs typeface="Calibri" panose="020F0502020204030204" pitchFamily="34" charset="0"/>
              </a:rPr>
              <a:t>.</a:t>
            </a:r>
          </a:p>
        </p:txBody>
      </p:sp>
      <p:pic>
        <p:nvPicPr>
          <p:cNvPr id="54" name="Picture 53" descr="A white and grey triangle pattern&#10;&#10;Description automatically generated">
            <a:extLst>
              <a:ext uri="{FF2B5EF4-FFF2-40B4-BE49-F238E27FC236}">
                <a16:creationId xmlns:a16="http://schemas.microsoft.com/office/drawing/2014/main" id="{B35AB85A-19EC-3867-5FD5-179BCDB7B526}"/>
              </a:ext>
            </a:extLst>
          </p:cNvPr>
          <p:cNvPicPr>
            <a:picLocks noChangeAspect="1"/>
          </p:cNvPicPr>
          <p:nvPr/>
        </p:nvPicPr>
        <p:blipFill>
          <a:blip r:embed="rId3">
            <a:alphaModFix/>
          </a:blip>
          <a:srcRect t="54168" b="9469"/>
          <a:stretch/>
        </p:blipFill>
        <p:spPr>
          <a:xfrm>
            <a:off x="0" y="2099193"/>
            <a:ext cx="7878726" cy="1919530"/>
          </a:xfrm>
          <a:prstGeom prst="rect">
            <a:avLst/>
          </a:prstGeom>
        </p:spPr>
      </p:pic>
      <p:sp>
        <p:nvSpPr>
          <p:cNvPr id="55" name="Rectangle 54">
            <a:extLst>
              <a:ext uri="{FF2B5EF4-FFF2-40B4-BE49-F238E27FC236}">
                <a16:creationId xmlns:a16="http://schemas.microsoft.com/office/drawing/2014/main" id="{AF144508-BF55-36A3-1757-971B9D259C89}"/>
              </a:ext>
            </a:extLst>
          </p:cNvPr>
          <p:cNvSpPr/>
          <p:nvPr/>
        </p:nvSpPr>
        <p:spPr>
          <a:xfrm>
            <a:off x="0" y="209053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1E51A433-2762-58D5-B176-E8B82469FA9A}"/>
              </a:ext>
            </a:extLst>
          </p:cNvPr>
          <p:cNvSpPr/>
          <p:nvPr/>
        </p:nvSpPr>
        <p:spPr>
          <a:xfrm>
            <a:off x="7889358" y="305065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F178B5DD-E42A-3BD9-6A26-E821EEBA774F}"/>
              </a:ext>
            </a:extLst>
          </p:cNvPr>
          <p:cNvSpPr txBox="1"/>
          <p:nvPr/>
        </p:nvSpPr>
        <p:spPr>
          <a:xfrm>
            <a:off x="363942" y="236966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33:</a:t>
            </a:r>
            <a:endParaRPr lang="en-US" dirty="0">
              <a:solidFill>
                <a:schemeClr val="bg1"/>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2762D89A-2E06-5AC1-8187-EC3718FEE5DC}"/>
              </a:ext>
            </a:extLst>
          </p:cNvPr>
          <p:cNvSpPr/>
          <p:nvPr/>
        </p:nvSpPr>
        <p:spPr>
          <a:xfrm>
            <a:off x="7889358" y="209476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Content Placeholder 2">
            <a:extLst>
              <a:ext uri="{FF2B5EF4-FFF2-40B4-BE49-F238E27FC236}">
                <a16:creationId xmlns:a16="http://schemas.microsoft.com/office/drawing/2014/main" id="{BBBE7655-45A0-6E2B-4463-187B5D6C4ED6}"/>
              </a:ext>
            </a:extLst>
          </p:cNvPr>
          <p:cNvSpPr txBox="1">
            <a:spLocks/>
          </p:cNvSpPr>
          <p:nvPr/>
        </p:nvSpPr>
        <p:spPr>
          <a:xfrm>
            <a:off x="8053475" y="254773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77" name="Group 76">
            <a:extLst>
              <a:ext uri="{FF2B5EF4-FFF2-40B4-BE49-F238E27FC236}">
                <a16:creationId xmlns:a16="http://schemas.microsoft.com/office/drawing/2014/main" id="{47D9755F-4FE9-5847-0663-3594AA197E49}"/>
              </a:ext>
            </a:extLst>
          </p:cNvPr>
          <p:cNvGrpSpPr>
            <a:grpSpLocks noChangeAspect="1"/>
          </p:cNvGrpSpPr>
          <p:nvPr/>
        </p:nvGrpSpPr>
        <p:grpSpPr>
          <a:xfrm>
            <a:off x="9582647" y="2567150"/>
            <a:ext cx="1554480" cy="306358"/>
            <a:chOff x="8077200" y="2074333"/>
            <a:chExt cx="2319866" cy="457200"/>
          </a:xfrm>
        </p:grpSpPr>
        <p:sp>
          <p:nvSpPr>
            <p:cNvPr id="78" name="Oval 77">
              <a:extLst>
                <a:ext uri="{FF2B5EF4-FFF2-40B4-BE49-F238E27FC236}">
                  <a16:creationId xmlns:a16="http://schemas.microsoft.com/office/drawing/2014/main" id="{C0A9A07B-87B3-3AAD-FD71-2F925F1876A4}"/>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9" name="Oval 78">
              <a:extLst>
                <a:ext uri="{FF2B5EF4-FFF2-40B4-BE49-F238E27FC236}">
                  <a16:creationId xmlns:a16="http://schemas.microsoft.com/office/drawing/2014/main" id="{2D02D66B-71E8-1F52-AED9-F9971D8403CA}"/>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0" name="Oval 79">
              <a:extLst>
                <a:ext uri="{FF2B5EF4-FFF2-40B4-BE49-F238E27FC236}">
                  <a16:creationId xmlns:a16="http://schemas.microsoft.com/office/drawing/2014/main" id="{E273D6CE-010E-02A5-50CA-6F20271C7725}"/>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1" name="Oval 80">
              <a:extLst>
                <a:ext uri="{FF2B5EF4-FFF2-40B4-BE49-F238E27FC236}">
                  <a16:creationId xmlns:a16="http://schemas.microsoft.com/office/drawing/2014/main" id="{484C612A-36DE-0174-7AD5-5E150259A763}"/>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82" name="TextBox 81">
            <a:extLst>
              <a:ext uri="{FF2B5EF4-FFF2-40B4-BE49-F238E27FC236}">
                <a16:creationId xmlns:a16="http://schemas.microsoft.com/office/drawing/2014/main" id="{464D1461-35A7-7356-D5EB-E4D70EAA0990}"/>
              </a:ext>
            </a:extLst>
          </p:cNvPr>
          <p:cNvSpPr txBox="1"/>
          <p:nvPr/>
        </p:nvSpPr>
        <p:spPr>
          <a:xfrm>
            <a:off x="8053475" y="218339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83" name="Content Placeholder 2">
            <a:extLst>
              <a:ext uri="{FF2B5EF4-FFF2-40B4-BE49-F238E27FC236}">
                <a16:creationId xmlns:a16="http://schemas.microsoft.com/office/drawing/2014/main" id="{C584D363-8C30-AAFA-3BD5-E521F63008B2}"/>
              </a:ext>
            </a:extLst>
          </p:cNvPr>
          <p:cNvSpPr txBox="1">
            <a:spLocks/>
          </p:cNvSpPr>
          <p:nvPr/>
        </p:nvSpPr>
        <p:spPr>
          <a:xfrm>
            <a:off x="8057019" y="359036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dirty="0">
                <a:latin typeface="Calibri" panose="020F0502020204030204" pitchFamily="34" charset="0"/>
                <a:cs typeface="Calibri" panose="020F0502020204030204" pitchFamily="34" charset="0"/>
              </a:rPr>
              <a:t>Conditional</a:t>
            </a:r>
          </a:p>
        </p:txBody>
      </p:sp>
      <p:sp>
        <p:nvSpPr>
          <p:cNvPr id="84" name="TextBox 83">
            <a:extLst>
              <a:ext uri="{FF2B5EF4-FFF2-40B4-BE49-F238E27FC236}">
                <a16:creationId xmlns:a16="http://schemas.microsoft.com/office/drawing/2014/main" id="{0B2049B3-73F1-B054-61D6-C01EAD392E61}"/>
              </a:ext>
            </a:extLst>
          </p:cNvPr>
          <p:cNvSpPr txBox="1"/>
          <p:nvPr/>
        </p:nvSpPr>
        <p:spPr>
          <a:xfrm>
            <a:off x="8057019" y="321922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85" name="Round Single Corner Rectangle 84">
            <a:extLst>
              <a:ext uri="{FF2B5EF4-FFF2-40B4-BE49-F238E27FC236}">
                <a16:creationId xmlns:a16="http://schemas.microsoft.com/office/drawing/2014/main" id="{295C25EE-1DF8-B35C-E06B-6F9971B3BFBA}"/>
              </a:ext>
            </a:extLst>
          </p:cNvPr>
          <p:cNvSpPr/>
          <p:nvPr/>
        </p:nvSpPr>
        <p:spPr>
          <a:xfrm>
            <a:off x="152400" y="224293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86" name="Picture 85" descr="A white and grey triangle pattern&#10;&#10;Description automatically generated">
            <a:extLst>
              <a:ext uri="{FF2B5EF4-FFF2-40B4-BE49-F238E27FC236}">
                <a16:creationId xmlns:a16="http://schemas.microsoft.com/office/drawing/2014/main" id="{A5E3F5CA-CB35-9291-D64C-4E81CDAA2E88}"/>
              </a:ext>
            </a:extLst>
          </p:cNvPr>
          <p:cNvPicPr>
            <a:picLocks noChangeAspect="1"/>
          </p:cNvPicPr>
          <p:nvPr/>
        </p:nvPicPr>
        <p:blipFill>
          <a:blip r:embed="rId3">
            <a:alphaModFix/>
          </a:blip>
          <a:srcRect t="54168" b="9469"/>
          <a:stretch/>
        </p:blipFill>
        <p:spPr>
          <a:xfrm>
            <a:off x="0" y="4180753"/>
            <a:ext cx="7878726" cy="1919530"/>
          </a:xfrm>
          <a:prstGeom prst="rect">
            <a:avLst/>
          </a:prstGeom>
        </p:spPr>
      </p:pic>
      <p:sp>
        <p:nvSpPr>
          <p:cNvPr id="87" name="Rectangle 86">
            <a:extLst>
              <a:ext uri="{FF2B5EF4-FFF2-40B4-BE49-F238E27FC236}">
                <a16:creationId xmlns:a16="http://schemas.microsoft.com/office/drawing/2014/main" id="{411776B6-22EC-B083-10ED-37CCD225E6FC}"/>
              </a:ext>
            </a:extLst>
          </p:cNvPr>
          <p:cNvSpPr/>
          <p:nvPr/>
        </p:nvSpPr>
        <p:spPr>
          <a:xfrm>
            <a:off x="0" y="4172091"/>
            <a:ext cx="7899400" cy="1920240"/>
          </a:xfrm>
          <a:prstGeom prst="rect">
            <a:avLst/>
          </a:prstGeom>
          <a:solidFill>
            <a:schemeClr val="accent5">
              <a:lumMod val="60000"/>
              <a:lumOff val="40000"/>
              <a:alpha val="850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869317F7-3405-588F-F8D2-B527D5025F98}"/>
              </a:ext>
            </a:extLst>
          </p:cNvPr>
          <p:cNvSpPr/>
          <p:nvPr/>
        </p:nvSpPr>
        <p:spPr>
          <a:xfrm>
            <a:off x="7889358" y="5132211"/>
            <a:ext cx="4302642" cy="96012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D577161B-A864-ADE4-ADF7-CDF2CD8A5A72}"/>
              </a:ext>
            </a:extLst>
          </p:cNvPr>
          <p:cNvSpPr txBox="1"/>
          <p:nvPr/>
        </p:nvSpPr>
        <p:spPr>
          <a:xfrm>
            <a:off x="363942" y="4451222"/>
            <a:ext cx="3876422"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GRADE Statement 34:</a:t>
            </a:r>
            <a:endParaRPr lang="en-US" dirty="0">
              <a:solidFill>
                <a:schemeClr val="bg1"/>
              </a:solidFill>
              <a:latin typeface="Calibri" panose="020F050202020403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90407297-610E-00BD-671F-537EE17A87DA}"/>
              </a:ext>
            </a:extLst>
          </p:cNvPr>
          <p:cNvSpPr/>
          <p:nvPr/>
        </p:nvSpPr>
        <p:spPr>
          <a:xfrm>
            <a:off x="7889358" y="4176323"/>
            <a:ext cx="4302642" cy="960120"/>
          </a:xfrm>
          <a:prstGeom prst="rect">
            <a:avLst/>
          </a:prstGeom>
          <a:ln>
            <a:noFill/>
          </a:ln>
          <a:effectLst>
            <a:outerShdw blurRad="101600" dist="101600" dir="5400000" algn="t" rotWithShape="0">
              <a:schemeClr val="accent4">
                <a:lumMod val="10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1" name="Content Placeholder 2">
            <a:extLst>
              <a:ext uri="{FF2B5EF4-FFF2-40B4-BE49-F238E27FC236}">
                <a16:creationId xmlns:a16="http://schemas.microsoft.com/office/drawing/2014/main" id="{922B6EDF-F471-2225-68C2-5BC3347F4694}"/>
              </a:ext>
            </a:extLst>
          </p:cNvPr>
          <p:cNvSpPr txBox="1">
            <a:spLocks/>
          </p:cNvSpPr>
          <p:nvPr/>
        </p:nvSpPr>
        <p:spPr>
          <a:xfrm>
            <a:off x="8053475" y="4629291"/>
            <a:ext cx="1200395" cy="39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Font typeface="Arial" panose="020B0604020202020204" pitchFamily="34" charset="0"/>
              <a:buNone/>
            </a:pPr>
            <a:r>
              <a:rPr lang="en-US" sz="1800" b="1" dirty="0">
                <a:solidFill>
                  <a:schemeClr val="bg1"/>
                </a:solidFill>
                <a:latin typeface="Calibri" panose="020F0502020204030204" pitchFamily="34" charset="0"/>
                <a:cs typeface="Calibri" panose="020F0502020204030204" pitchFamily="34" charset="0"/>
              </a:rPr>
              <a:t>Very low</a:t>
            </a:r>
            <a:endParaRPr lang="en-US" sz="1800" dirty="0">
              <a:solidFill>
                <a:schemeClr val="bg1"/>
              </a:solidFill>
              <a:latin typeface="Calibri" panose="020F0502020204030204" pitchFamily="34" charset="0"/>
              <a:cs typeface="Calibri" panose="020F0502020204030204" pitchFamily="34" charset="0"/>
            </a:endParaRPr>
          </a:p>
        </p:txBody>
      </p:sp>
      <p:grpSp>
        <p:nvGrpSpPr>
          <p:cNvPr id="92" name="Group 91">
            <a:extLst>
              <a:ext uri="{FF2B5EF4-FFF2-40B4-BE49-F238E27FC236}">
                <a16:creationId xmlns:a16="http://schemas.microsoft.com/office/drawing/2014/main" id="{40930BDE-A55F-5E7B-D174-1141C02F58F9}"/>
              </a:ext>
            </a:extLst>
          </p:cNvPr>
          <p:cNvGrpSpPr>
            <a:grpSpLocks noChangeAspect="1"/>
          </p:cNvGrpSpPr>
          <p:nvPr/>
        </p:nvGrpSpPr>
        <p:grpSpPr>
          <a:xfrm>
            <a:off x="9582647" y="4648710"/>
            <a:ext cx="1554480" cy="306358"/>
            <a:chOff x="8077200" y="2074333"/>
            <a:chExt cx="2319866" cy="457200"/>
          </a:xfrm>
        </p:grpSpPr>
        <p:sp>
          <p:nvSpPr>
            <p:cNvPr id="93" name="Oval 92">
              <a:extLst>
                <a:ext uri="{FF2B5EF4-FFF2-40B4-BE49-F238E27FC236}">
                  <a16:creationId xmlns:a16="http://schemas.microsoft.com/office/drawing/2014/main" id="{3C99AB57-2EBE-D283-A258-52E8C38C6C73}"/>
                </a:ext>
              </a:extLst>
            </p:cNvPr>
            <p:cNvSpPr/>
            <p:nvPr/>
          </p:nvSpPr>
          <p:spPr>
            <a:xfrm>
              <a:off x="8077200" y="2074333"/>
              <a:ext cx="457200" cy="457200"/>
            </a:xfrm>
            <a:prstGeom prst="ellipse">
              <a:avLst/>
            </a:prstGeom>
            <a:solidFill>
              <a:schemeClr val="tx2"/>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4" name="Oval 93">
              <a:extLst>
                <a:ext uri="{FF2B5EF4-FFF2-40B4-BE49-F238E27FC236}">
                  <a16:creationId xmlns:a16="http://schemas.microsoft.com/office/drawing/2014/main" id="{1ACDA7BA-AF98-61CE-8076-7BBD9931751D}"/>
                </a:ext>
              </a:extLst>
            </p:cNvPr>
            <p:cNvSpPr/>
            <p:nvPr/>
          </p:nvSpPr>
          <p:spPr>
            <a:xfrm>
              <a:off x="87206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5" name="Oval 94">
              <a:extLst>
                <a:ext uri="{FF2B5EF4-FFF2-40B4-BE49-F238E27FC236}">
                  <a16:creationId xmlns:a16="http://schemas.microsoft.com/office/drawing/2014/main" id="{4E719D2D-5DD8-7864-E1E2-D64417EAEEC2}"/>
                </a:ext>
              </a:extLst>
            </p:cNvPr>
            <p:cNvSpPr/>
            <p:nvPr/>
          </p:nvSpPr>
          <p:spPr>
            <a:xfrm>
              <a:off x="9330267"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6" name="Oval 95">
              <a:extLst>
                <a:ext uri="{FF2B5EF4-FFF2-40B4-BE49-F238E27FC236}">
                  <a16:creationId xmlns:a16="http://schemas.microsoft.com/office/drawing/2014/main" id="{8D88D2A0-B9F7-A73B-5BC5-3D12018EC345}"/>
                </a:ext>
              </a:extLst>
            </p:cNvPr>
            <p:cNvSpPr/>
            <p:nvPr/>
          </p:nvSpPr>
          <p:spPr>
            <a:xfrm>
              <a:off x="9939866" y="2074333"/>
              <a:ext cx="457200" cy="457200"/>
            </a:xfrm>
            <a:prstGeom prst="ellipse">
              <a:avLst/>
            </a:prstGeom>
            <a:solidFill>
              <a:schemeClr val="bg1"/>
            </a:solidFill>
            <a:ln w="254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sp>
        <p:nvSpPr>
          <p:cNvPr id="97" name="TextBox 96">
            <a:extLst>
              <a:ext uri="{FF2B5EF4-FFF2-40B4-BE49-F238E27FC236}">
                <a16:creationId xmlns:a16="http://schemas.microsoft.com/office/drawing/2014/main" id="{8CD592E1-E1DD-94B1-82E2-3CB93114AE98}"/>
              </a:ext>
            </a:extLst>
          </p:cNvPr>
          <p:cNvSpPr txBox="1"/>
          <p:nvPr/>
        </p:nvSpPr>
        <p:spPr>
          <a:xfrm>
            <a:off x="8053475" y="4264956"/>
            <a:ext cx="2688976"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Level of Evidence:</a:t>
            </a:r>
            <a:endParaRPr lang="en-US" dirty="0">
              <a:solidFill>
                <a:schemeClr val="bg1"/>
              </a:solidFill>
              <a:latin typeface="Calibri" panose="020F0502020204030204" pitchFamily="34" charset="0"/>
              <a:cs typeface="Calibri" panose="020F0502020204030204" pitchFamily="34" charset="0"/>
            </a:endParaRPr>
          </a:p>
        </p:txBody>
      </p:sp>
      <p:sp>
        <p:nvSpPr>
          <p:cNvPr id="98" name="Content Placeholder 2">
            <a:extLst>
              <a:ext uri="{FF2B5EF4-FFF2-40B4-BE49-F238E27FC236}">
                <a16:creationId xmlns:a16="http://schemas.microsoft.com/office/drawing/2014/main" id="{1ADE1156-5640-3CDC-162E-C3E73655C79C}"/>
              </a:ext>
            </a:extLst>
          </p:cNvPr>
          <p:cNvSpPr txBox="1">
            <a:spLocks/>
          </p:cNvSpPr>
          <p:nvPr/>
        </p:nvSpPr>
        <p:spPr>
          <a:xfrm>
            <a:off x="8057019" y="5671925"/>
            <a:ext cx="1703669" cy="399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n-US" sz="1800" dirty="0">
                <a:latin typeface="Calibri" panose="020F0502020204030204" pitchFamily="34" charset="0"/>
                <a:cs typeface="Calibri" panose="020F0502020204030204" pitchFamily="34" charset="0"/>
              </a:rPr>
              <a:t>Strong</a:t>
            </a:r>
          </a:p>
        </p:txBody>
      </p:sp>
      <p:sp>
        <p:nvSpPr>
          <p:cNvPr id="99" name="TextBox 98">
            <a:extLst>
              <a:ext uri="{FF2B5EF4-FFF2-40B4-BE49-F238E27FC236}">
                <a16:creationId xmlns:a16="http://schemas.microsoft.com/office/drawing/2014/main" id="{C14E8C17-265D-4ECF-E57D-986E6033BC51}"/>
              </a:ext>
            </a:extLst>
          </p:cNvPr>
          <p:cNvSpPr txBox="1"/>
          <p:nvPr/>
        </p:nvSpPr>
        <p:spPr>
          <a:xfrm>
            <a:off x="8057019" y="5300783"/>
            <a:ext cx="2688976" cy="369332"/>
          </a:xfrm>
          <a:prstGeom prst="rect">
            <a:avLst/>
          </a:prstGeom>
          <a:noFill/>
        </p:spPr>
        <p:txBody>
          <a:bodyPr wrap="square" rtlCol="0">
            <a:spAutoFit/>
          </a:bodyPr>
          <a:lstStyle/>
          <a:p>
            <a:r>
              <a:rPr lang="en-US" b="1" dirty="0">
                <a:solidFill>
                  <a:schemeClr val="tx2"/>
                </a:solidFill>
                <a:latin typeface="Calibri" panose="020F0502020204030204" pitchFamily="34" charset="0"/>
                <a:cs typeface="Calibri" panose="020F0502020204030204" pitchFamily="34" charset="0"/>
              </a:rPr>
              <a:t>Recommendation:</a:t>
            </a:r>
            <a:endParaRPr lang="en-US" dirty="0">
              <a:solidFill>
                <a:schemeClr val="tx2"/>
              </a:solidFill>
              <a:latin typeface="Calibri" panose="020F0502020204030204" pitchFamily="34" charset="0"/>
              <a:cs typeface="Calibri" panose="020F0502020204030204" pitchFamily="34" charset="0"/>
            </a:endParaRPr>
          </a:p>
        </p:txBody>
      </p:sp>
      <p:sp>
        <p:nvSpPr>
          <p:cNvPr id="100" name="Round Single Corner Rectangle 99">
            <a:extLst>
              <a:ext uri="{FF2B5EF4-FFF2-40B4-BE49-F238E27FC236}">
                <a16:creationId xmlns:a16="http://schemas.microsoft.com/office/drawing/2014/main" id="{534391C5-CDB7-B216-63C6-335260FFC71E}"/>
              </a:ext>
            </a:extLst>
          </p:cNvPr>
          <p:cNvSpPr/>
          <p:nvPr/>
        </p:nvSpPr>
        <p:spPr>
          <a:xfrm>
            <a:off x="152400" y="4324491"/>
            <a:ext cx="7603067" cy="1616765"/>
          </a:xfrm>
          <a:prstGeom prst="round1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D21598BB-76BF-BD33-7697-72DCF993408E}"/>
              </a:ext>
            </a:extLst>
          </p:cNvPr>
          <p:cNvPicPr>
            <a:picLocks noChangeAspect="1"/>
          </p:cNvPicPr>
          <p:nvPr/>
        </p:nvPicPr>
        <p:blipFill>
          <a:blip r:embed="rId4">
            <a:alphaModFix amt="10000"/>
          </a:blip>
          <a:srcRect t="794" b="794"/>
          <a:stretch/>
        </p:blipFill>
        <p:spPr>
          <a:xfrm>
            <a:off x="5795986" y="2377626"/>
            <a:ext cx="1713155" cy="1346051"/>
          </a:xfrm>
          <a:prstGeom prst="rect">
            <a:avLst/>
          </a:prstGeom>
        </p:spPr>
      </p:pic>
      <p:sp>
        <p:nvSpPr>
          <p:cNvPr id="102" name="TextBox 101">
            <a:extLst>
              <a:ext uri="{FF2B5EF4-FFF2-40B4-BE49-F238E27FC236}">
                <a16:creationId xmlns:a16="http://schemas.microsoft.com/office/drawing/2014/main" id="{A13F724F-28CA-8292-DD13-F90FA6C71392}"/>
              </a:ext>
            </a:extLst>
          </p:cNvPr>
          <p:cNvSpPr txBox="1"/>
          <p:nvPr/>
        </p:nvSpPr>
        <p:spPr>
          <a:xfrm>
            <a:off x="388751" y="2796964"/>
            <a:ext cx="7265116" cy="646331"/>
          </a:xfrm>
          <a:prstGeom prst="rect">
            <a:avLst/>
          </a:prstGeom>
          <a:noFill/>
        </p:spPr>
        <p:txBody>
          <a:bodyPr wrap="square" rtlCol="0">
            <a:spAutoFit/>
          </a:bodyPr>
          <a:lstStyle/>
          <a:p>
            <a:r>
              <a:rPr lang="en-US" sz="1800" dirty="0">
                <a:solidFill>
                  <a:schemeClr val="bg1"/>
                </a:solidFill>
                <a:effectLst/>
                <a:latin typeface="Calibri" panose="020F0502020204030204" pitchFamily="34" charset="0"/>
                <a:ea typeface="Calibri" panose="020F0502020204030204" pitchFamily="34" charset="0"/>
              </a:rPr>
              <a:t>We suggest that live rotavirus vaccine may be provided in children with </a:t>
            </a:r>
            <a:br>
              <a:rPr lang="en-US" sz="1800" dirty="0">
                <a:solidFill>
                  <a:schemeClr val="bg1"/>
                </a:solidFill>
                <a:effectLst/>
                <a:latin typeface="Calibri" panose="020F0502020204030204" pitchFamily="34" charset="0"/>
                <a:ea typeface="Calibri" panose="020F0502020204030204" pitchFamily="34" charset="0"/>
              </a:rPr>
            </a:br>
            <a:r>
              <a:rPr lang="en-US" sz="1800" dirty="0">
                <a:solidFill>
                  <a:schemeClr val="bg1"/>
                </a:solidFill>
                <a:effectLst/>
                <a:latin typeface="Calibri" panose="020F0502020204030204" pitchFamily="34" charset="0"/>
                <a:ea typeface="Calibri" panose="020F0502020204030204" pitchFamily="34" charset="0"/>
              </a:rPr>
              <a:t>in-utero exposure to biologics</a:t>
            </a:r>
            <a:r>
              <a:rPr lang="en-US" sz="1500" spc="-40" dirty="0">
                <a:solidFill>
                  <a:schemeClr val="bg1"/>
                </a:solidFill>
                <a:effectLst/>
                <a:latin typeface="Calibri" panose="020F0502020204030204" pitchFamily="34" charset="0"/>
                <a:cs typeface="Calibri" panose="020F0502020204030204" pitchFamily="34" charset="0"/>
              </a:rPr>
              <a:t>.</a:t>
            </a:r>
          </a:p>
        </p:txBody>
      </p:sp>
      <p:pic>
        <p:nvPicPr>
          <p:cNvPr id="103" name="Picture 102">
            <a:extLst>
              <a:ext uri="{FF2B5EF4-FFF2-40B4-BE49-F238E27FC236}">
                <a16:creationId xmlns:a16="http://schemas.microsoft.com/office/drawing/2014/main" id="{DB67E0D4-BC36-1A02-F42C-EF4E67BBA6A0}"/>
              </a:ext>
            </a:extLst>
          </p:cNvPr>
          <p:cNvPicPr>
            <a:picLocks noChangeAspect="1"/>
          </p:cNvPicPr>
          <p:nvPr/>
        </p:nvPicPr>
        <p:blipFill>
          <a:blip r:embed="rId4">
            <a:alphaModFix amt="10000"/>
          </a:blip>
          <a:srcRect t="794" b="794"/>
          <a:stretch/>
        </p:blipFill>
        <p:spPr>
          <a:xfrm>
            <a:off x="5782538" y="4459186"/>
            <a:ext cx="1713155" cy="1346051"/>
          </a:xfrm>
          <a:prstGeom prst="rect">
            <a:avLst/>
          </a:prstGeom>
        </p:spPr>
      </p:pic>
      <p:sp>
        <p:nvSpPr>
          <p:cNvPr id="104" name="TextBox 103">
            <a:extLst>
              <a:ext uri="{FF2B5EF4-FFF2-40B4-BE49-F238E27FC236}">
                <a16:creationId xmlns:a16="http://schemas.microsoft.com/office/drawing/2014/main" id="{FBE67E1B-3924-B3B5-41A0-BB440C940A4E}"/>
              </a:ext>
            </a:extLst>
          </p:cNvPr>
          <p:cNvSpPr txBox="1"/>
          <p:nvPr/>
        </p:nvSpPr>
        <p:spPr>
          <a:xfrm>
            <a:off x="388751" y="4849837"/>
            <a:ext cx="7265116" cy="1025922"/>
          </a:xfrm>
          <a:prstGeom prst="rect">
            <a:avLst/>
          </a:prstGeom>
          <a:noFill/>
        </p:spPr>
        <p:txBody>
          <a:bodyPr wrap="square" rtlCol="0">
            <a:spAutoFit/>
          </a:bodyPr>
          <a:lstStyle/>
          <a:p>
            <a:pPr marL="0" marR="0">
              <a:lnSpc>
                <a:spcPct val="90000"/>
              </a:lnSpc>
              <a:spcBef>
                <a:spcPts val="0"/>
              </a:spcBef>
              <a:spcAft>
                <a:spcPts val="800"/>
              </a:spcAft>
            </a:pPr>
            <a:r>
              <a:rPr lang="en-US" sz="15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We recommend that live Bacillus Calmette-Guérin vaccine be avoided in the first 6 months* of life in children with  in-utero exposure to anti-tumor necrosis factor therapy due to risk of disseminated tuberculosis and associated mortality.</a:t>
            </a:r>
          </a:p>
          <a:p>
            <a:pPr>
              <a:lnSpc>
                <a:spcPct val="90000"/>
              </a:lnSpc>
            </a:pPr>
            <a:r>
              <a:rPr lang="en-US" sz="15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*Regional risk should be considered</a:t>
            </a:r>
            <a:r>
              <a:rPr lang="en-US" sz="1500" dirty="0">
                <a:solidFill>
                  <a:schemeClr val="bg1"/>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38295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C29BF8C-1A27-AAF9-A8FA-4E45B7501250}"/>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1D8C6662-1A39-C121-0192-14E0CDFE6768}"/>
              </a:ext>
            </a:extLst>
          </p:cNvPr>
          <p:cNvGrpSpPr/>
          <p:nvPr/>
        </p:nvGrpSpPr>
        <p:grpSpPr>
          <a:xfrm>
            <a:off x="457200" y="1688611"/>
            <a:ext cx="11277802" cy="3943346"/>
            <a:chOff x="457200" y="457199"/>
            <a:chExt cx="11277802" cy="3943346"/>
          </a:xfrm>
        </p:grpSpPr>
        <p:pic>
          <p:nvPicPr>
            <p:cNvPr id="9" name="Picture 8" descr="A group of people with their names&#10;&#10;Description automatically generated">
              <a:extLst>
                <a:ext uri="{FF2B5EF4-FFF2-40B4-BE49-F238E27FC236}">
                  <a16:creationId xmlns:a16="http://schemas.microsoft.com/office/drawing/2014/main" id="{7E80EF39-DC2B-703D-6049-7FA75CEE7A91}"/>
                </a:ext>
              </a:extLst>
            </p:cNvPr>
            <p:cNvPicPr>
              <a:picLocks noChangeAspect="1"/>
            </p:cNvPicPr>
            <p:nvPr/>
          </p:nvPicPr>
          <p:blipFill>
            <a:blip r:embed="rId3"/>
            <a:srcRect l="2941" t="10283" r="89273" b="73520"/>
            <a:stretch/>
          </p:blipFill>
          <p:spPr>
            <a:xfrm>
              <a:off x="457201" y="457199"/>
              <a:ext cx="946315" cy="1324841"/>
            </a:xfrm>
            <a:prstGeom prst="rect">
              <a:avLst/>
            </a:prstGeom>
          </p:spPr>
        </p:pic>
        <p:pic>
          <p:nvPicPr>
            <p:cNvPr id="10" name="Picture 9" descr="A group of people with their names&#10;&#10;Description automatically generated">
              <a:extLst>
                <a:ext uri="{FF2B5EF4-FFF2-40B4-BE49-F238E27FC236}">
                  <a16:creationId xmlns:a16="http://schemas.microsoft.com/office/drawing/2014/main" id="{E843CF95-40BA-240C-00FC-7084B33AA13D}"/>
                </a:ext>
              </a:extLst>
            </p:cNvPr>
            <p:cNvPicPr>
              <a:picLocks noChangeAspect="1"/>
            </p:cNvPicPr>
            <p:nvPr/>
          </p:nvPicPr>
          <p:blipFill>
            <a:blip r:embed="rId3"/>
            <a:srcRect l="35074" t="10283" r="57140" b="73520"/>
            <a:stretch/>
          </p:blipFill>
          <p:spPr>
            <a:xfrm>
              <a:off x="1403634" y="457199"/>
              <a:ext cx="946315" cy="1324841"/>
            </a:xfrm>
            <a:prstGeom prst="rect">
              <a:avLst/>
            </a:prstGeom>
          </p:spPr>
        </p:pic>
        <p:pic>
          <p:nvPicPr>
            <p:cNvPr id="11" name="Picture 10" descr="A group of people with their names&#10;&#10;Description automatically generated">
              <a:extLst>
                <a:ext uri="{FF2B5EF4-FFF2-40B4-BE49-F238E27FC236}">
                  <a16:creationId xmlns:a16="http://schemas.microsoft.com/office/drawing/2014/main" id="{21E003F5-3856-BA03-471C-70716B3994BE}"/>
                </a:ext>
              </a:extLst>
            </p:cNvPr>
            <p:cNvPicPr>
              <a:picLocks noChangeAspect="1"/>
            </p:cNvPicPr>
            <p:nvPr/>
          </p:nvPicPr>
          <p:blipFill>
            <a:blip r:embed="rId3"/>
            <a:srcRect l="67548" t="10283" r="24666" b="73520"/>
            <a:stretch/>
          </p:blipFill>
          <p:spPr>
            <a:xfrm>
              <a:off x="2352998" y="457199"/>
              <a:ext cx="946315" cy="1324841"/>
            </a:xfrm>
            <a:prstGeom prst="rect">
              <a:avLst/>
            </a:prstGeom>
          </p:spPr>
        </p:pic>
        <p:pic>
          <p:nvPicPr>
            <p:cNvPr id="12" name="Picture 11" descr="A group of people with their names&#10;&#10;Description automatically generated">
              <a:extLst>
                <a:ext uri="{FF2B5EF4-FFF2-40B4-BE49-F238E27FC236}">
                  <a16:creationId xmlns:a16="http://schemas.microsoft.com/office/drawing/2014/main" id="{19C08ABF-8CAA-471B-B3FA-E1595B5F0838}"/>
                </a:ext>
              </a:extLst>
            </p:cNvPr>
            <p:cNvPicPr>
              <a:picLocks noChangeAspect="1"/>
            </p:cNvPicPr>
            <p:nvPr/>
          </p:nvPicPr>
          <p:blipFill>
            <a:blip r:embed="rId3"/>
            <a:srcRect l="4996" t="43690" r="87218" b="40113"/>
            <a:stretch/>
          </p:blipFill>
          <p:spPr>
            <a:xfrm>
              <a:off x="3299709" y="457199"/>
              <a:ext cx="946315" cy="1324841"/>
            </a:xfrm>
            <a:prstGeom prst="rect">
              <a:avLst/>
            </a:prstGeom>
          </p:spPr>
        </p:pic>
        <p:pic>
          <p:nvPicPr>
            <p:cNvPr id="13" name="Picture 12" descr="A group of people with their names&#10;&#10;Description automatically generated">
              <a:extLst>
                <a:ext uri="{FF2B5EF4-FFF2-40B4-BE49-F238E27FC236}">
                  <a16:creationId xmlns:a16="http://schemas.microsoft.com/office/drawing/2014/main" id="{6516051A-C889-4819-2213-186728C26875}"/>
                </a:ext>
              </a:extLst>
            </p:cNvPr>
            <p:cNvPicPr>
              <a:picLocks noChangeAspect="1"/>
            </p:cNvPicPr>
            <p:nvPr/>
          </p:nvPicPr>
          <p:blipFill>
            <a:blip r:embed="rId3"/>
            <a:srcRect l="25828" t="43917" r="66567" b="40262"/>
            <a:stretch/>
          </p:blipFill>
          <p:spPr>
            <a:xfrm>
              <a:off x="4243972" y="457199"/>
              <a:ext cx="946315" cy="1324841"/>
            </a:xfrm>
            <a:prstGeom prst="rect">
              <a:avLst/>
            </a:prstGeom>
          </p:spPr>
        </p:pic>
        <p:pic>
          <p:nvPicPr>
            <p:cNvPr id="14" name="Picture 13" descr="A group of people with their names&#10;&#10;Description automatically generated">
              <a:extLst>
                <a:ext uri="{FF2B5EF4-FFF2-40B4-BE49-F238E27FC236}">
                  <a16:creationId xmlns:a16="http://schemas.microsoft.com/office/drawing/2014/main" id="{78900059-E9FA-B640-BB11-E8F49A01135D}"/>
                </a:ext>
              </a:extLst>
            </p:cNvPr>
            <p:cNvPicPr>
              <a:picLocks noChangeAspect="1"/>
            </p:cNvPicPr>
            <p:nvPr/>
          </p:nvPicPr>
          <p:blipFill>
            <a:blip r:embed="rId3"/>
            <a:srcRect l="54616" t="43690" r="37598" b="40113"/>
            <a:stretch/>
          </p:blipFill>
          <p:spPr>
            <a:xfrm>
              <a:off x="5185564" y="457199"/>
              <a:ext cx="946315" cy="1324841"/>
            </a:xfrm>
            <a:prstGeom prst="rect">
              <a:avLst/>
            </a:prstGeom>
          </p:spPr>
        </p:pic>
        <p:pic>
          <p:nvPicPr>
            <p:cNvPr id="15" name="Picture 14" descr="A group of people with their names&#10;&#10;Description automatically generated">
              <a:extLst>
                <a:ext uri="{FF2B5EF4-FFF2-40B4-BE49-F238E27FC236}">
                  <a16:creationId xmlns:a16="http://schemas.microsoft.com/office/drawing/2014/main" id="{E7F6257C-536D-C64C-8EF6-88202389FEDC}"/>
                </a:ext>
              </a:extLst>
            </p:cNvPr>
            <p:cNvPicPr>
              <a:picLocks/>
            </p:cNvPicPr>
            <p:nvPr/>
          </p:nvPicPr>
          <p:blipFill>
            <a:blip r:embed="rId3"/>
            <a:srcRect l="77871" t="43690" r="14435" b="40113"/>
            <a:stretch/>
          </p:blipFill>
          <p:spPr>
            <a:xfrm>
              <a:off x="6117635" y="457199"/>
              <a:ext cx="950763" cy="1324841"/>
            </a:xfrm>
            <a:prstGeom prst="rect">
              <a:avLst/>
            </a:prstGeom>
          </p:spPr>
        </p:pic>
        <p:pic>
          <p:nvPicPr>
            <p:cNvPr id="16" name="Picture 15" descr="A group of people with their names&#10;&#10;Description automatically generated">
              <a:extLst>
                <a:ext uri="{FF2B5EF4-FFF2-40B4-BE49-F238E27FC236}">
                  <a16:creationId xmlns:a16="http://schemas.microsoft.com/office/drawing/2014/main" id="{1505666D-61FA-ABBC-9D00-46248282A971}"/>
                </a:ext>
              </a:extLst>
            </p:cNvPr>
            <p:cNvPicPr>
              <a:picLocks noChangeAspect="1"/>
            </p:cNvPicPr>
            <p:nvPr/>
          </p:nvPicPr>
          <p:blipFill>
            <a:blip r:embed="rId3"/>
            <a:srcRect l="5045" t="63048" r="87267" b="20960"/>
            <a:stretch/>
          </p:blipFill>
          <p:spPr>
            <a:xfrm>
              <a:off x="7066373" y="457199"/>
              <a:ext cx="946315" cy="1324841"/>
            </a:xfrm>
            <a:prstGeom prst="rect">
              <a:avLst/>
            </a:prstGeom>
          </p:spPr>
        </p:pic>
        <p:pic>
          <p:nvPicPr>
            <p:cNvPr id="17" name="Picture 16" descr="A group of people with their names&#10;&#10;Description automatically generated">
              <a:extLst>
                <a:ext uri="{FF2B5EF4-FFF2-40B4-BE49-F238E27FC236}">
                  <a16:creationId xmlns:a16="http://schemas.microsoft.com/office/drawing/2014/main" id="{C5496406-B2A1-3FA4-F6D7-247E7245FAB6}"/>
                </a:ext>
              </a:extLst>
            </p:cNvPr>
            <p:cNvPicPr>
              <a:picLocks noChangeAspect="1"/>
            </p:cNvPicPr>
            <p:nvPr/>
          </p:nvPicPr>
          <p:blipFill>
            <a:blip r:embed="rId3"/>
            <a:srcRect l="25775" t="62923" r="66439" b="20880"/>
            <a:stretch/>
          </p:blipFill>
          <p:spPr>
            <a:xfrm>
              <a:off x="8011677" y="457199"/>
              <a:ext cx="946315" cy="1324841"/>
            </a:xfrm>
            <a:prstGeom prst="rect">
              <a:avLst/>
            </a:prstGeom>
          </p:spPr>
        </p:pic>
        <p:pic>
          <p:nvPicPr>
            <p:cNvPr id="18" name="Picture 17" descr="A group of people with their names&#10;&#10;Description automatically generated">
              <a:extLst>
                <a:ext uri="{FF2B5EF4-FFF2-40B4-BE49-F238E27FC236}">
                  <a16:creationId xmlns:a16="http://schemas.microsoft.com/office/drawing/2014/main" id="{64935EF5-A11A-5A12-8EF4-E3C9B0A8F4A2}"/>
                </a:ext>
              </a:extLst>
            </p:cNvPr>
            <p:cNvPicPr>
              <a:picLocks noChangeAspect="1"/>
            </p:cNvPicPr>
            <p:nvPr/>
          </p:nvPicPr>
          <p:blipFill>
            <a:blip r:embed="rId3"/>
            <a:srcRect l="54502" t="62923" r="37712" b="20880"/>
            <a:stretch/>
          </p:blipFill>
          <p:spPr>
            <a:xfrm>
              <a:off x="8949126" y="457199"/>
              <a:ext cx="946315" cy="1324841"/>
            </a:xfrm>
            <a:prstGeom prst="rect">
              <a:avLst/>
            </a:prstGeom>
          </p:spPr>
        </p:pic>
        <p:pic>
          <p:nvPicPr>
            <p:cNvPr id="19" name="Picture 18" descr="A group of people with their names&#10;&#10;Description automatically generated">
              <a:extLst>
                <a:ext uri="{FF2B5EF4-FFF2-40B4-BE49-F238E27FC236}">
                  <a16:creationId xmlns:a16="http://schemas.microsoft.com/office/drawing/2014/main" id="{4D626C31-3C62-71CE-EF59-D6FFF26CA560}"/>
                </a:ext>
              </a:extLst>
            </p:cNvPr>
            <p:cNvPicPr>
              <a:picLocks noChangeAspect="1"/>
            </p:cNvPicPr>
            <p:nvPr/>
          </p:nvPicPr>
          <p:blipFill>
            <a:blip r:embed="rId3"/>
            <a:srcRect l="5336" t="81818" r="86878" b="2231"/>
            <a:stretch/>
          </p:blipFill>
          <p:spPr>
            <a:xfrm>
              <a:off x="9880970" y="457199"/>
              <a:ext cx="946315" cy="1304645"/>
            </a:xfrm>
            <a:prstGeom prst="rect">
              <a:avLst/>
            </a:prstGeom>
          </p:spPr>
        </p:pic>
        <p:pic>
          <p:nvPicPr>
            <p:cNvPr id="20" name="Picture 19" descr="A group of people with their names&#10;&#10;Description automatically generated">
              <a:extLst>
                <a:ext uri="{FF2B5EF4-FFF2-40B4-BE49-F238E27FC236}">
                  <a16:creationId xmlns:a16="http://schemas.microsoft.com/office/drawing/2014/main" id="{1B4DD4DA-0C33-D71D-7FFF-B3E30C541EA2}"/>
                </a:ext>
              </a:extLst>
            </p:cNvPr>
            <p:cNvPicPr>
              <a:picLocks noChangeAspect="1"/>
            </p:cNvPicPr>
            <p:nvPr/>
          </p:nvPicPr>
          <p:blipFill>
            <a:blip r:embed="rId3"/>
            <a:srcRect l="25774" t="81819" r="66440" b="1984"/>
            <a:stretch/>
          </p:blipFill>
          <p:spPr>
            <a:xfrm>
              <a:off x="10788485" y="457200"/>
              <a:ext cx="946315" cy="1324841"/>
            </a:xfrm>
            <a:prstGeom prst="rect">
              <a:avLst/>
            </a:prstGeom>
          </p:spPr>
        </p:pic>
        <p:pic>
          <p:nvPicPr>
            <p:cNvPr id="35" name="Picture 34" descr="A group of people with their names&#10;&#10;Description automatically generated">
              <a:extLst>
                <a:ext uri="{FF2B5EF4-FFF2-40B4-BE49-F238E27FC236}">
                  <a16:creationId xmlns:a16="http://schemas.microsoft.com/office/drawing/2014/main" id="{95C41E04-A44D-542B-2F27-BF1275A15E44}"/>
                </a:ext>
              </a:extLst>
            </p:cNvPr>
            <p:cNvPicPr>
              <a:picLocks/>
            </p:cNvPicPr>
            <p:nvPr/>
          </p:nvPicPr>
          <p:blipFill>
            <a:blip r:embed="rId4"/>
            <a:srcRect l="23974" t="58452" r="68587" b="29581"/>
            <a:stretch/>
          </p:blipFill>
          <p:spPr>
            <a:xfrm>
              <a:off x="1325571" y="3076972"/>
              <a:ext cx="951012" cy="1323573"/>
            </a:xfrm>
            <a:prstGeom prst="rect">
              <a:avLst/>
            </a:prstGeom>
          </p:spPr>
        </p:pic>
        <p:pic>
          <p:nvPicPr>
            <p:cNvPr id="36" name="Picture 35" descr="A group of people with their names&#10;&#10;Description automatically generated">
              <a:extLst>
                <a:ext uri="{FF2B5EF4-FFF2-40B4-BE49-F238E27FC236}">
                  <a16:creationId xmlns:a16="http://schemas.microsoft.com/office/drawing/2014/main" id="{6CDA06B1-8EBA-3C77-ACD0-5574A1A3889B}"/>
                </a:ext>
              </a:extLst>
            </p:cNvPr>
            <p:cNvPicPr>
              <a:picLocks/>
            </p:cNvPicPr>
            <p:nvPr/>
          </p:nvPicPr>
          <p:blipFill>
            <a:blip r:embed="rId4"/>
            <a:srcRect l="51305" t="58381" r="41361" b="29821"/>
            <a:stretch/>
          </p:blipFill>
          <p:spPr>
            <a:xfrm>
              <a:off x="2272006" y="3076972"/>
              <a:ext cx="951012" cy="1323573"/>
            </a:xfrm>
            <a:prstGeom prst="rect">
              <a:avLst/>
            </a:prstGeom>
          </p:spPr>
        </p:pic>
        <p:pic>
          <p:nvPicPr>
            <p:cNvPr id="37" name="Picture 36" descr="A group of people with their names&#10;&#10;Description automatically generated">
              <a:extLst>
                <a:ext uri="{FF2B5EF4-FFF2-40B4-BE49-F238E27FC236}">
                  <a16:creationId xmlns:a16="http://schemas.microsoft.com/office/drawing/2014/main" id="{B09660C1-9228-F1BD-C3BE-BE4438CA72A2}"/>
                </a:ext>
              </a:extLst>
            </p:cNvPr>
            <p:cNvPicPr>
              <a:picLocks/>
            </p:cNvPicPr>
            <p:nvPr/>
          </p:nvPicPr>
          <p:blipFill>
            <a:blip r:embed="rId4"/>
            <a:srcRect l="73167" t="58452" r="19394" b="29581"/>
            <a:stretch/>
          </p:blipFill>
          <p:spPr>
            <a:xfrm>
              <a:off x="3216673" y="3076972"/>
              <a:ext cx="951012" cy="1323573"/>
            </a:xfrm>
            <a:prstGeom prst="rect">
              <a:avLst/>
            </a:prstGeom>
          </p:spPr>
        </p:pic>
        <p:pic>
          <p:nvPicPr>
            <p:cNvPr id="38" name="Picture 37" descr="A group of people with their names&#10;&#10;Description automatically generated">
              <a:extLst>
                <a:ext uri="{FF2B5EF4-FFF2-40B4-BE49-F238E27FC236}">
                  <a16:creationId xmlns:a16="http://schemas.microsoft.com/office/drawing/2014/main" id="{DF10594B-F15C-342A-289A-AF6D2D382630}"/>
                </a:ext>
              </a:extLst>
            </p:cNvPr>
            <p:cNvPicPr>
              <a:picLocks/>
            </p:cNvPicPr>
            <p:nvPr/>
          </p:nvPicPr>
          <p:blipFill>
            <a:blip r:embed="rId4"/>
            <a:srcRect l="4462" t="72701" r="88212" b="15514"/>
            <a:stretch/>
          </p:blipFill>
          <p:spPr>
            <a:xfrm>
              <a:off x="4163384" y="3076972"/>
              <a:ext cx="951012" cy="1323573"/>
            </a:xfrm>
            <a:prstGeom prst="rect">
              <a:avLst/>
            </a:prstGeom>
          </p:spPr>
        </p:pic>
        <p:pic>
          <p:nvPicPr>
            <p:cNvPr id="39" name="Picture 38" descr="A group of people with their names&#10;&#10;Description automatically generated">
              <a:extLst>
                <a:ext uri="{FF2B5EF4-FFF2-40B4-BE49-F238E27FC236}">
                  <a16:creationId xmlns:a16="http://schemas.microsoft.com/office/drawing/2014/main" id="{914515E5-D4C0-0323-9B3E-519B1F6CFEC9}"/>
                </a:ext>
              </a:extLst>
            </p:cNvPr>
            <p:cNvPicPr>
              <a:picLocks/>
            </p:cNvPicPr>
            <p:nvPr/>
          </p:nvPicPr>
          <p:blipFill>
            <a:blip r:embed="rId4"/>
            <a:srcRect l="24111" t="72675" r="68597" b="15595"/>
            <a:stretch/>
          </p:blipFill>
          <p:spPr>
            <a:xfrm>
              <a:off x="5107647" y="3076972"/>
              <a:ext cx="951012" cy="1323573"/>
            </a:xfrm>
            <a:prstGeom prst="rect">
              <a:avLst/>
            </a:prstGeom>
          </p:spPr>
        </p:pic>
        <p:pic>
          <p:nvPicPr>
            <p:cNvPr id="40" name="Picture 39" descr="A group of people with their names&#10;&#10;Description automatically generated">
              <a:extLst>
                <a:ext uri="{FF2B5EF4-FFF2-40B4-BE49-F238E27FC236}">
                  <a16:creationId xmlns:a16="http://schemas.microsoft.com/office/drawing/2014/main" id="{CE1C6EA5-6789-7BA2-2D6E-243D009B60D1}"/>
                </a:ext>
              </a:extLst>
            </p:cNvPr>
            <p:cNvPicPr>
              <a:picLocks/>
            </p:cNvPicPr>
            <p:nvPr/>
          </p:nvPicPr>
          <p:blipFill>
            <a:blip r:embed="rId4"/>
            <a:srcRect l="51266" t="72664" r="41295" b="15369"/>
            <a:stretch/>
          </p:blipFill>
          <p:spPr>
            <a:xfrm>
              <a:off x="6049239" y="3076972"/>
              <a:ext cx="951012" cy="1323573"/>
            </a:xfrm>
            <a:prstGeom prst="rect">
              <a:avLst/>
            </a:prstGeom>
          </p:spPr>
        </p:pic>
        <p:pic>
          <p:nvPicPr>
            <p:cNvPr id="41" name="Picture 40" descr="A group of people with their names&#10;&#10;Description automatically generated">
              <a:extLst>
                <a:ext uri="{FF2B5EF4-FFF2-40B4-BE49-F238E27FC236}">
                  <a16:creationId xmlns:a16="http://schemas.microsoft.com/office/drawing/2014/main" id="{2908E949-0CCB-2FF6-F83F-7A442480DF73}"/>
                </a:ext>
              </a:extLst>
            </p:cNvPr>
            <p:cNvPicPr>
              <a:picLocks/>
            </p:cNvPicPr>
            <p:nvPr/>
          </p:nvPicPr>
          <p:blipFill>
            <a:blip r:embed="rId4"/>
            <a:srcRect l="73257" t="72392" r="19389" b="15777"/>
            <a:stretch/>
          </p:blipFill>
          <p:spPr>
            <a:xfrm>
              <a:off x="6985758" y="3076972"/>
              <a:ext cx="951012" cy="1323573"/>
            </a:xfrm>
            <a:prstGeom prst="rect">
              <a:avLst/>
            </a:prstGeom>
          </p:spPr>
        </p:pic>
        <p:pic>
          <p:nvPicPr>
            <p:cNvPr id="42" name="Picture 41" descr="A group of people with their names&#10;&#10;Description automatically generated">
              <a:extLst>
                <a:ext uri="{FF2B5EF4-FFF2-40B4-BE49-F238E27FC236}">
                  <a16:creationId xmlns:a16="http://schemas.microsoft.com/office/drawing/2014/main" id="{E854FB8D-4D34-3FB9-F233-C8A6BD51E3A3}"/>
                </a:ext>
              </a:extLst>
            </p:cNvPr>
            <p:cNvPicPr>
              <a:picLocks/>
            </p:cNvPicPr>
            <p:nvPr/>
          </p:nvPicPr>
          <p:blipFill>
            <a:blip r:embed="rId4"/>
            <a:srcRect l="4423" t="86919" r="88138" b="1114"/>
            <a:stretch/>
          </p:blipFill>
          <p:spPr>
            <a:xfrm>
              <a:off x="7930048" y="3076972"/>
              <a:ext cx="951012" cy="1323573"/>
            </a:xfrm>
            <a:prstGeom prst="rect">
              <a:avLst/>
            </a:prstGeom>
          </p:spPr>
        </p:pic>
        <p:pic>
          <p:nvPicPr>
            <p:cNvPr id="43" name="Picture 42" descr="A group of people with their names&#10;&#10;Description automatically generated">
              <a:extLst>
                <a:ext uri="{FF2B5EF4-FFF2-40B4-BE49-F238E27FC236}">
                  <a16:creationId xmlns:a16="http://schemas.microsoft.com/office/drawing/2014/main" id="{6BFA4330-EFAF-0FFC-FFC3-4B3716FF406D}"/>
                </a:ext>
              </a:extLst>
            </p:cNvPr>
            <p:cNvPicPr>
              <a:picLocks/>
            </p:cNvPicPr>
            <p:nvPr/>
          </p:nvPicPr>
          <p:blipFill>
            <a:blip r:embed="rId4"/>
            <a:srcRect l="24045" t="86919" r="68516" b="1114"/>
            <a:stretch/>
          </p:blipFill>
          <p:spPr>
            <a:xfrm>
              <a:off x="8875352" y="3076972"/>
              <a:ext cx="951012" cy="1323573"/>
            </a:xfrm>
            <a:prstGeom prst="rect">
              <a:avLst/>
            </a:prstGeom>
          </p:spPr>
        </p:pic>
        <p:pic>
          <p:nvPicPr>
            <p:cNvPr id="44" name="Picture 43" descr="A group of people with their names&#10;&#10;Description automatically generated">
              <a:extLst>
                <a:ext uri="{FF2B5EF4-FFF2-40B4-BE49-F238E27FC236}">
                  <a16:creationId xmlns:a16="http://schemas.microsoft.com/office/drawing/2014/main" id="{FD64229B-484A-1F9F-9858-7C3F2C88E099}"/>
                </a:ext>
              </a:extLst>
            </p:cNvPr>
            <p:cNvPicPr>
              <a:picLocks/>
            </p:cNvPicPr>
            <p:nvPr/>
          </p:nvPicPr>
          <p:blipFill>
            <a:blip r:embed="rId4"/>
            <a:srcRect l="51198" t="86837" r="41363" b="1196"/>
            <a:stretch/>
          </p:blipFill>
          <p:spPr>
            <a:xfrm>
              <a:off x="9812801" y="3076972"/>
              <a:ext cx="951012" cy="1323573"/>
            </a:xfrm>
            <a:prstGeom prst="rect">
              <a:avLst/>
            </a:prstGeom>
          </p:spPr>
        </p:pic>
        <p:pic>
          <p:nvPicPr>
            <p:cNvPr id="7" name="Picture 6" descr="A group of people with their names&#10;&#10;Description automatically generated">
              <a:extLst>
                <a:ext uri="{FF2B5EF4-FFF2-40B4-BE49-F238E27FC236}">
                  <a16:creationId xmlns:a16="http://schemas.microsoft.com/office/drawing/2014/main" id="{15A457D4-4314-CCA4-8098-06CF3E1FD0B4}"/>
                </a:ext>
              </a:extLst>
            </p:cNvPr>
            <p:cNvPicPr>
              <a:picLocks/>
            </p:cNvPicPr>
            <p:nvPr/>
          </p:nvPicPr>
          <p:blipFill>
            <a:blip r:embed="rId4"/>
            <a:srcRect l="4489" t="6408" r="88072" b="81625"/>
            <a:stretch/>
          </p:blipFill>
          <p:spPr>
            <a:xfrm>
              <a:off x="457200" y="1759237"/>
              <a:ext cx="946817" cy="1317735"/>
            </a:xfrm>
            <a:prstGeom prst="rect">
              <a:avLst/>
            </a:prstGeom>
          </p:spPr>
        </p:pic>
        <p:pic>
          <p:nvPicPr>
            <p:cNvPr id="24" name="Picture 23" descr="A group of people with their names&#10;&#10;Description automatically generated">
              <a:extLst>
                <a:ext uri="{FF2B5EF4-FFF2-40B4-BE49-F238E27FC236}">
                  <a16:creationId xmlns:a16="http://schemas.microsoft.com/office/drawing/2014/main" id="{2F4B3CD3-DA6F-5926-F83A-04C22B4386B6}"/>
                </a:ext>
              </a:extLst>
            </p:cNvPr>
            <p:cNvPicPr>
              <a:picLocks/>
            </p:cNvPicPr>
            <p:nvPr/>
          </p:nvPicPr>
          <p:blipFill>
            <a:blip r:embed="rId4"/>
            <a:srcRect l="24118" t="6658" r="68576" b="81589"/>
            <a:stretch/>
          </p:blipFill>
          <p:spPr>
            <a:xfrm>
              <a:off x="1403634" y="1759237"/>
              <a:ext cx="946817" cy="1317735"/>
            </a:xfrm>
            <a:prstGeom prst="rect">
              <a:avLst/>
            </a:prstGeom>
          </p:spPr>
        </p:pic>
        <p:pic>
          <p:nvPicPr>
            <p:cNvPr id="25" name="Picture 24" descr="A group of people with their names&#10;&#10;Description automatically generated">
              <a:extLst>
                <a:ext uri="{FF2B5EF4-FFF2-40B4-BE49-F238E27FC236}">
                  <a16:creationId xmlns:a16="http://schemas.microsoft.com/office/drawing/2014/main" id="{9A3F8379-C7E2-B380-80CD-1EA07CC19122}"/>
                </a:ext>
              </a:extLst>
            </p:cNvPr>
            <p:cNvPicPr>
              <a:picLocks/>
            </p:cNvPicPr>
            <p:nvPr/>
          </p:nvPicPr>
          <p:blipFill>
            <a:blip r:embed="rId4"/>
            <a:srcRect l="51313" t="6796" r="41363" b="81422"/>
            <a:stretch/>
          </p:blipFill>
          <p:spPr>
            <a:xfrm>
              <a:off x="2352496" y="1759237"/>
              <a:ext cx="946817" cy="1317735"/>
            </a:xfrm>
            <a:prstGeom prst="rect">
              <a:avLst/>
            </a:prstGeom>
          </p:spPr>
        </p:pic>
        <p:pic>
          <p:nvPicPr>
            <p:cNvPr id="26" name="Picture 25" descr="A group of people with their names&#10;&#10;Description automatically generated">
              <a:extLst>
                <a:ext uri="{FF2B5EF4-FFF2-40B4-BE49-F238E27FC236}">
                  <a16:creationId xmlns:a16="http://schemas.microsoft.com/office/drawing/2014/main" id="{2DC3BDA9-B940-B4D7-0EDB-A698FC1BD126}"/>
                </a:ext>
              </a:extLst>
            </p:cNvPr>
            <p:cNvPicPr>
              <a:picLocks/>
            </p:cNvPicPr>
            <p:nvPr/>
          </p:nvPicPr>
          <p:blipFill>
            <a:blip r:embed="rId4"/>
            <a:srcRect l="73304" t="6408" r="19257" b="81625"/>
            <a:stretch/>
          </p:blipFill>
          <p:spPr>
            <a:xfrm>
              <a:off x="3299207" y="1759237"/>
              <a:ext cx="946817" cy="1317735"/>
            </a:xfrm>
            <a:prstGeom prst="rect">
              <a:avLst/>
            </a:prstGeom>
          </p:spPr>
        </p:pic>
        <p:pic>
          <p:nvPicPr>
            <p:cNvPr id="27" name="Picture 26" descr="A group of people with their names&#10;&#10;Description automatically generated">
              <a:extLst>
                <a:ext uri="{FF2B5EF4-FFF2-40B4-BE49-F238E27FC236}">
                  <a16:creationId xmlns:a16="http://schemas.microsoft.com/office/drawing/2014/main" id="{4126BC5F-E168-50A1-4761-DF4CC03EACC4}"/>
                </a:ext>
              </a:extLst>
            </p:cNvPr>
            <p:cNvPicPr>
              <a:picLocks/>
            </p:cNvPicPr>
            <p:nvPr/>
          </p:nvPicPr>
          <p:blipFill>
            <a:blip r:embed="rId4"/>
            <a:srcRect l="4509" t="20973" r="88203" b="67304"/>
            <a:stretch/>
          </p:blipFill>
          <p:spPr>
            <a:xfrm>
              <a:off x="4243470" y="1759237"/>
              <a:ext cx="946817" cy="1317735"/>
            </a:xfrm>
            <a:prstGeom prst="rect">
              <a:avLst/>
            </a:prstGeom>
          </p:spPr>
        </p:pic>
        <p:pic>
          <p:nvPicPr>
            <p:cNvPr id="28" name="Picture 27" descr="A group of people with their names&#10;&#10;Description automatically generated">
              <a:extLst>
                <a:ext uri="{FF2B5EF4-FFF2-40B4-BE49-F238E27FC236}">
                  <a16:creationId xmlns:a16="http://schemas.microsoft.com/office/drawing/2014/main" id="{29CC5ECC-CE0E-040B-8C4E-28F53CA4BE51}"/>
                </a:ext>
              </a:extLst>
            </p:cNvPr>
            <p:cNvPicPr>
              <a:picLocks/>
            </p:cNvPicPr>
            <p:nvPr/>
          </p:nvPicPr>
          <p:blipFill>
            <a:blip r:embed="rId4"/>
            <a:srcRect l="23973" t="20702" r="68588" b="67331"/>
            <a:stretch/>
          </p:blipFill>
          <p:spPr>
            <a:xfrm>
              <a:off x="5185062" y="1759237"/>
              <a:ext cx="946817" cy="1317735"/>
            </a:xfrm>
            <a:prstGeom prst="rect">
              <a:avLst/>
            </a:prstGeom>
          </p:spPr>
        </p:pic>
        <p:pic>
          <p:nvPicPr>
            <p:cNvPr id="29" name="Picture 28" descr="A group of people with their names&#10;&#10;Description automatically generated">
              <a:extLst>
                <a:ext uri="{FF2B5EF4-FFF2-40B4-BE49-F238E27FC236}">
                  <a16:creationId xmlns:a16="http://schemas.microsoft.com/office/drawing/2014/main" id="{E49E08CF-DC3D-B746-9660-2232964F32E4}"/>
                </a:ext>
              </a:extLst>
            </p:cNvPr>
            <p:cNvPicPr>
              <a:picLocks/>
            </p:cNvPicPr>
            <p:nvPr/>
          </p:nvPicPr>
          <p:blipFill>
            <a:blip r:embed="rId4"/>
            <a:srcRect l="51200" t="20966" r="41426" b="67172"/>
            <a:stretch/>
          </p:blipFill>
          <p:spPr>
            <a:xfrm>
              <a:off x="6121581" y="1759237"/>
              <a:ext cx="946817" cy="1317735"/>
            </a:xfrm>
            <a:prstGeom prst="rect">
              <a:avLst/>
            </a:prstGeom>
          </p:spPr>
        </p:pic>
        <p:pic>
          <p:nvPicPr>
            <p:cNvPr id="30" name="Picture 29" descr="A group of people with their names&#10;&#10;Description automatically generated">
              <a:extLst>
                <a:ext uri="{FF2B5EF4-FFF2-40B4-BE49-F238E27FC236}">
                  <a16:creationId xmlns:a16="http://schemas.microsoft.com/office/drawing/2014/main" id="{589DD648-E384-2C2E-B817-3FB8767067DF}"/>
                </a:ext>
              </a:extLst>
            </p:cNvPr>
            <p:cNvPicPr>
              <a:picLocks/>
            </p:cNvPicPr>
            <p:nvPr/>
          </p:nvPicPr>
          <p:blipFill>
            <a:blip r:embed="rId4"/>
            <a:srcRect l="73238" t="21074" r="19384" b="67057"/>
            <a:stretch/>
          </p:blipFill>
          <p:spPr>
            <a:xfrm>
              <a:off x="7065871" y="1759237"/>
              <a:ext cx="946817" cy="1317735"/>
            </a:xfrm>
            <a:prstGeom prst="rect">
              <a:avLst/>
            </a:prstGeom>
          </p:spPr>
        </p:pic>
        <p:pic>
          <p:nvPicPr>
            <p:cNvPr id="31" name="Picture 30" descr="A group of people with their names&#10;&#10;Description automatically generated">
              <a:extLst>
                <a:ext uri="{FF2B5EF4-FFF2-40B4-BE49-F238E27FC236}">
                  <a16:creationId xmlns:a16="http://schemas.microsoft.com/office/drawing/2014/main" id="{0FFDF893-158C-3F08-E644-D4DE2D125554}"/>
                </a:ext>
              </a:extLst>
            </p:cNvPr>
            <p:cNvPicPr>
              <a:picLocks/>
            </p:cNvPicPr>
            <p:nvPr/>
          </p:nvPicPr>
          <p:blipFill>
            <a:blip r:embed="rId4"/>
            <a:srcRect l="4527" t="35078" r="88034" b="52955"/>
            <a:stretch/>
          </p:blipFill>
          <p:spPr>
            <a:xfrm>
              <a:off x="8011175" y="1759237"/>
              <a:ext cx="946817" cy="1317735"/>
            </a:xfrm>
            <a:prstGeom prst="rect">
              <a:avLst/>
            </a:prstGeom>
          </p:spPr>
        </p:pic>
        <p:pic>
          <p:nvPicPr>
            <p:cNvPr id="32" name="Picture 31" descr="A group of people with their names&#10;&#10;Description automatically generated">
              <a:extLst>
                <a:ext uri="{FF2B5EF4-FFF2-40B4-BE49-F238E27FC236}">
                  <a16:creationId xmlns:a16="http://schemas.microsoft.com/office/drawing/2014/main" id="{350DAABC-5118-E672-AB38-EE882CB64495}"/>
                </a:ext>
              </a:extLst>
            </p:cNvPr>
            <p:cNvPicPr>
              <a:picLocks/>
            </p:cNvPicPr>
            <p:nvPr/>
          </p:nvPicPr>
          <p:blipFill>
            <a:blip r:embed="rId4"/>
            <a:srcRect l="51195" t="35159" r="41366" b="52874"/>
            <a:stretch/>
          </p:blipFill>
          <p:spPr>
            <a:xfrm>
              <a:off x="8948624" y="1759237"/>
              <a:ext cx="946817" cy="1317735"/>
            </a:xfrm>
            <a:prstGeom prst="rect">
              <a:avLst/>
            </a:prstGeom>
          </p:spPr>
        </p:pic>
        <p:pic>
          <p:nvPicPr>
            <p:cNvPr id="33" name="Picture 32" descr="A group of people with their names&#10;&#10;Description automatically generated">
              <a:extLst>
                <a:ext uri="{FF2B5EF4-FFF2-40B4-BE49-F238E27FC236}">
                  <a16:creationId xmlns:a16="http://schemas.microsoft.com/office/drawing/2014/main" id="{0464C6A1-88E2-63F3-6FFE-CBDA96FCF134}"/>
                </a:ext>
              </a:extLst>
            </p:cNvPr>
            <p:cNvPicPr>
              <a:picLocks/>
            </p:cNvPicPr>
            <p:nvPr/>
          </p:nvPicPr>
          <p:blipFill>
            <a:blip r:embed="rId4"/>
            <a:srcRect l="73290" t="34996" r="19636" b="53037"/>
            <a:stretch/>
          </p:blipFill>
          <p:spPr>
            <a:xfrm>
              <a:off x="9880970" y="1759237"/>
              <a:ext cx="946817" cy="1317735"/>
            </a:xfrm>
            <a:prstGeom prst="rect">
              <a:avLst/>
            </a:prstGeom>
          </p:spPr>
        </p:pic>
        <p:pic>
          <p:nvPicPr>
            <p:cNvPr id="34" name="Picture 33" descr="A group of people with their names&#10;&#10;Description automatically generated">
              <a:extLst>
                <a:ext uri="{FF2B5EF4-FFF2-40B4-BE49-F238E27FC236}">
                  <a16:creationId xmlns:a16="http://schemas.microsoft.com/office/drawing/2014/main" id="{C2E0CA48-8544-D5CB-059D-0E75193835E9}"/>
                </a:ext>
              </a:extLst>
            </p:cNvPr>
            <p:cNvPicPr>
              <a:picLocks/>
            </p:cNvPicPr>
            <p:nvPr/>
          </p:nvPicPr>
          <p:blipFill>
            <a:blip r:embed="rId4"/>
            <a:srcRect l="4421" t="58452" r="88140" b="29581"/>
            <a:stretch/>
          </p:blipFill>
          <p:spPr>
            <a:xfrm>
              <a:off x="10788185" y="1759238"/>
              <a:ext cx="946817" cy="1317735"/>
            </a:xfrm>
            <a:prstGeom prst="rect">
              <a:avLst/>
            </a:prstGeom>
          </p:spPr>
        </p:pic>
      </p:grpSp>
      <p:sp>
        <p:nvSpPr>
          <p:cNvPr id="63" name="TextBox 62">
            <a:extLst>
              <a:ext uri="{FF2B5EF4-FFF2-40B4-BE49-F238E27FC236}">
                <a16:creationId xmlns:a16="http://schemas.microsoft.com/office/drawing/2014/main" id="{334DF469-6097-94FE-9DA3-E5BC509C1F3E}"/>
              </a:ext>
            </a:extLst>
          </p:cNvPr>
          <p:cNvSpPr txBox="1"/>
          <p:nvPr/>
        </p:nvSpPr>
        <p:spPr>
          <a:xfrm>
            <a:off x="0" y="365741"/>
            <a:ext cx="12192000" cy="1015663"/>
          </a:xfrm>
          <a:prstGeom prst="rect">
            <a:avLst/>
          </a:prstGeom>
          <a:noFill/>
        </p:spPr>
        <p:txBody>
          <a:bodyPr wrap="square" rtlCol="0">
            <a:spAutoFit/>
          </a:bodyPr>
          <a:lstStyle/>
          <a:p>
            <a:pPr algn="ctr"/>
            <a:r>
              <a:rPr lang="en-US" sz="6000" b="1" dirty="0">
                <a:solidFill>
                  <a:schemeClr val="bg1">
                    <a:lumMod val="85000"/>
                  </a:schemeClr>
                </a:solidFill>
                <a:latin typeface="Calibri" panose="020F0502020204030204" pitchFamily="34" charset="0"/>
                <a:cs typeface="Calibri" panose="020F0502020204030204" pitchFamily="34" charset="0"/>
              </a:rPr>
              <a:t>Global Consensus Physicians</a:t>
            </a:r>
          </a:p>
        </p:txBody>
      </p:sp>
      <p:sp>
        <p:nvSpPr>
          <p:cNvPr id="66" name="Slide Number Placeholder 65">
            <a:extLst>
              <a:ext uri="{FF2B5EF4-FFF2-40B4-BE49-F238E27FC236}">
                <a16:creationId xmlns:a16="http://schemas.microsoft.com/office/drawing/2014/main" id="{BB1B55C4-9D35-BFE3-666A-9CBE1E4CF317}"/>
              </a:ext>
            </a:extLst>
          </p:cNvPr>
          <p:cNvSpPr>
            <a:spLocks noGrp="1"/>
          </p:cNvSpPr>
          <p:nvPr>
            <p:ph type="sldNum" sz="quarter" idx="12"/>
          </p:nvPr>
        </p:nvSpPr>
        <p:spPr/>
        <p:txBody>
          <a:bodyPr/>
          <a:lstStyle/>
          <a:p>
            <a:fld id="{F7A97E85-343F-DE4C-AB4F-C00C4B6D29EF}" type="slidenum">
              <a:rPr lang="en-US" smtClean="0"/>
              <a:t>8</a:t>
            </a:fld>
            <a:endParaRPr lang="en-US"/>
          </a:p>
        </p:txBody>
      </p:sp>
    </p:spTree>
    <p:extLst>
      <p:ext uri="{BB962C8B-B14F-4D97-AF65-F5344CB8AC3E}">
        <p14:creationId xmlns:p14="http://schemas.microsoft.com/office/powerpoint/2010/main" val="7304870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40E0B0-7D8F-FAD2-D17F-5E44CF04892B}"/>
              </a:ext>
            </a:extLst>
          </p:cNvPr>
          <p:cNvSpPr>
            <a:spLocks noGrp="1"/>
          </p:cNvSpPr>
          <p:nvPr>
            <p:ph type="sldNum" sz="quarter" idx="12"/>
          </p:nvPr>
        </p:nvSpPr>
        <p:spPr/>
        <p:txBody>
          <a:bodyPr/>
          <a:lstStyle/>
          <a:p>
            <a:fld id="{C1BBCEF6-2ADA-364E-98F1-750B8367BB0E}" type="slidenum">
              <a:rPr lang="en-US" smtClean="0"/>
              <a:t>80</a:t>
            </a:fld>
            <a:endParaRPr lang="en-US"/>
          </a:p>
        </p:txBody>
      </p:sp>
      <p:pic>
        <p:nvPicPr>
          <p:cNvPr id="8" name="Picture 7" descr="A group of people standing in front of a sign&#10;&#10;Description automatically generated">
            <a:extLst>
              <a:ext uri="{FF2B5EF4-FFF2-40B4-BE49-F238E27FC236}">
                <a16:creationId xmlns:a16="http://schemas.microsoft.com/office/drawing/2014/main" id="{0CC8B4C0-DB5E-83FE-F616-D2F447599598}"/>
              </a:ext>
            </a:extLst>
          </p:cNvPr>
          <p:cNvPicPr>
            <a:picLocks noChangeAspect="1"/>
          </p:cNvPicPr>
          <p:nvPr/>
        </p:nvPicPr>
        <p:blipFill rotWithShape="1">
          <a:blip r:embed="rId3">
            <a:grayscl/>
          </a:blip>
          <a:srcRect t="15402"/>
          <a:stretch/>
        </p:blipFill>
        <p:spPr>
          <a:xfrm>
            <a:off x="0" y="-1"/>
            <a:ext cx="12192000" cy="6059571"/>
          </a:xfrm>
          <a:prstGeom prst="rect">
            <a:avLst/>
          </a:prstGeom>
        </p:spPr>
      </p:pic>
      <p:sp>
        <p:nvSpPr>
          <p:cNvPr id="9" name="Rectangle 8">
            <a:extLst>
              <a:ext uri="{FF2B5EF4-FFF2-40B4-BE49-F238E27FC236}">
                <a16:creationId xmlns:a16="http://schemas.microsoft.com/office/drawing/2014/main" id="{62F6791A-D52C-7CD0-64D5-662C17FD7B1B}"/>
              </a:ext>
            </a:extLst>
          </p:cNvPr>
          <p:cNvSpPr/>
          <p:nvPr/>
        </p:nvSpPr>
        <p:spPr>
          <a:xfrm>
            <a:off x="0" y="0"/>
            <a:ext cx="12192000" cy="6078071"/>
          </a:xfrm>
          <a:prstGeom prst="rect">
            <a:avLst/>
          </a:prstGeom>
          <a:solidFill>
            <a:schemeClr val="accent1">
              <a:lumMod val="75000"/>
              <a:alpha val="90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1112D8F-AB34-F039-8BD0-DA34530E0F9C}"/>
              </a:ext>
            </a:extLst>
          </p:cNvPr>
          <p:cNvSpPr txBox="1">
            <a:spLocks/>
          </p:cNvSpPr>
          <p:nvPr/>
        </p:nvSpPr>
        <p:spPr>
          <a:xfrm>
            <a:off x="320523" y="795867"/>
            <a:ext cx="9408268" cy="1325563"/>
          </a:xfrm>
          <a:prstGeom prst="rect">
            <a:avLst/>
          </a:prstGeom>
        </p:spPr>
        <p:txBody>
          <a:bodyPr anchor="t"/>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dirty="0">
                <a:solidFill>
                  <a:schemeClr val="bg1"/>
                </a:solidFill>
                <a:cs typeface="Calibri" panose="020F0502020204030204" pitchFamily="34" charset="0"/>
              </a:rPr>
              <a:t>Consensus Statements</a:t>
            </a:r>
          </a:p>
        </p:txBody>
      </p:sp>
      <p:sp>
        <p:nvSpPr>
          <p:cNvPr id="11" name="TextBox 10">
            <a:extLst>
              <a:ext uri="{FF2B5EF4-FFF2-40B4-BE49-F238E27FC236}">
                <a16:creationId xmlns:a16="http://schemas.microsoft.com/office/drawing/2014/main" id="{D66273A0-4C80-7285-A014-AA80E1815CA1}"/>
              </a:ext>
            </a:extLst>
          </p:cNvPr>
          <p:cNvSpPr txBox="1"/>
          <p:nvPr/>
        </p:nvSpPr>
        <p:spPr>
          <a:xfrm>
            <a:off x="5488169" y="1318437"/>
            <a:ext cx="5613395" cy="4295554"/>
          </a:xfrm>
          <a:prstGeom prst="rect">
            <a:avLst/>
          </a:prstGeom>
        </p:spPr>
        <p:txBody>
          <a:bodyPr vert="horz" lIns="91440" tIns="45720" rIns="91440" bIns="45720" rtlCol="0" anchor="ctr">
            <a:normAutofit/>
          </a:bodyPr>
          <a:lstStyle/>
          <a:p>
            <a:pPr marL="9525">
              <a:spcAft>
                <a:spcPts val="2400"/>
              </a:spcAft>
            </a:pPr>
            <a:r>
              <a:rPr lang="en-US" sz="2000" dirty="0">
                <a:solidFill>
                  <a:schemeClr val="bg1"/>
                </a:solidFill>
                <a:effectLst/>
                <a:latin typeface="Calibri" panose="020F0502020204030204" pitchFamily="34" charset="0"/>
                <a:cs typeface="Calibri" panose="020F0502020204030204" pitchFamily="34" charset="0"/>
              </a:rPr>
              <a:t>33. Inactive </a:t>
            </a:r>
            <a:r>
              <a:rPr lang="en-US" sz="2000" dirty="0">
                <a:solidFill>
                  <a:schemeClr val="bg1"/>
                </a:solidFill>
                <a:effectLst/>
                <a:latin typeface="Calibri" panose="020F0502020204030204" pitchFamily="34" charset="0"/>
                <a:ea typeface="Aptos" panose="020B0004020202020204" pitchFamily="34" charset="0"/>
              </a:rPr>
              <a:t>vaccines should be given on schedule </a:t>
            </a:r>
            <a:br>
              <a:rPr lang="en-US" sz="2000" dirty="0">
                <a:solidFill>
                  <a:schemeClr val="bg1"/>
                </a:solidFill>
                <a:effectLst/>
                <a:latin typeface="Calibri" panose="020F0502020204030204" pitchFamily="34" charset="0"/>
                <a:ea typeface="Aptos" panose="020B0004020202020204" pitchFamily="34" charset="0"/>
              </a:rPr>
            </a:br>
            <a:r>
              <a:rPr lang="en-US" sz="2000" dirty="0">
                <a:solidFill>
                  <a:schemeClr val="bg1"/>
                </a:solidFill>
                <a:effectLst/>
                <a:latin typeface="Calibri" panose="020F0502020204030204" pitchFamily="34" charset="0"/>
                <a:ea typeface="Aptos" panose="020B0004020202020204" pitchFamily="34" charset="0"/>
              </a:rPr>
              <a:t>to infants of women with IBD regardless of in utero IBD medication exposure</a:t>
            </a:r>
            <a:r>
              <a:rPr lang="en-US" sz="2000" dirty="0">
                <a:solidFill>
                  <a:schemeClr val="bg1"/>
                </a:solidFill>
                <a:effectLst/>
                <a:latin typeface="Calibri" panose="020F0502020204030204" pitchFamily="34" charset="0"/>
                <a:cs typeface="Calibri" panose="020F0502020204030204" pitchFamily="34" charset="0"/>
              </a:rPr>
              <a:t>. </a:t>
            </a:r>
          </a:p>
          <a:p>
            <a:pPr marL="9525">
              <a:spcAft>
                <a:spcPts val="2400"/>
              </a:spcAft>
            </a:pPr>
            <a:r>
              <a:rPr lang="en-US" sz="2000" dirty="0">
                <a:solidFill>
                  <a:schemeClr val="bg1"/>
                </a:solidFill>
                <a:effectLst/>
                <a:latin typeface="Calibri" panose="020F0502020204030204" pitchFamily="34" charset="0"/>
                <a:ea typeface="Aptos" panose="020B0004020202020204" pitchFamily="34" charset="0"/>
              </a:rPr>
              <a:t>34. Children exposed to </a:t>
            </a:r>
            <a:r>
              <a:rPr lang="en-US" sz="2000" dirty="0" err="1">
                <a:solidFill>
                  <a:schemeClr val="bg1"/>
                </a:solidFill>
                <a:effectLst/>
                <a:latin typeface="Calibri" panose="020F0502020204030204" pitchFamily="34" charset="0"/>
                <a:ea typeface="Aptos" panose="020B0004020202020204" pitchFamily="34" charset="0"/>
              </a:rPr>
              <a:t>janus</a:t>
            </a:r>
            <a:r>
              <a:rPr lang="en-US" sz="2000" dirty="0">
                <a:solidFill>
                  <a:schemeClr val="bg1"/>
                </a:solidFill>
                <a:effectLst/>
                <a:latin typeface="Calibri" panose="020F0502020204030204" pitchFamily="34" charset="0"/>
                <a:ea typeface="Aptos" panose="020B0004020202020204" pitchFamily="34" charset="0"/>
              </a:rPr>
              <a:t> kinase inhibitors or sphingosine 1 receptor  modulators in utero may receive  live vaccines after one month of age</a:t>
            </a:r>
            <a:r>
              <a:rPr lang="en-US" sz="2000" dirty="0">
                <a:solidFill>
                  <a:schemeClr val="bg1"/>
                </a:solidFill>
                <a:effectLst/>
                <a:latin typeface="Calibri" panose="020F0502020204030204" pitchFamily="34" charset="0"/>
                <a:cs typeface="Calibri" panose="020F0502020204030204" pitchFamily="34" charset="0"/>
              </a:rPr>
              <a:t>. </a:t>
            </a:r>
          </a:p>
          <a:p>
            <a:pPr marL="9525">
              <a:spcAft>
                <a:spcPts val="2400"/>
              </a:spcAft>
            </a:pPr>
            <a:r>
              <a:rPr lang="en-US" sz="2000" dirty="0">
                <a:solidFill>
                  <a:schemeClr val="bg1"/>
                </a:solidFill>
                <a:effectLst/>
                <a:latin typeface="Calibri" panose="020F0502020204030204" pitchFamily="34" charset="0"/>
                <a:cs typeface="Calibri" panose="020F0502020204030204" pitchFamily="34" charset="0"/>
              </a:rPr>
              <a:t>35. Live vaccines can be given to infants of mothers breastfeeding while on biologics.</a:t>
            </a:r>
          </a:p>
        </p:txBody>
      </p:sp>
      <p:pic>
        <p:nvPicPr>
          <p:cNvPr id="12" name="Picture 11">
            <a:extLst>
              <a:ext uri="{FF2B5EF4-FFF2-40B4-BE49-F238E27FC236}">
                <a16:creationId xmlns:a16="http://schemas.microsoft.com/office/drawing/2014/main" id="{6D4F1BD2-ECFC-AC2F-6694-F57E08FE1B7B}"/>
              </a:ext>
            </a:extLst>
          </p:cNvPr>
          <p:cNvPicPr>
            <a:picLocks noChangeAspect="1"/>
          </p:cNvPicPr>
          <p:nvPr/>
        </p:nvPicPr>
        <p:blipFill>
          <a:blip r:embed="rId4">
            <a:alphaModFix/>
          </a:blip>
          <a:srcRect t="794" b="794"/>
          <a:stretch/>
        </p:blipFill>
        <p:spPr>
          <a:xfrm>
            <a:off x="11153552" y="909970"/>
            <a:ext cx="581247" cy="456694"/>
          </a:xfrm>
          <a:prstGeom prst="rect">
            <a:avLst/>
          </a:prstGeom>
        </p:spPr>
      </p:pic>
      <p:cxnSp>
        <p:nvCxnSpPr>
          <p:cNvPr id="14" name="Straight Connector 13">
            <a:extLst>
              <a:ext uri="{FF2B5EF4-FFF2-40B4-BE49-F238E27FC236}">
                <a16:creationId xmlns:a16="http://schemas.microsoft.com/office/drawing/2014/main" id="{955EBBDE-B8B4-A9AF-3BB5-7117A17C7B22}"/>
              </a:ext>
            </a:extLst>
          </p:cNvPr>
          <p:cNvCxnSpPr>
            <a:cxnSpLocks/>
          </p:cNvCxnSpPr>
          <p:nvPr/>
        </p:nvCxnSpPr>
        <p:spPr>
          <a:xfrm>
            <a:off x="453656" y="5613104"/>
            <a:ext cx="11281144"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84811CD-6F1B-439E-80F3-1F64079353F8}"/>
              </a:ext>
            </a:extLst>
          </p:cNvPr>
          <p:cNvCxnSpPr>
            <a:cxnSpLocks/>
          </p:cNvCxnSpPr>
          <p:nvPr/>
        </p:nvCxnSpPr>
        <p:spPr>
          <a:xfrm>
            <a:off x="458972" y="1360967"/>
            <a:ext cx="0" cy="4242391"/>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AFFF00B-D4D2-CCDC-1A60-8A1B99C694C9}"/>
              </a:ext>
            </a:extLst>
          </p:cNvPr>
          <p:cNvCxnSpPr>
            <a:cxnSpLocks/>
          </p:cNvCxnSpPr>
          <p:nvPr/>
        </p:nvCxnSpPr>
        <p:spPr>
          <a:xfrm>
            <a:off x="11734800" y="1371600"/>
            <a:ext cx="0" cy="4235302"/>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2FFF726-44E8-1974-DF73-A4B2A42BCA3C}"/>
              </a:ext>
            </a:extLst>
          </p:cNvPr>
          <p:cNvCxnSpPr>
            <a:cxnSpLocks/>
          </p:cNvCxnSpPr>
          <p:nvPr/>
        </p:nvCxnSpPr>
        <p:spPr>
          <a:xfrm>
            <a:off x="5582093" y="1065913"/>
            <a:ext cx="5475767" cy="0"/>
          </a:xfrm>
          <a:prstGeom prst="line">
            <a:avLst/>
          </a:prstGeom>
          <a:ln w="12700">
            <a:solidFill>
              <a:schemeClr val="bg1"/>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1A31ACD-3FC0-DB88-5FDD-44D1F1E32A07}"/>
              </a:ext>
            </a:extLst>
          </p:cNvPr>
          <p:cNvCxnSpPr>
            <a:cxnSpLocks/>
          </p:cNvCxnSpPr>
          <p:nvPr/>
        </p:nvCxnSpPr>
        <p:spPr>
          <a:xfrm>
            <a:off x="5576777" y="3006001"/>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048056D-800F-AE03-1771-461127FD5C18}"/>
              </a:ext>
            </a:extLst>
          </p:cNvPr>
          <p:cNvCxnSpPr>
            <a:cxnSpLocks/>
          </p:cNvCxnSpPr>
          <p:nvPr/>
        </p:nvCxnSpPr>
        <p:spPr>
          <a:xfrm>
            <a:off x="5580321" y="4212833"/>
            <a:ext cx="528083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9893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300933-7777-7822-5BA4-561CB9E67E37}"/>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B4BF47E-4CA8-E4CE-7823-F5D5B059772A}"/>
              </a:ext>
            </a:extLst>
          </p:cNvPr>
          <p:cNvSpPr/>
          <p:nvPr/>
        </p:nvSpPr>
        <p:spPr>
          <a:xfrm>
            <a:off x="457200" y="1932467"/>
            <a:ext cx="11277600" cy="555238"/>
          </a:xfrm>
          <a:prstGeom prst="roundRect">
            <a:avLst>
              <a:gd name="adj" fmla="val 5000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9545E9C-014C-6A9F-C1E2-A50D771B3E23}"/>
              </a:ext>
            </a:extLst>
          </p:cNvPr>
          <p:cNvSpPr/>
          <p:nvPr/>
        </p:nvSpPr>
        <p:spPr>
          <a:xfrm>
            <a:off x="457200" y="2663091"/>
            <a:ext cx="11277600" cy="555238"/>
          </a:xfrm>
          <a:prstGeom prst="roundRect">
            <a:avLst>
              <a:gd name="adj" fmla="val 5000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1574664-B9CA-E969-9078-906A8D9BA201}"/>
              </a:ext>
            </a:extLst>
          </p:cNvPr>
          <p:cNvSpPr/>
          <p:nvPr/>
        </p:nvSpPr>
        <p:spPr>
          <a:xfrm>
            <a:off x="457200" y="3402678"/>
            <a:ext cx="11277600" cy="731520"/>
          </a:xfrm>
          <a:prstGeom prst="roundRect">
            <a:avLst>
              <a:gd name="adj" fmla="val 50000"/>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D0A6420-D451-D426-3E6F-03EFEDD0D73C}"/>
              </a:ext>
            </a:extLst>
          </p:cNvPr>
          <p:cNvSpPr txBox="1">
            <a:spLocks/>
          </p:cNvSpPr>
          <p:nvPr/>
        </p:nvSpPr>
        <p:spPr>
          <a:xfrm>
            <a:off x="370842" y="47777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solidFill>
                <a:latin typeface="Calibri" panose="020F0502020204030204" pitchFamily="34" charset="0"/>
                <a:cs typeface="Calibri" panose="020F0502020204030204" pitchFamily="34" charset="0"/>
              </a:rPr>
              <a:t>Live attenuated Rotavirus vaccine</a:t>
            </a:r>
            <a:endParaRPr lang="en-US" i="1" dirty="0">
              <a:solidFill>
                <a:schemeClr val="tx2"/>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66BF6F1-7395-F93C-F447-18CA6A87C0F3}"/>
              </a:ext>
            </a:extLst>
          </p:cNvPr>
          <p:cNvSpPr>
            <a:spLocks noGrp="1"/>
          </p:cNvSpPr>
          <p:nvPr>
            <p:ph type="sldNum" sz="quarter" idx="12"/>
          </p:nvPr>
        </p:nvSpPr>
        <p:spPr/>
        <p:txBody>
          <a:bodyPr/>
          <a:lstStyle/>
          <a:p>
            <a:fld id="{C1BBCEF6-2ADA-364E-98F1-750B8367BB0E}" type="slidenum">
              <a:rPr lang="en-US" smtClean="0"/>
              <a:t>81</a:t>
            </a:fld>
            <a:endParaRPr lang="en-US"/>
          </a:p>
        </p:txBody>
      </p:sp>
      <p:sp>
        <p:nvSpPr>
          <p:cNvPr id="10" name="CuadroTexto 4">
            <a:extLst>
              <a:ext uri="{FF2B5EF4-FFF2-40B4-BE49-F238E27FC236}">
                <a16:creationId xmlns:a16="http://schemas.microsoft.com/office/drawing/2014/main" id="{0BD772A5-F584-72C8-1F8A-2602DBDE3B56}"/>
              </a:ext>
            </a:extLst>
          </p:cNvPr>
          <p:cNvSpPr txBox="1"/>
          <p:nvPr/>
        </p:nvSpPr>
        <p:spPr>
          <a:xfrm>
            <a:off x="358385" y="6198673"/>
            <a:ext cx="66049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1. Chaparro et al. J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Crohns</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Colitis. 2023, 2.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Benchimol</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et al. J Can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Assoc</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Gastroenterol</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3.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Goulden</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et al.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Rheumatology</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(Oxford).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4.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Fitzpatrick</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et al. Lancet Child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Adolesc</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Health</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5.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Gisbert</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et al. J </a:t>
            </a:r>
            <a:r>
              <a:rPr kumimoji="0" lang="es-ES" sz="800" b="0" i="0" u="none" strike="noStrike" kern="1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Crohns</a:t>
            </a:r>
            <a:r>
              <a:rPr kumimoji="0" lang="es-ES" sz="800" b="0" i="0" u="none" strike="noStrike" kern="1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rial" panose="020B0604020202020204" pitchFamily="34" charset="0"/>
              </a:rPr>
              <a:t> Colitis.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1BA789-A1EF-197F-D397-093FA78103FA}"/>
              </a:ext>
            </a:extLst>
          </p:cNvPr>
          <p:cNvGrpSpPr/>
          <p:nvPr/>
        </p:nvGrpSpPr>
        <p:grpSpPr>
          <a:xfrm>
            <a:off x="9615395" y="4474338"/>
            <a:ext cx="2146300" cy="1156805"/>
            <a:chOff x="6015034" y="494878"/>
            <a:chExt cx="2135187" cy="1281112"/>
          </a:xfrm>
        </p:grpSpPr>
        <p:sp>
          <p:nvSpPr>
            <p:cNvPr id="15" name="Rectangle: Rounded Corners 14">
              <a:extLst>
                <a:ext uri="{FF2B5EF4-FFF2-40B4-BE49-F238E27FC236}">
                  <a16:creationId xmlns:a16="http://schemas.microsoft.com/office/drawing/2014/main" id="{D1E2D5C2-6C10-B4F4-6507-63DF1C444868}"/>
                </a:ext>
              </a:extLst>
            </p:cNvPr>
            <p:cNvSpPr/>
            <p:nvPr/>
          </p:nvSpPr>
          <p:spPr>
            <a:xfrm>
              <a:off x="6015034" y="494878"/>
              <a:ext cx="2135187" cy="1281112"/>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16" name="Rectangle: Rounded Corners 4">
              <a:extLst>
                <a:ext uri="{FF2B5EF4-FFF2-40B4-BE49-F238E27FC236}">
                  <a16:creationId xmlns:a16="http://schemas.microsoft.com/office/drawing/2014/main" id="{7E5D4188-594E-2DD6-D496-39F80A602E0F}"/>
                </a:ext>
              </a:extLst>
            </p:cNvPr>
            <p:cNvSpPr txBox="1"/>
            <p:nvPr/>
          </p:nvSpPr>
          <p:spPr>
            <a:xfrm>
              <a:off x="6054422" y="550411"/>
              <a:ext cx="2017029"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kern="1200" dirty="0">
                  <a:latin typeface="Calibri" panose="020F0502020204030204" pitchFamily="34" charset="0"/>
                  <a:cs typeface="Calibri" panose="020F0502020204030204" pitchFamily="34" charset="0"/>
                </a:rPr>
                <a:t>No serious adverse reactions</a:t>
              </a:r>
            </a:p>
          </p:txBody>
        </p:sp>
      </p:grpSp>
      <p:sp>
        <p:nvSpPr>
          <p:cNvPr id="18" name="TextBox 3">
            <a:extLst>
              <a:ext uri="{FF2B5EF4-FFF2-40B4-BE49-F238E27FC236}">
                <a16:creationId xmlns:a16="http://schemas.microsoft.com/office/drawing/2014/main" id="{B8DA6F33-7C2D-E22B-BF7B-0342C9899336}"/>
              </a:ext>
            </a:extLst>
          </p:cNvPr>
          <p:cNvSpPr txBox="1"/>
          <p:nvPr/>
        </p:nvSpPr>
        <p:spPr>
          <a:xfrm>
            <a:off x="366360" y="1380220"/>
            <a:ext cx="1079694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Infants exposed </a:t>
            </a:r>
            <a:r>
              <a:rPr kumimoji="0" lang="en-GB" b="1" i="1"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in utero </a:t>
            </a:r>
            <a:r>
              <a:rPr kumimoji="0" lang="en-GB"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to anti-TNF</a:t>
            </a:r>
            <a:endParaRPr kumimoji="0" lang="en-US" b="1" i="0" u="none" strike="noStrike" kern="1200" cap="none" spc="0" normalizeH="0" baseline="30000" noProof="0" dirty="0">
              <a:ln>
                <a:noFill/>
              </a:ln>
              <a:solidFill>
                <a:schemeClr val="accent1"/>
              </a:solidFill>
              <a:effectLst/>
              <a:uLnTx/>
              <a:uFillTx/>
              <a:latin typeface="Calibri" panose="020F0502020204030204" pitchFamily="34" charset="0"/>
              <a:cs typeface="Calibri" panose="020F0502020204030204" pitchFamily="34" charset="0"/>
            </a:endParaRPr>
          </a:p>
        </p:txBody>
      </p:sp>
      <p:sp>
        <p:nvSpPr>
          <p:cNvPr id="9" name="Marcador de contenido 2">
            <a:extLst>
              <a:ext uri="{FF2B5EF4-FFF2-40B4-BE49-F238E27FC236}">
                <a16:creationId xmlns:a16="http://schemas.microsoft.com/office/drawing/2014/main" id="{70925607-4A59-2A23-EAD4-FAFA9217D76A}"/>
              </a:ext>
            </a:extLst>
          </p:cNvPr>
          <p:cNvSpPr>
            <a:spLocks noGrp="1"/>
          </p:cNvSpPr>
          <p:nvPr>
            <p:ph idx="1"/>
          </p:nvPr>
        </p:nvSpPr>
        <p:spPr>
          <a:xfrm>
            <a:off x="591671" y="2069432"/>
            <a:ext cx="11143129" cy="2045368"/>
          </a:xfrm>
        </p:spPr>
        <p:txBody>
          <a:bodyPr>
            <a:normAutofit lnSpcReduction="10000"/>
          </a:bodyPr>
          <a:lstStyle/>
          <a:p>
            <a:pPr marL="0" indent="0">
              <a:spcAft>
                <a:spcPts val="3600"/>
              </a:spcAft>
              <a:buNone/>
            </a:pP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309 infants</a:t>
            </a:r>
            <a:r>
              <a:rPr lang="en-US" sz="2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2000" b="1" kern="1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live attenuated Rotavirus </a:t>
            </a:r>
            <a:r>
              <a:rPr lang="en-US" sz="2000" b="1" kern="10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rPr>
              <a:t>vaccine </a:t>
            </a:r>
            <a:r>
              <a:rPr lang="en-US" sz="2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000" b="1" kern="100"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rPr>
              <a:t>no serious adverse events</a:t>
            </a:r>
            <a:r>
              <a:rPr lang="en-US" sz="2000" kern="100" dirty="0">
                <a:effectLst/>
                <a:latin typeface="Calibri" panose="020F0502020204030204" pitchFamily="34" charset="0"/>
                <a:ea typeface="Calibri" panose="020F0502020204030204" pitchFamily="34" charset="0"/>
                <a:cs typeface="Calibri" panose="020F0502020204030204" pitchFamily="34" charset="0"/>
              </a:rPr>
              <a:t>.</a:t>
            </a:r>
            <a:r>
              <a:rPr lang="en-US" sz="2000" kern="100" baseline="30000" dirty="0">
                <a:effectLst/>
                <a:latin typeface="Calibri" panose="020F0502020204030204" pitchFamily="34" charset="0"/>
                <a:ea typeface="Calibri" panose="020F0502020204030204" pitchFamily="34" charset="0"/>
                <a:cs typeface="Calibri" panose="020F0502020204030204" pitchFamily="34" charset="0"/>
              </a:rPr>
              <a:t>1-5</a:t>
            </a:r>
          </a:p>
          <a:p>
            <a:pPr marL="0" indent="0">
              <a:spcBef>
                <a:spcPts val="0"/>
              </a:spcBef>
              <a:spcAft>
                <a:spcPts val="3600"/>
              </a:spcAft>
              <a:buNone/>
            </a:pPr>
            <a:r>
              <a:rPr lang="en-US" sz="2000" dirty="0">
                <a:latin typeface="Calibri" panose="020F0502020204030204" pitchFamily="34" charset="0"/>
                <a:cs typeface="Calibri" panose="020F0502020204030204" pitchFamily="34" charset="0"/>
              </a:rPr>
              <a:t>Systematic review and meta-analysis: </a:t>
            </a:r>
            <a:r>
              <a:rPr lang="en-US" sz="2000" b="1" dirty="0">
                <a:solidFill>
                  <a:schemeClr val="accent4">
                    <a:lumMod val="75000"/>
                  </a:schemeClr>
                </a:solidFill>
                <a:latin typeface="Calibri" panose="020F0502020204030204" pitchFamily="34" charset="0"/>
                <a:cs typeface="Calibri" panose="020F0502020204030204" pitchFamily="34" charset="0"/>
              </a:rPr>
              <a:t>low risk of minor adverse event </a:t>
            </a:r>
            <a:r>
              <a:rPr lang="en-US" sz="2000" dirty="0">
                <a:latin typeface="Calibri" panose="020F0502020204030204" pitchFamily="34" charset="0"/>
                <a:cs typeface="Calibri" panose="020F0502020204030204" pitchFamily="34" charset="0"/>
              </a:rPr>
              <a:t>(fever/diarrhea) (6/46, 15%).</a:t>
            </a:r>
            <a:r>
              <a:rPr lang="en-US" sz="2000" kern="100" baseline="30000" dirty="0">
                <a:latin typeface="Calibri" panose="020F0502020204030204" pitchFamily="34" charset="0"/>
                <a:ea typeface="Calibri" panose="020F0502020204030204" pitchFamily="34" charset="0"/>
                <a:cs typeface="Calibri" panose="020F0502020204030204" pitchFamily="34" charset="0"/>
              </a:rPr>
              <a:t>3</a:t>
            </a:r>
          </a:p>
          <a:p>
            <a:pPr marL="0" indent="0">
              <a:spcBef>
                <a:spcPts val="0"/>
              </a:spcBef>
              <a:buNone/>
            </a:pPr>
            <a:r>
              <a:rPr lang="en-US" sz="2000" b="1" dirty="0">
                <a:latin typeface="Calibri" panose="020F0502020204030204" pitchFamily="34" charset="0"/>
                <a:cs typeface="Calibri" panose="020F0502020204030204" pitchFamily="34" charset="0"/>
              </a:rPr>
              <a:t>Canadian Immunization Research Network:</a:t>
            </a:r>
            <a:r>
              <a:rPr lang="en-US" sz="2000" b="1" kern="100" baseline="30000" dirty="0">
                <a:latin typeface="Calibri" panose="020F0502020204030204" pitchFamily="34" charset="0"/>
                <a:cs typeface="Calibri" panose="020F0502020204030204" pitchFamily="34" charset="0"/>
              </a:rPr>
              <a:t>4</a:t>
            </a:r>
            <a:r>
              <a:rPr lang="en-US" sz="2000" b="1" dirty="0">
                <a:latin typeface="Calibri" panose="020F0502020204030204" pitchFamily="34" charset="0"/>
                <a:cs typeface="Calibri" panose="020F0502020204030204" pitchFamily="34" charset="0"/>
              </a:rPr>
              <a:t> </a:t>
            </a:r>
          </a:p>
          <a:p>
            <a:pPr marL="687600" lvl="1" indent="-230400"/>
            <a:r>
              <a:rPr lang="en-US" sz="1600" dirty="0">
                <a:latin typeface="Calibri" panose="020F0502020204030204" pitchFamily="34" charset="0"/>
                <a:cs typeface="Calibri" panose="020F0502020204030204" pitchFamily="34" charset="0"/>
              </a:rPr>
              <a:t>IFX (67/191 [35%]), ADA (49 [26%]), UST (18 [9%]), VDZ (17 [9%])</a:t>
            </a:r>
            <a:endParaRPr lang="en-US" sz="1600" b="1" u="sng" dirty="0">
              <a:latin typeface="Calibri" panose="020F0502020204030204" pitchFamily="34" charset="0"/>
              <a:cs typeface="Calibri" panose="020F0502020204030204" pitchFamily="34" charset="0"/>
            </a:endParaRPr>
          </a:p>
          <a:p>
            <a:pPr marL="230400" indent="-230400"/>
            <a:endParaRPr lang="en-US" sz="1800" b="1" u="sng" dirty="0"/>
          </a:p>
        </p:txBody>
      </p:sp>
      <p:grpSp>
        <p:nvGrpSpPr>
          <p:cNvPr id="27" name="Group 26">
            <a:extLst>
              <a:ext uri="{FF2B5EF4-FFF2-40B4-BE49-F238E27FC236}">
                <a16:creationId xmlns:a16="http://schemas.microsoft.com/office/drawing/2014/main" id="{34398094-D5AB-3395-7F31-D5EA40185F9D}"/>
              </a:ext>
            </a:extLst>
          </p:cNvPr>
          <p:cNvGrpSpPr/>
          <p:nvPr/>
        </p:nvGrpSpPr>
        <p:grpSpPr>
          <a:xfrm>
            <a:off x="457200" y="4486198"/>
            <a:ext cx="2252949" cy="1133085"/>
            <a:chOff x="7537" y="327998"/>
            <a:chExt cx="2252949" cy="1351769"/>
          </a:xfrm>
        </p:grpSpPr>
        <p:sp>
          <p:nvSpPr>
            <p:cNvPr id="28" name="Rounded Rectangle 27">
              <a:extLst>
                <a:ext uri="{FF2B5EF4-FFF2-40B4-BE49-F238E27FC236}">
                  <a16:creationId xmlns:a16="http://schemas.microsoft.com/office/drawing/2014/main" id="{6EE6849E-07FD-3851-BF90-2620FD8F56B4}"/>
                </a:ext>
              </a:extLst>
            </p:cNvPr>
            <p:cNvSpPr/>
            <p:nvPr/>
          </p:nvSpPr>
          <p:spPr>
            <a:xfrm>
              <a:off x="7537" y="327998"/>
              <a:ext cx="2252949" cy="1351769"/>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29" name="Rounded Rectangle 4">
              <a:extLst>
                <a:ext uri="{FF2B5EF4-FFF2-40B4-BE49-F238E27FC236}">
                  <a16:creationId xmlns:a16="http://schemas.microsoft.com/office/drawing/2014/main" id="{7EAF6598-F1F8-9CA4-DE66-68DC77FB3898}"/>
                </a:ext>
              </a:extLst>
            </p:cNvPr>
            <p:cNvSpPr txBox="1"/>
            <p:nvPr/>
          </p:nvSpPr>
          <p:spPr>
            <a:xfrm>
              <a:off x="20984" y="367590"/>
              <a:ext cx="2199911" cy="1272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latin typeface="Calibri" panose="020F0502020204030204" pitchFamily="34" charset="0"/>
                  <a:cs typeface="Calibri" panose="020F0502020204030204" pitchFamily="34" charset="0"/>
                </a:rPr>
                <a:t>191 exposed</a:t>
              </a:r>
            </a:p>
            <a:p>
              <a:pPr marL="0" lvl="0" indent="0" algn="ctr" defTabSz="1066800">
                <a:lnSpc>
                  <a:spcPct val="90000"/>
                </a:lnSpc>
                <a:spcBef>
                  <a:spcPct val="0"/>
                </a:spcBef>
                <a:spcAft>
                  <a:spcPct val="35000"/>
                </a:spcAft>
                <a:buNone/>
              </a:pPr>
              <a:r>
                <a:rPr lang="en-US" kern="1200" dirty="0">
                  <a:latin typeface="Calibri" panose="020F0502020204030204" pitchFamily="34" charset="0"/>
                  <a:cs typeface="Calibri" panose="020F0502020204030204" pitchFamily="34" charset="0"/>
                </a:rPr>
                <a:t>178 (93%) in T3</a:t>
              </a:r>
            </a:p>
          </p:txBody>
        </p:sp>
      </p:grpSp>
      <p:grpSp>
        <p:nvGrpSpPr>
          <p:cNvPr id="30" name="Group 29">
            <a:extLst>
              <a:ext uri="{FF2B5EF4-FFF2-40B4-BE49-F238E27FC236}">
                <a16:creationId xmlns:a16="http://schemas.microsoft.com/office/drawing/2014/main" id="{7CE3F23A-72EF-4688-A5A9-0FA244F3DD90}"/>
              </a:ext>
            </a:extLst>
          </p:cNvPr>
          <p:cNvGrpSpPr/>
          <p:nvPr/>
        </p:nvGrpSpPr>
        <p:grpSpPr>
          <a:xfrm>
            <a:off x="3508683" y="4486198"/>
            <a:ext cx="2252949" cy="1133085"/>
            <a:chOff x="3161667" y="327998"/>
            <a:chExt cx="2252949" cy="1351769"/>
          </a:xfrm>
        </p:grpSpPr>
        <p:sp>
          <p:nvSpPr>
            <p:cNvPr id="31" name="Rounded Rectangle 30">
              <a:extLst>
                <a:ext uri="{FF2B5EF4-FFF2-40B4-BE49-F238E27FC236}">
                  <a16:creationId xmlns:a16="http://schemas.microsoft.com/office/drawing/2014/main" id="{EB015D11-322B-F816-325F-932A7E419A5B}"/>
                </a:ext>
              </a:extLst>
            </p:cNvPr>
            <p:cNvSpPr/>
            <p:nvPr/>
          </p:nvSpPr>
          <p:spPr>
            <a:xfrm>
              <a:off x="3161667" y="327998"/>
              <a:ext cx="2252949" cy="1351769"/>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32" name="Rounded Rectangle 4">
              <a:extLst>
                <a:ext uri="{FF2B5EF4-FFF2-40B4-BE49-F238E27FC236}">
                  <a16:creationId xmlns:a16="http://schemas.microsoft.com/office/drawing/2014/main" id="{404A37AB-350B-011B-908E-1E732481F1CD}"/>
                </a:ext>
              </a:extLst>
            </p:cNvPr>
            <p:cNvSpPr txBox="1"/>
            <p:nvPr/>
          </p:nvSpPr>
          <p:spPr>
            <a:xfrm>
              <a:off x="3189561" y="367590"/>
              <a:ext cx="2185464" cy="1272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latin typeface="Calibri" panose="020F0502020204030204" pitchFamily="34" charset="0"/>
                  <a:cs typeface="Calibri" panose="020F0502020204030204" pitchFamily="34" charset="0"/>
                </a:rPr>
                <a:t>187 recommend </a:t>
              </a:r>
              <a:br>
                <a:rPr lang="en-US" kern="1200" dirty="0">
                  <a:latin typeface="Calibri" panose="020F0502020204030204" pitchFamily="34" charset="0"/>
                  <a:cs typeface="Calibri" panose="020F0502020204030204" pitchFamily="34" charset="0"/>
                </a:rPr>
              </a:br>
              <a:r>
                <a:rPr lang="en-US" kern="1200" dirty="0">
                  <a:latin typeface="Calibri" panose="020F0502020204030204" pitchFamily="34" charset="0"/>
                  <a:cs typeface="Calibri" panose="020F0502020204030204" pitchFamily="34" charset="0"/>
                </a:rPr>
                <a:t>to vax</a:t>
              </a:r>
            </a:p>
          </p:txBody>
        </p:sp>
      </p:grpSp>
      <p:grpSp>
        <p:nvGrpSpPr>
          <p:cNvPr id="33" name="Group 32">
            <a:extLst>
              <a:ext uri="{FF2B5EF4-FFF2-40B4-BE49-F238E27FC236}">
                <a16:creationId xmlns:a16="http://schemas.microsoft.com/office/drawing/2014/main" id="{ABEF31D6-5507-A3C3-D2BE-94FE89E73B9D}"/>
              </a:ext>
            </a:extLst>
          </p:cNvPr>
          <p:cNvGrpSpPr/>
          <p:nvPr/>
        </p:nvGrpSpPr>
        <p:grpSpPr>
          <a:xfrm>
            <a:off x="6560166" y="4486198"/>
            <a:ext cx="2252949" cy="1133085"/>
            <a:chOff x="6315797" y="327998"/>
            <a:chExt cx="2252949" cy="1351769"/>
          </a:xfrm>
        </p:grpSpPr>
        <p:sp>
          <p:nvSpPr>
            <p:cNvPr id="34" name="Rounded Rectangle 33">
              <a:extLst>
                <a:ext uri="{FF2B5EF4-FFF2-40B4-BE49-F238E27FC236}">
                  <a16:creationId xmlns:a16="http://schemas.microsoft.com/office/drawing/2014/main" id="{B747CB5B-0E17-08FF-E628-33EB5F04AED8}"/>
                </a:ext>
              </a:extLst>
            </p:cNvPr>
            <p:cNvSpPr/>
            <p:nvPr/>
          </p:nvSpPr>
          <p:spPr>
            <a:xfrm>
              <a:off x="6315797" y="327998"/>
              <a:ext cx="2252949" cy="1351769"/>
            </a:xfrm>
            <a:prstGeom prst="roundRect">
              <a:avLst>
                <a:gd name="adj" fmla="val 50000"/>
              </a:avLst>
            </a:prstGeom>
            <a:effectLst>
              <a:reflection blurRad="6350" stA="52000" endA="300" endPos="20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cs typeface="Calibri" panose="020F0502020204030204" pitchFamily="34" charset="0"/>
              </a:endParaRPr>
            </a:p>
          </p:txBody>
        </p:sp>
        <p:sp>
          <p:nvSpPr>
            <p:cNvPr id="35" name="Rounded Rectangle 4">
              <a:extLst>
                <a:ext uri="{FF2B5EF4-FFF2-40B4-BE49-F238E27FC236}">
                  <a16:creationId xmlns:a16="http://schemas.microsoft.com/office/drawing/2014/main" id="{F12EE47A-E6C3-CD66-53BC-6C29CFEEC381}"/>
                </a:ext>
              </a:extLst>
            </p:cNvPr>
            <p:cNvSpPr txBox="1"/>
            <p:nvPr/>
          </p:nvSpPr>
          <p:spPr>
            <a:xfrm>
              <a:off x="6371584" y="351548"/>
              <a:ext cx="2130677" cy="1272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kern="1200" dirty="0">
                  <a:latin typeface="Calibri" panose="020F0502020204030204" pitchFamily="34" charset="0"/>
                  <a:cs typeface="Calibri" panose="020F0502020204030204" pitchFamily="34" charset="0"/>
                </a:rPr>
                <a:t>168 initiated rotavirus vaccine</a:t>
              </a:r>
            </a:p>
          </p:txBody>
        </p:sp>
      </p:grpSp>
      <p:pic>
        <p:nvPicPr>
          <p:cNvPr id="37" name="Graphic 36" descr="Chevron arrows outline">
            <a:extLst>
              <a:ext uri="{FF2B5EF4-FFF2-40B4-BE49-F238E27FC236}">
                <a16:creationId xmlns:a16="http://schemas.microsoft.com/office/drawing/2014/main" id="{5F254DDD-648E-9F95-4913-F71CAD711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1471" y="4736734"/>
            <a:ext cx="632012" cy="632012"/>
          </a:xfrm>
          <a:prstGeom prst="rect">
            <a:avLst/>
          </a:prstGeom>
        </p:spPr>
      </p:pic>
      <p:pic>
        <p:nvPicPr>
          <p:cNvPr id="38" name="Graphic 37" descr="Chevron arrows outline">
            <a:extLst>
              <a:ext uri="{FF2B5EF4-FFF2-40B4-BE49-F238E27FC236}">
                <a16:creationId xmlns:a16="http://schemas.microsoft.com/office/drawing/2014/main" id="{24A919C0-1765-D2E1-B1B9-3DA6B4E900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4294" y="4736734"/>
            <a:ext cx="632012" cy="632012"/>
          </a:xfrm>
          <a:prstGeom prst="rect">
            <a:avLst/>
          </a:prstGeom>
        </p:spPr>
      </p:pic>
      <p:pic>
        <p:nvPicPr>
          <p:cNvPr id="39" name="Graphic 38" descr="Chevron arrows outline">
            <a:extLst>
              <a:ext uri="{FF2B5EF4-FFF2-40B4-BE49-F238E27FC236}">
                <a16:creationId xmlns:a16="http://schemas.microsoft.com/office/drawing/2014/main" id="{41D5FF72-1C54-17B2-3EC0-539842493E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2988" y="4736734"/>
            <a:ext cx="632012" cy="632012"/>
          </a:xfrm>
          <a:prstGeom prst="rect">
            <a:avLst/>
          </a:prstGeom>
        </p:spPr>
      </p:pic>
    </p:spTree>
    <p:extLst>
      <p:ext uri="{BB962C8B-B14F-4D97-AF65-F5344CB8AC3E}">
        <p14:creationId xmlns:p14="http://schemas.microsoft.com/office/powerpoint/2010/main" val="84305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F95DF8-D3EE-3BC5-E08A-777D1F4B1B89}"/>
              </a:ext>
            </a:extLst>
          </p:cNvPr>
          <p:cNvSpPr/>
          <p:nvPr/>
        </p:nvSpPr>
        <p:spPr>
          <a:xfrm>
            <a:off x="0" y="0"/>
            <a:ext cx="12192000" cy="60780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E3E5B1-66B6-8779-B4AC-92939BB1526F}"/>
              </a:ext>
            </a:extLst>
          </p:cNvPr>
          <p:cNvSpPr>
            <a:spLocks noGrp="1"/>
          </p:cNvSpPr>
          <p:nvPr>
            <p:ph type="title"/>
          </p:nvPr>
        </p:nvSpPr>
        <p:spPr>
          <a:xfrm>
            <a:off x="334617" y="467139"/>
            <a:ext cx="10515600" cy="1325563"/>
          </a:xfrm>
        </p:spPr>
        <p:txBody>
          <a:bodyPr/>
          <a:lstStyle/>
          <a:p>
            <a:r>
              <a:rPr lang="en-US" dirty="0">
                <a:latin typeface="Calibri" panose="020F0502020204030204" pitchFamily="34" charset="0"/>
                <a:cs typeface="Calibri" panose="020F0502020204030204" pitchFamily="34" charset="0"/>
              </a:rPr>
              <a:t>IBD Data: Safety Rotavirus Vaccine</a:t>
            </a:r>
          </a:p>
        </p:txBody>
      </p:sp>
      <p:pic>
        <p:nvPicPr>
          <p:cNvPr id="5" name="Content Placeholder 4">
            <a:extLst>
              <a:ext uri="{FF2B5EF4-FFF2-40B4-BE49-F238E27FC236}">
                <a16:creationId xmlns:a16="http://schemas.microsoft.com/office/drawing/2014/main" id="{BC920C8F-F71C-0FC0-C051-6E9FAB7C6EA0}"/>
              </a:ext>
            </a:extLst>
          </p:cNvPr>
          <p:cNvPicPr>
            <a:picLocks noGrp="1" noChangeAspect="1"/>
          </p:cNvPicPr>
          <p:nvPr>
            <p:ph idx="1"/>
          </p:nvPr>
        </p:nvPicPr>
        <p:blipFill>
          <a:blip r:embed="rId3"/>
          <a:srcRect t="24024"/>
          <a:stretch/>
        </p:blipFill>
        <p:spPr>
          <a:xfrm>
            <a:off x="457200" y="2405268"/>
            <a:ext cx="10793896" cy="3251851"/>
          </a:xfrm>
        </p:spPr>
      </p:pic>
      <p:sp>
        <p:nvSpPr>
          <p:cNvPr id="4" name="Slide Number Placeholder 3">
            <a:extLst>
              <a:ext uri="{FF2B5EF4-FFF2-40B4-BE49-F238E27FC236}">
                <a16:creationId xmlns:a16="http://schemas.microsoft.com/office/drawing/2014/main" id="{C9F1909C-A401-9B0B-92CD-969084696E6E}"/>
              </a:ext>
            </a:extLst>
          </p:cNvPr>
          <p:cNvSpPr>
            <a:spLocks noGrp="1"/>
          </p:cNvSpPr>
          <p:nvPr>
            <p:ph type="sldNum" sz="quarter" idx="12"/>
          </p:nvPr>
        </p:nvSpPr>
        <p:spPr/>
        <p:txBody>
          <a:bodyPr/>
          <a:lstStyle/>
          <a:p>
            <a:fld id="{C1BBCEF6-2ADA-364E-98F1-750B8367BB0E}" type="slidenum">
              <a:rPr lang="en-US" smtClean="0"/>
              <a:t>82</a:t>
            </a:fld>
            <a:endParaRPr lang="en-US"/>
          </a:p>
        </p:txBody>
      </p:sp>
      <p:sp>
        <p:nvSpPr>
          <p:cNvPr id="6" name="TextBox 5">
            <a:extLst>
              <a:ext uri="{FF2B5EF4-FFF2-40B4-BE49-F238E27FC236}">
                <a16:creationId xmlns:a16="http://schemas.microsoft.com/office/drawing/2014/main" id="{2007A983-9D3F-0C11-41B5-B6FB1E557083}"/>
              </a:ext>
            </a:extLst>
          </p:cNvPr>
          <p:cNvSpPr txBox="1"/>
          <p:nvPr/>
        </p:nvSpPr>
        <p:spPr>
          <a:xfrm flipH="1">
            <a:off x="389467" y="6465452"/>
            <a:ext cx="5706533"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Ernest Suarez et al. </a:t>
            </a:r>
            <a:r>
              <a:rPr lang="sv-SE" sz="800" b="0" i="0" dirty="0">
                <a:effectLst/>
                <a:highlight>
                  <a:srgbClr val="FFFFFF"/>
                </a:highlight>
                <a:latin typeface="Calibri" panose="020F0502020204030204" pitchFamily="34" charset="0"/>
                <a:cs typeface="Calibri" panose="020F0502020204030204" pitchFamily="34" charset="0"/>
              </a:rPr>
              <a:t>Clin Gastroenterol Hepatol. 2024 Jul 30</a:t>
            </a:r>
            <a:endParaRPr lang="en-US" sz="8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C51C37E-E87F-7EB5-AAE6-C9B334EE774C}"/>
              </a:ext>
            </a:extLst>
          </p:cNvPr>
          <p:cNvSpPr txBox="1">
            <a:spLocks/>
          </p:cNvSpPr>
          <p:nvPr/>
        </p:nvSpPr>
        <p:spPr>
          <a:xfrm>
            <a:off x="361122" y="1205948"/>
            <a:ext cx="11430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Calibri" panose="020F0502020204030204" pitchFamily="34" charset="0"/>
                <a:cs typeface="Calibri" panose="020F0502020204030204" pitchFamily="34" charset="0"/>
              </a:rPr>
              <a:t>Live Rotavirus Vaccination Appears Low-risk in Infants Born to Mothers with IBD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on Biologics</a:t>
            </a:r>
          </a:p>
        </p:txBody>
      </p:sp>
    </p:spTree>
    <p:extLst>
      <p:ext uri="{BB962C8B-B14F-4D97-AF65-F5344CB8AC3E}">
        <p14:creationId xmlns:p14="http://schemas.microsoft.com/office/powerpoint/2010/main" val="1798966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B4E33AA-9334-FB55-755F-01CDC87447F9}"/>
              </a:ext>
            </a:extLst>
          </p:cNvPr>
          <p:cNvSpPr txBox="1">
            <a:spLocks/>
          </p:cNvSpPr>
          <p:nvPr/>
        </p:nvSpPr>
        <p:spPr>
          <a:xfrm>
            <a:off x="367553" y="404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solidFill>
                <a:latin typeface="Calibri" panose="020F0502020204030204" pitchFamily="34" charset="0"/>
                <a:cs typeface="Calibri" panose="020F0502020204030204" pitchFamily="34" charset="0"/>
              </a:rPr>
              <a:t>Lancet Study: Safety Rotavirus Vaccine</a:t>
            </a:r>
            <a:endParaRPr lang="en-US" i="1" dirty="0">
              <a:solidFill>
                <a:schemeClr val="tx2"/>
              </a:solidFill>
              <a:latin typeface="Calibri" panose="020F0502020204030204" pitchFamily="34" charset="0"/>
              <a:cs typeface="Calibri" panose="020F0502020204030204" pitchFamily="34" charset="0"/>
            </a:endParaRPr>
          </a:p>
        </p:txBody>
      </p:sp>
      <p:sp>
        <p:nvSpPr>
          <p:cNvPr id="15" name="CuadroTexto 4">
            <a:extLst>
              <a:ext uri="{FF2B5EF4-FFF2-40B4-BE49-F238E27FC236}">
                <a16:creationId xmlns:a16="http://schemas.microsoft.com/office/drawing/2014/main" id="{7578BCF9-290F-78A1-BB6A-3C1E9E957A5B}"/>
              </a:ext>
            </a:extLst>
          </p:cNvPr>
          <p:cNvSpPr txBox="1"/>
          <p:nvPr/>
        </p:nvSpPr>
        <p:spPr>
          <a:xfrm>
            <a:off x="358385" y="6459194"/>
            <a:ext cx="6604906" cy="215444"/>
          </a:xfrm>
          <a:prstGeom prst="rect">
            <a:avLst/>
          </a:prstGeom>
          <a:noFill/>
        </p:spPr>
        <p:txBody>
          <a:bodyPr wrap="square" rtlCol="0">
            <a:spAutoFit/>
          </a:bodyPr>
          <a:lstStyle/>
          <a:p>
            <a:pPr algn="l"/>
            <a:r>
              <a:rPr lang="en-US" sz="800" b="1" i="0" dirty="0">
                <a:solidFill>
                  <a:srgbClr val="666666"/>
                </a:solidFill>
                <a:effectLst/>
                <a:latin typeface="Source Sans Pro" panose="020B0503030403020204" pitchFamily="34" charset="0"/>
              </a:rPr>
              <a:t>1. </a:t>
            </a:r>
            <a:r>
              <a:rPr lang="en-US" sz="800" b="0" i="0" dirty="0">
                <a:solidFill>
                  <a:srgbClr val="333333"/>
                </a:solidFill>
                <a:effectLst/>
                <a:latin typeface="Source Sans Pro" panose="020B0503030403020204" pitchFamily="34" charset="0"/>
              </a:rPr>
              <a:t>Fitzpatrick, </a:t>
            </a:r>
            <a:r>
              <a:rPr lang="en-US" sz="800" b="0" i="0" dirty="0" err="1">
                <a:solidFill>
                  <a:srgbClr val="333333"/>
                </a:solidFill>
                <a:effectLst/>
                <a:latin typeface="Source Sans Pro" panose="020B0503030403020204" pitchFamily="34" charset="0"/>
              </a:rPr>
              <a:t>TiffanyCowan</a:t>
            </a:r>
            <a:r>
              <a:rPr lang="en-US" sz="800" b="0" i="0" dirty="0">
                <a:solidFill>
                  <a:srgbClr val="333333"/>
                </a:solidFill>
                <a:effectLst/>
                <a:latin typeface="Source Sans Pro" panose="020B0503030403020204" pitchFamily="34" charset="0"/>
              </a:rPr>
              <a:t>, </a:t>
            </a:r>
            <a:r>
              <a:rPr lang="en-US" sz="800" b="0" i="0" dirty="0" err="1">
                <a:solidFill>
                  <a:srgbClr val="333333"/>
                </a:solidFill>
                <a:effectLst/>
                <a:latin typeface="Source Sans Pro" panose="020B0503030403020204" pitchFamily="34" charset="0"/>
              </a:rPr>
              <a:t>Juthaporn</a:t>
            </a:r>
            <a:r>
              <a:rPr lang="en-US" sz="800" b="0" i="0" dirty="0">
                <a:solidFill>
                  <a:srgbClr val="333333"/>
                </a:solidFill>
                <a:effectLst/>
                <a:latin typeface="Source Sans Pro" panose="020B0503030403020204" pitchFamily="34" charset="0"/>
              </a:rPr>
              <a:t> et al. 2. The Lancet Child &amp; Adolescent Health, Volume 7, Issue 9, 648 - 656</a:t>
            </a:r>
          </a:p>
        </p:txBody>
      </p:sp>
      <p:sp>
        <p:nvSpPr>
          <p:cNvPr id="2" name="Slide Number Placeholder 1">
            <a:extLst>
              <a:ext uri="{FF2B5EF4-FFF2-40B4-BE49-F238E27FC236}">
                <a16:creationId xmlns:a16="http://schemas.microsoft.com/office/drawing/2014/main" id="{383D6AB5-4E14-0D37-EF90-B538AC850650}"/>
              </a:ext>
            </a:extLst>
          </p:cNvPr>
          <p:cNvSpPr>
            <a:spLocks noGrp="1"/>
          </p:cNvSpPr>
          <p:nvPr>
            <p:ph type="sldNum" sz="quarter" idx="12"/>
          </p:nvPr>
        </p:nvSpPr>
        <p:spPr/>
        <p:txBody>
          <a:bodyPr/>
          <a:lstStyle/>
          <a:p>
            <a:fld id="{F7A97E85-343F-DE4C-AB4F-C00C4B6D29EF}" type="slidenum">
              <a:rPr lang="en-US" smtClean="0"/>
              <a:t>83</a:t>
            </a:fld>
            <a:endParaRPr lang="en-US"/>
          </a:p>
        </p:txBody>
      </p:sp>
      <p:sp>
        <p:nvSpPr>
          <p:cNvPr id="19" name="TextBox 3">
            <a:extLst>
              <a:ext uri="{FF2B5EF4-FFF2-40B4-BE49-F238E27FC236}">
                <a16:creationId xmlns:a16="http://schemas.microsoft.com/office/drawing/2014/main" id="{5567C633-E22E-75B6-B953-BC64A4D38CD5}"/>
              </a:ext>
            </a:extLst>
          </p:cNvPr>
          <p:cNvSpPr txBox="1"/>
          <p:nvPr/>
        </p:nvSpPr>
        <p:spPr>
          <a:xfrm>
            <a:off x="366360" y="1380220"/>
            <a:ext cx="10796940"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Rotavirus vaccination can be offered to infants exposed to anti-TNF agents in utero</a:t>
            </a:r>
            <a:endParaRPr kumimoji="0" lang="en-US" b="1" i="0" u="none" strike="noStrike" kern="1200" cap="none" spc="0" normalizeH="0" baseline="30000" noProof="0" dirty="0">
              <a:ln>
                <a:noFill/>
              </a:ln>
              <a:solidFill>
                <a:schemeClr val="accent1"/>
              </a:solidFill>
              <a:effectLst/>
              <a:uLnTx/>
              <a:uFillTx/>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42294432-F5A2-971C-2514-C9B3E5353554}"/>
              </a:ext>
            </a:extLst>
          </p:cNvPr>
          <p:cNvSpPr/>
          <p:nvPr/>
        </p:nvSpPr>
        <p:spPr>
          <a:xfrm>
            <a:off x="457200" y="2067454"/>
            <a:ext cx="3657600" cy="3150722"/>
          </a:xfrm>
          <a:prstGeom prst="rect">
            <a:avLst/>
          </a:prstGeom>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7BA0B2E-1BC9-727F-1D84-676C48BFCD58}"/>
              </a:ext>
            </a:extLst>
          </p:cNvPr>
          <p:cNvSpPr/>
          <p:nvPr/>
        </p:nvSpPr>
        <p:spPr>
          <a:xfrm>
            <a:off x="4267200" y="2067454"/>
            <a:ext cx="3657600" cy="3150722"/>
          </a:xfrm>
          <a:prstGeom prst="rect">
            <a:avLst/>
          </a:prstGeom>
          <a:solidFill>
            <a:schemeClr val="accent2"/>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7EAE70F-600E-003B-EF83-1AB25DAD7EB4}"/>
              </a:ext>
            </a:extLst>
          </p:cNvPr>
          <p:cNvSpPr/>
          <p:nvPr/>
        </p:nvSpPr>
        <p:spPr>
          <a:xfrm>
            <a:off x="8077200" y="2067454"/>
            <a:ext cx="3657600" cy="3150722"/>
          </a:xfrm>
          <a:prstGeom prst="rect">
            <a:avLst/>
          </a:prstGeom>
          <a:solidFill>
            <a:schemeClr val="accent5"/>
          </a:solidFill>
          <a:ln>
            <a:noFill/>
          </a:ln>
          <a:effectLst>
            <a:reflection blurRad="6350" stA="20000" endPos="2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5983466B-3ED5-FA3E-CB55-AB01BCA53A1B}"/>
              </a:ext>
            </a:extLst>
          </p:cNvPr>
          <p:cNvSpPr txBox="1">
            <a:spLocks/>
          </p:cNvSpPr>
          <p:nvPr/>
        </p:nvSpPr>
        <p:spPr>
          <a:xfrm>
            <a:off x="641430" y="2286124"/>
            <a:ext cx="3340261" cy="2802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800" dirty="0">
                <a:solidFill>
                  <a:schemeClr val="bg1"/>
                </a:solidFill>
                <a:latin typeface="Calibri" panose="020F0502020204030204" pitchFamily="34" charset="0"/>
                <a:cs typeface="Calibri" panose="020F0502020204030204" pitchFamily="34" charset="0"/>
              </a:rPr>
              <a:t>191 infants enrolled </a:t>
            </a:r>
          </a:p>
          <a:p>
            <a:pPr marL="0" indent="0">
              <a:lnSpc>
                <a:spcPct val="100000"/>
              </a:lnSpc>
              <a:spcAft>
                <a:spcPts val="600"/>
              </a:spcAft>
              <a:buNone/>
            </a:pPr>
            <a:r>
              <a:rPr lang="en-US" sz="1800" dirty="0">
                <a:solidFill>
                  <a:schemeClr val="bg1"/>
                </a:solidFill>
                <a:latin typeface="Calibri" panose="020F0502020204030204" pitchFamily="34" charset="0"/>
                <a:cs typeface="Calibri" panose="020F0502020204030204" pitchFamily="34" charset="0"/>
              </a:rPr>
              <a:t>93% exposed into the </a:t>
            </a:r>
            <a:br>
              <a:rPr lang="en-US" sz="1800" dirty="0">
                <a:solidFill>
                  <a:schemeClr val="bg1"/>
                </a:solidFill>
                <a:latin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cs typeface="Calibri" panose="020F0502020204030204" pitchFamily="34" charset="0"/>
              </a:rPr>
              <a:t>3rd trimester</a:t>
            </a:r>
          </a:p>
          <a:p>
            <a:pPr marL="11113" lvl="1" indent="0">
              <a:lnSpc>
                <a:spcPct val="100000"/>
              </a:lnSpc>
              <a:spcAft>
                <a:spcPts val="600"/>
              </a:spcAft>
              <a:buNone/>
            </a:pPr>
            <a:r>
              <a:rPr lang="en-US" sz="1800" b="0" dirty="0">
                <a:solidFill>
                  <a:schemeClr val="bg1"/>
                </a:solidFill>
                <a:latin typeface="Calibri" panose="020F0502020204030204" pitchFamily="34" charset="0"/>
                <a:cs typeface="Calibri" panose="020F0502020204030204" pitchFamily="34" charset="0"/>
              </a:rPr>
              <a:t>Biologic exposure:</a:t>
            </a:r>
          </a:p>
          <a:p>
            <a:pPr marL="11113" lvl="1" indent="0">
              <a:lnSpc>
                <a:spcPct val="100000"/>
              </a:lnSpc>
              <a:spcBef>
                <a:spcPts val="0"/>
              </a:spcBef>
              <a:buNone/>
            </a:pPr>
            <a:r>
              <a:rPr lang="en-US" sz="1800" b="0" dirty="0">
                <a:solidFill>
                  <a:schemeClr val="bg1"/>
                </a:solidFill>
                <a:latin typeface="Calibri" panose="020F0502020204030204" pitchFamily="34" charset="0"/>
                <a:cs typeface="Calibri" panose="020F0502020204030204" pitchFamily="34" charset="0"/>
              </a:rPr>
              <a:t>Infliximab: 67 infants</a:t>
            </a:r>
          </a:p>
          <a:p>
            <a:pPr marL="11113" lvl="1" indent="0">
              <a:lnSpc>
                <a:spcPct val="100000"/>
              </a:lnSpc>
              <a:spcBef>
                <a:spcPts val="0"/>
              </a:spcBef>
              <a:buNone/>
            </a:pPr>
            <a:r>
              <a:rPr lang="en-US" sz="1800" b="0" dirty="0">
                <a:solidFill>
                  <a:schemeClr val="bg1"/>
                </a:solidFill>
                <a:latin typeface="Calibri" panose="020F0502020204030204" pitchFamily="34" charset="0"/>
                <a:cs typeface="Calibri" panose="020F0502020204030204" pitchFamily="34" charset="0"/>
              </a:rPr>
              <a:t>Adalimumab: 49 infants</a:t>
            </a:r>
          </a:p>
          <a:p>
            <a:pPr marL="11113" lvl="1" indent="0">
              <a:lnSpc>
                <a:spcPct val="100000"/>
              </a:lnSpc>
              <a:spcBef>
                <a:spcPts val="0"/>
              </a:spcBef>
              <a:buNone/>
            </a:pPr>
            <a:r>
              <a:rPr lang="en-US" sz="1800" b="0" dirty="0">
                <a:solidFill>
                  <a:schemeClr val="bg1"/>
                </a:solidFill>
                <a:latin typeface="Calibri" panose="020F0502020204030204" pitchFamily="34" charset="0"/>
                <a:cs typeface="Calibri" panose="020F0502020204030204" pitchFamily="34" charset="0"/>
              </a:rPr>
              <a:t>Ustekinumab: 18 infants</a:t>
            </a:r>
          </a:p>
          <a:p>
            <a:pPr marL="11113" lvl="1" indent="0">
              <a:lnSpc>
                <a:spcPct val="100000"/>
              </a:lnSpc>
              <a:spcBef>
                <a:spcPts val="0"/>
              </a:spcBef>
              <a:buNone/>
            </a:pPr>
            <a:r>
              <a:rPr lang="en-US" sz="1800" b="0" dirty="0">
                <a:solidFill>
                  <a:schemeClr val="bg1"/>
                </a:solidFill>
                <a:latin typeface="Calibri" panose="020F0502020204030204" pitchFamily="34" charset="0"/>
                <a:cs typeface="Calibri" panose="020F0502020204030204" pitchFamily="34" charset="0"/>
              </a:rPr>
              <a:t>Vedolizumab: 17 infants</a:t>
            </a:r>
            <a:endParaRPr lang="en-US" sz="1800" dirty="0">
              <a:solidFill>
                <a:schemeClr val="bg1"/>
              </a:solidFill>
              <a:latin typeface="Calibri" panose="020F0502020204030204" pitchFamily="34" charset="0"/>
              <a:cs typeface="Calibri" panose="020F0502020204030204" pitchFamily="34" charset="0"/>
            </a:endParaRPr>
          </a:p>
        </p:txBody>
      </p:sp>
      <p:sp>
        <p:nvSpPr>
          <p:cNvPr id="24" name="Content Placeholder 2">
            <a:extLst>
              <a:ext uri="{FF2B5EF4-FFF2-40B4-BE49-F238E27FC236}">
                <a16:creationId xmlns:a16="http://schemas.microsoft.com/office/drawing/2014/main" id="{7CE39876-A7DC-7CBA-3FFB-E6413627FAF6}"/>
              </a:ext>
            </a:extLst>
          </p:cNvPr>
          <p:cNvSpPr txBox="1">
            <a:spLocks/>
          </p:cNvSpPr>
          <p:nvPr/>
        </p:nvSpPr>
        <p:spPr>
          <a:xfrm>
            <a:off x="4375230" y="2286124"/>
            <a:ext cx="3449256" cy="2674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0" i="0" dirty="0">
                <a:solidFill>
                  <a:schemeClr val="bg1"/>
                </a:solidFill>
                <a:effectLst/>
                <a:latin typeface="Calibri" panose="020F0502020204030204" pitchFamily="34" charset="0"/>
                <a:cs typeface="Calibri" panose="020F0502020204030204" pitchFamily="34" charset="0"/>
              </a:rPr>
              <a:t>No clinically significant abnormalities in lymphocyte subsets, quantitative immunoglobulins, or mitogen responses were detected.</a:t>
            </a:r>
            <a:endParaRPr lang="en-US" sz="1800" dirty="0">
              <a:solidFill>
                <a:schemeClr val="bg1"/>
              </a:solidFill>
              <a:latin typeface="Calibri" panose="020F0502020204030204" pitchFamily="34" charset="0"/>
              <a:cs typeface="Calibri" panose="020F0502020204030204" pitchFamily="34" charset="0"/>
            </a:endParaRPr>
          </a:p>
        </p:txBody>
      </p:sp>
      <p:sp>
        <p:nvSpPr>
          <p:cNvPr id="25" name="Content Placeholder 2">
            <a:extLst>
              <a:ext uri="{FF2B5EF4-FFF2-40B4-BE49-F238E27FC236}">
                <a16:creationId xmlns:a16="http://schemas.microsoft.com/office/drawing/2014/main" id="{4FA9A21D-CA10-DF5E-CC0F-AEFE1C320124}"/>
              </a:ext>
            </a:extLst>
          </p:cNvPr>
          <p:cNvSpPr txBox="1">
            <a:spLocks/>
          </p:cNvSpPr>
          <p:nvPr/>
        </p:nvSpPr>
        <p:spPr>
          <a:xfrm>
            <a:off x="8183301" y="2286125"/>
            <a:ext cx="3391383" cy="2717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dirty="0">
                <a:solidFill>
                  <a:schemeClr val="bg1"/>
                </a:solidFill>
                <a:latin typeface="Calibri" panose="020F0502020204030204" pitchFamily="34" charset="0"/>
                <a:cs typeface="Calibri" panose="020F0502020204030204" pitchFamily="34" charset="0"/>
              </a:rPr>
              <a:t>Rotavirus vaccine recommended for 98% (187/191), initiated by 168 infants (90%), with </a:t>
            </a:r>
            <a:r>
              <a:rPr lang="en-US" sz="1800" dirty="0">
                <a:solidFill>
                  <a:schemeClr val="accent2">
                    <a:lumMod val="60000"/>
                    <a:lumOff val="40000"/>
                  </a:schemeClr>
                </a:solidFill>
                <a:latin typeface="Calibri" panose="020F0502020204030204" pitchFamily="34" charset="0"/>
                <a:cs typeface="Calibri" panose="020F0502020204030204" pitchFamily="34" charset="0"/>
              </a:rPr>
              <a:t>150 (80%) completing the series.</a:t>
            </a:r>
          </a:p>
          <a:p>
            <a:pPr marL="0" indent="0">
              <a:buNone/>
            </a:pPr>
            <a:r>
              <a:rPr lang="en-US" sz="1800" dirty="0">
                <a:solidFill>
                  <a:schemeClr val="bg1"/>
                </a:solidFill>
                <a:latin typeface="Calibri" panose="020F0502020204030204" pitchFamily="34" charset="0"/>
                <a:cs typeface="Calibri" panose="020F0502020204030204" pitchFamily="34" charset="0"/>
              </a:rPr>
              <a:t>No serious adverse events reported after vaccination.</a:t>
            </a:r>
          </a:p>
        </p:txBody>
      </p:sp>
      <p:pic>
        <p:nvPicPr>
          <p:cNvPr id="26" name="Picture 25" descr="A syringe with pink liquid&#10;&#10;Description automatically generated">
            <a:extLst>
              <a:ext uri="{FF2B5EF4-FFF2-40B4-BE49-F238E27FC236}">
                <a16:creationId xmlns:a16="http://schemas.microsoft.com/office/drawing/2014/main" id="{24C515E1-9601-C682-ED13-A9F9CC8C0CDD}"/>
              </a:ext>
            </a:extLst>
          </p:cNvPr>
          <p:cNvPicPr>
            <a:picLocks noChangeAspect="1"/>
          </p:cNvPicPr>
          <p:nvPr/>
        </p:nvPicPr>
        <p:blipFill>
          <a:blip r:embed="rId3"/>
          <a:stretch>
            <a:fillRect/>
          </a:stretch>
        </p:blipFill>
        <p:spPr>
          <a:xfrm rot="6277595" flipH="1">
            <a:off x="9923843" y="179454"/>
            <a:ext cx="1630585" cy="1630585"/>
          </a:xfrm>
          <a:prstGeom prst="rect">
            <a:avLst/>
          </a:prstGeom>
          <a:effectLst>
            <a:outerShdw blurRad="76200" dist="76200" dir="2700000" algn="tl" rotWithShape="0">
              <a:prstClr val="black">
                <a:alpha val="20000"/>
              </a:prstClr>
            </a:outerShdw>
          </a:effectLst>
        </p:spPr>
      </p:pic>
    </p:spTree>
    <p:extLst>
      <p:ext uri="{BB962C8B-B14F-4D97-AF65-F5344CB8AC3E}">
        <p14:creationId xmlns:p14="http://schemas.microsoft.com/office/powerpoint/2010/main" val="19176910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DB4B-6AC3-431C-32E5-CAF606704244}"/>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D1E9815A-53DB-6081-0901-10E45067D7CF}"/>
              </a:ext>
            </a:extLst>
          </p:cNvPr>
          <p:cNvSpPr/>
          <p:nvPr/>
        </p:nvSpPr>
        <p:spPr>
          <a:xfrm>
            <a:off x="2540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D1E96-8199-D415-B9AF-EACF8408A130}"/>
              </a:ext>
            </a:extLst>
          </p:cNvPr>
          <p:cNvSpPr>
            <a:spLocks noGrp="1"/>
          </p:cNvSpPr>
          <p:nvPr>
            <p:ph type="title"/>
          </p:nvPr>
        </p:nvSpPr>
        <p:spPr>
          <a:xfrm>
            <a:off x="354495" y="457200"/>
            <a:ext cx="10515600" cy="1325563"/>
          </a:xfrm>
        </p:spPr>
        <p:txBody>
          <a:bodyPr>
            <a:normAutofit/>
          </a:bodyPr>
          <a:lstStyle/>
          <a:p>
            <a:r>
              <a:rPr lang="en-US" dirty="0">
                <a:solidFill>
                  <a:schemeClr val="tx2"/>
                </a:solidFill>
                <a:latin typeface="Calibri" panose="020F0502020204030204" pitchFamily="34" charset="0"/>
                <a:cs typeface="Calibri" panose="020F0502020204030204" pitchFamily="34" charset="0"/>
              </a:rPr>
              <a:t>Summary</a:t>
            </a:r>
          </a:p>
        </p:txBody>
      </p:sp>
      <p:sp>
        <p:nvSpPr>
          <p:cNvPr id="5" name="Slide Number Placeholder 4">
            <a:extLst>
              <a:ext uri="{FF2B5EF4-FFF2-40B4-BE49-F238E27FC236}">
                <a16:creationId xmlns:a16="http://schemas.microsoft.com/office/drawing/2014/main" id="{2914F876-60F6-1996-12DC-BBAFD5EAA7F7}"/>
              </a:ext>
            </a:extLst>
          </p:cNvPr>
          <p:cNvSpPr>
            <a:spLocks noGrp="1"/>
          </p:cNvSpPr>
          <p:nvPr>
            <p:ph type="sldNum" sz="quarter" idx="12"/>
          </p:nvPr>
        </p:nvSpPr>
        <p:spPr/>
        <p:txBody>
          <a:bodyPr/>
          <a:lstStyle/>
          <a:p>
            <a:fld id="{C1BBCEF6-2ADA-364E-98F1-750B8367BB0E}" type="slidenum">
              <a:rPr lang="en-US" smtClean="0"/>
              <a:t>84</a:t>
            </a:fld>
            <a:endParaRPr lang="en-US"/>
          </a:p>
        </p:txBody>
      </p:sp>
      <p:pic>
        <p:nvPicPr>
          <p:cNvPr id="36" name="Picture 35">
            <a:extLst>
              <a:ext uri="{FF2B5EF4-FFF2-40B4-BE49-F238E27FC236}">
                <a16:creationId xmlns:a16="http://schemas.microsoft.com/office/drawing/2014/main" id="{35788769-BC32-4D65-E3BB-08889E8CC299}"/>
              </a:ext>
            </a:extLst>
          </p:cNvPr>
          <p:cNvPicPr>
            <a:picLocks noChangeAspect="1"/>
          </p:cNvPicPr>
          <p:nvPr/>
        </p:nvPicPr>
        <p:blipFill>
          <a:blip r:embed="rId3"/>
          <a:srcRect l="192" t="257" r="192" b="53843"/>
          <a:stretch/>
        </p:blipFill>
        <p:spPr>
          <a:xfrm>
            <a:off x="1447800" y="1600200"/>
            <a:ext cx="9296400" cy="4038600"/>
          </a:xfrm>
          <a:prstGeom prst="rect">
            <a:avLst/>
          </a:prstGeom>
          <a:solidFill>
            <a:schemeClr val="bg1"/>
          </a:solidFill>
          <a:ln w="9525">
            <a:solidFill>
              <a:schemeClr val="bg1">
                <a:lumMod val="85000"/>
              </a:schemeClr>
            </a:solidFill>
          </a:ln>
          <a:effectLst>
            <a:outerShdw blurRad="139700" dist="139700" dir="2700000" algn="tl" rotWithShape="0">
              <a:prstClr val="black">
                <a:alpha val="20000"/>
              </a:prstClr>
            </a:outerShdw>
          </a:effectLst>
        </p:spPr>
      </p:pic>
    </p:spTree>
    <p:extLst>
      <p:ext uri="{BB962C8B-B14F-4D97-AF65-F5344CB8AC3E}">
        <p14:creationId xmlns:p14="http://schemas.microsoft.com/office/powerpoint/2010/main" val="3806180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F8EA9-89CE-F88D-B0C3-E970D19C076A}"/>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ABEF225-647E-F001-BA40-4112D6BD0158}"/>
              </a:ext>
            </a:extLst>
          </p:cNvPr>
          <p:cNvSpPr/>
          <p:nvPr/>
        </p:nvSpPr>
        <p:spPr>
          <a:xfrm>
            <a:off x="0" y="0"/>
            <a:ext cx="12192000" cy="6078071"/>
          </a:xfrm>
          <a:prstGeom prst="rect">
            <a:avLst/>
          </a:prstGeom>
          <a:solidFill>
            <a:schemeClr val="bg1">
              <a:lumMod val="95000"/>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372D1-7929-D572-4A83-450DCB6B79AD}"/>
              </a:ext>
            </a:extLst>
          </p:cNvPr>
          <p:cNvSpPr>
            <a:spLocks noGrp="1"/>
          </p:cNvSpPr>
          <p:nvPr>
            <p:ph type="title"/>
          </p:nvPr>
        </p:nvSpPr>
        <p:spPr>
          <a:xfrm>
            <a:off x="354495" y="457200"/>
            <a:ext cx="10515600" cy="1325563"/>
          </a:xfrm>
        </p:spPr>
        <p:txBody>
          <a:bodyPr>
            <a:normAutofit/>
          </a:bodyPr>
          <a:lstStyle/>
          <a:p>
            <a:r>
              <a:rPr lang="en-US" dirty="0">
                <a:solidFill>
                  <a:schemeClr val="tx2"/>
                </a:solidFill>
                <a:latin typeface="Calibri" panose="020F0502020204030204" pitchFamily="34" charset="0"/>
                <a:cs typeface="Calibri" panose="020F0502020204030204" pitchFamily="34" charset="0"/>
              </a:rPr>
              <a:t>Summary</a:t>
            </a:r>
          </a:p>
        </p:txBody>
      </p:sp>
      <p:sp>
        <p:nvSpPr>
          <p:cNvPr id="5" name="Slide Number Placeholder 4">
            <a:extLst>
              <a:ext uri="{FF2B5EF4-FFF2-40B4-BE49-F238E27FC236}">
                <a16:creationId xmlns:a16="http://schemas.microsoft.com/office/drawing/2014/main" id="{1319464D-CD29-C4A6-D668-A0E6214FA4EF}"/>
              </a:ext>
            </a:extLst>
          </p:cNvPr>
          <p:cNvSpPr>
            <a:spLocks noGrp="1"/>
          </p:cNvSpPr>
          <p:nvPr>
            <p:ph type="sldNum" sz="quarter" idx="12"/>
          </p:nvPr>
        </p:nvSpPr>
        <p:spPr/>
        <p:txBody>
          <a:bodyPr/>
          <a:lstStyle/>
          <a:p>
            <a:fld id="{C1BBCEF6-2ADA-364E-98F1-750B8367BB0E}" type="slidenum">
              <a:rPr lang="en-US" smtClean="0"/>
              <a:t>85</a:t>
            </a:fld>
            <a:endParaRPr lang="en-US"/>
          </a:p>
        </p:txBody>
      </p:sp>
      <p:pic>
        <p:nvPicPr>
          <p:cNvPr id="36" name="Picture 35">
            <a:extLst>
              <a:ext uri="{FF2B5EF4-FFF2-40B4-BE49-F238E27FC236}">
                <a16:creationId xmlns:a16="http://schemas.microsoft.com/office/drawing/2014/main" id="{2B8C52C6-B620-4D3B-62C8-2428C37551B5}"/>
              </a:ext>
            </a:extLst>
          </p:cNvPr>
          <p:cNvPicPr>
            <a:picLocks noChangeAspect="1"/>
          </p:cNvPicPr>
          <p:nvPr/>
        </p:nvPicPr>
        <p:blipFill>
          <a:blip r:embed="rId3"/>
          <a:srcRect l="227" t="50144" r="193" b="3956"/>
          <a:stretch/>
        </p:blipFill>
        <p:spPr>
          <a:xfrm>
            <a:off x="1450975" y="1600200"/>
            <a:ext cx="9293225" cy="4038600"/>
          </a:xfrm>
          <a:prstGeom prst="rect">
            <a:avLst/>
          </a:prstGeom>
          <a:solidFill>
            <a:schemeClr val="bg1"/>
          </a:solidFill>
          <a:ln w="9525">
            <a:solidFill>
              <a:schemeClr val="bg1">
                <a:lumMod val="85000"/>
              </a:schemeClr>
            </a:solidFill>
          </a:ln>
          <a:effectLst>
            <a:outerShdw blurRad="139700" dist="139700" dir="2700000" algn="tl" rotWithShape="0">
              <a:prstClr val="black">
                <a:alpha val="20000"/>
              </a:prstClr>
            </a:outerShdw>
          </a:effectLst>
        </p:spPr>
      </p:pic>
    </p:spTree>
    <p:extLst>
      <p:ext uri="{BB962C8B-B14F-4D97-AF65-F5344CB8AC3E}">
        <p14:creationId xmlns:p14="http://schemas.microsoft.com/office/powerpoint/2010/main" val="1295254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2025417-FFF6-B948-A556-346E1D2A7058}"/>
              </a:ext>
            </a:extLst>
          </p:cNvPr>
          <p:cNvSpPr>
            <a:spLocks noGrp="1"/>
          </p:cNvSpPr>
          <p:nvPr>
            <p:ph type="subTitle" idx="1"/>
          </p:nvPr>
        </p:nvSpPr>
        <p:spPr/>
        <p:txBody>
          <a:bodyPr>
            <a:normAutofit/>
          </a:bodyPr>
          <a:lstStyle/>
          <a:p>
            <a:pPr lvl="2"/>
            <a:endParaRPr lang="en-US" sz="7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pPr lvl="2"/>
            <a:endParaRPr lang="es-ES" sz="7200" dirty="0">
              <a:solidFill>
                <a:schemeClr val="bg1"/>
              </a:solidFill>
              <a:effectLst/>
              <a:latin typeface="Calibri" panose="020F0502020204030204" pitchFamily="34" charset="0"/>
              <a:ea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AFF606E8-CFA3-B8B9-98B2-81DD67F23B63}"/>
              </a:ext>
            </a:extLst>
          </p:cNvPr>
          <p:cNvSpPr>
            <a:spLocks noGrp="1"/>
          </p:cNvSpPr>
          <p:nvPr>
            <p:ph type="sldNum" sz="quarter" idx="12"/>
          </p:nvPr>
        </p:nvSpPr>
        <p:spPr/>
        <p:txBody>
          <a:bodyPr/>
          <a:lstStyle/>
          <a:p>
            <a:fld id="{C1BBCEF6-2ADA-364E-98F1-750B8367BB0E}" type="slidenum">
              <a:rPr lang="en-US" smtClean="0"/>
              <a:pPr/>
              <a:t>86</a:t>
            </a:fld>
            <a:endParaRPr lang="en-US"/>
          </a:p>
        </p:txBody>
      </p:sp>
      <p:sp>
        <p:nvSpPr>
          <p:cNvPr id="7" name="Rectangle 6">
            <a:extLst>
              <a:ext uri="{FF2B5EF4-FFF2-40B4-BE49-F238E27FC236}">
                <a16:creationId xmlns:a16="http://schemas.microsoft.com/office/drawing/2014/main" id="{D0B0B70D-B8BF-22DB-AA06-001FEC0C2C1F}"/>
              </a:ext>
            </a:extLst>
          </p:cNvPr>
          <p:cNvSpPr/>
          <p:nvPr/>
        </p:nvSpPr>
        <p:spPr>
          <a:xfrm>
            <a:off x="3850342" y="5862918"/>
            <a:ext cx="995082" cy="995082"/>
          </a:xfrm>
          <a:prstGeom prst="rect">
            <a:avLst/>
          </a:prstGeom>
          <a:solidFill>
            <a:schemeClr val="accent2">
              <a:alpha val="7491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0384BC-9540-C9CC-733F-B91D0EB9EBF1}"/>
              </a:ext>
            </a:extLst>
          </p:cNvPr>
          <p:cNvSpPr/>
          <p:nvPr/>
        </p:nvSpPr>
        <p:spPr>
          <a:xfrm>
            <a:off x="457200" y="2485697"/>
            <a:ext cx="3915103" cy="3915103"/>
          </a:xfrm>
          <a:prstGeom prst="rect">
            <a:avLst/>
          </a:prstGeom>
          <a:solidFill>
            <a:schemeClr val="accent1">
              <a:alpha val="903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a:extLst>
              <a:ext uri="{FF2B5EF4-FFF2-40B4-BE49-F238E27FC236}">
                <a16:creationId xmlns:a16="http://schemas.microsoft.com/office/drawing/2014/main" id="{8BC1A8AB-D984-3E38-6D2F-27A5A8A0C23A}"/>
              </a:ext>
            </a:extLst>
          </p:cNvPr>
          <p:cNvSpPr>
            <a:spLocks noGrp="1"/>
          </p:cNvSpPr>
          <p:nvPr>
            <p:ph type="ctrTitle"/>
          </p:nvPr>
        </p:nvSpPr>
        <p:spPr>
          <a:xfrm>
            <a:off x="592428" y="2500403"/>
            <a:ext cx="3799268" cy="3913843"/>
          </a:xfrm>
        </p:spPr>
        <p:txBody>
          <a:bodyPr anchor="ctr">
            <a:normAutofit/>
          </a:bodyPr>
          <a:lstStyle/>
          <a:p>
            <a:pPr algn="l">
              <a:lnSpc>
                <a:spcPct val="100000"/>
              </a:lnSpc>
              <a:spcBef>
                <a:spcPts val="1200"/>
              </a:spcBef>
              <a:spcAft>
                <a:spcPts val="1200"/>
              </a:spcAft>
            </a:pPr>
            <a:r>
              <a:rPr lang="en-US" sz="4400" dirty="0">
                <a:solidFill>
                  <a:schemeClr val="bg1"/>
                </a:solidFill>
                <a:latin typeface="Calibri" panose="020F0502020204030204" pitchFamily="34" charset="0"/>
                <a:cs typeface="Calibri" panose="020F0502020204030204" pitchFamily="34" charset="0"/>
              </a:rPr>
              <a:t>Questions?</a:t>
            </a:r>
            <a:br>
              <a:rPr lang="en-US" sz="1800" dirty="0">
                <a:solidFill>
                  <a:schemeClr val="accent2">
                    <a:lumMod val="20000"/>
                    <a:lumOff val="80000"/>
                  </a:schemeClr>
                </a:solidFill>
                <a:latin typeface="Calibri" panose="020F0502020204030204" pitchFamily="34" charset="0"/>
                <a:cs typeface="Calibri" panose="020F0502020204030204" pitchFamily="34" charset="0"/>
              </a:rPr>
            </a:br>
            <a:br>
              <a:rPr lang="en-US" sz="1800" dirty="0">
                <a:solidFill>
                  <a:schemeClr val="accent2">
                    <a:lumMod val="20000"/>
                    <a:lumOff val="80000"/>
                  </a:schemeClr>
                </a:solidFill>
                <a:latin typeface="Calibri" panose="020F0502020204030204" pitchFamily="34" charset="0"/>
                <a:cs typeface="Calibri" panose="020F0502020204030204" pitchFamily="34" charset="0"/>
              </a:rPr>
            </a:br>
            <a:r>
              <a:rPr lang="en-US" sz="2000" dirty="0">
                <a:solidFill>
                  <a:schemeClr val="accent2">
                    <a:lumMod val="20000"/>
                    <a:lumOff val="80000"/>
                  </a:schemeClr>
                </a:solidFill>
                <a:effectLst/>
                <a:latin typeface="Calibri" panose="020F0502020204030204" pitchFamily="34" charset="0"/>
                <a:cs typeface="Calibri" panose="020F0502020204030204" pitchFamily="34" charset="0"/>
              </a:rPr>
              <a:t>To enroll in the PIANO registry </a:t>
            </a:r>
            <a:br>
              <a:rPr lang="en-US" sz="2000" dirty="0">
                <a:solidFill>
                  <a:schemeClr val="accent2">
                    <a:lumMod val="20000"/>
                    <a:lumOff val="80000"/>
                  </a:schemeClr>
                </a:solidFill>
                <a:effectLst/>
                <a:latin typeface="Calibri" panose="020F0502020204030204" pitchFamily="34" charset="0"/>
                <a:cs typeface="Calibri" panose="020F0502020204030204" pitchFamily="34" charset="0"/>
              </a:rPr>
            </a:br>
            <a:r>
              <a:rPr lang="en-US" sz="2000" dirty="0">
                <a:solidFill>
                  <a:schemeClr val="accent2">
                    <a:lumMod val="20000"/>
                    <a:lumOff val="80000"/>
                  </a:schemeClr>
                </a:solidFill>
                <a:effectLst/>
                <a:latin typeface="Calibri" panose="020F0502020204030204" pitchFamily="34" charset="0"/>
                <a:cs typeface="Calibri" panose="020F0502020204030204" pitchFamily="34" charset="0"/>
              </a:rPr>
              <a:t>for US residents: pianostudy.org</a:t>
            </a:r>
            <a:br>
              <a:rPr lang="en-US" sz="2000" dirty="0">
                <a:solidFill>
                  <a:schemeClr val="accent2">
                    <a:lumMod val="20000"/>
                    <a:lumOff val="80000"/>
                  </a:schemeClr>
                </a:solidFill>
                <a:effectLst/>
                <a:latin typeface="Calibri" panose="020F0502020204030204" pitchFamily="34" charset="0"/>
                <a:cs typeface="Calibri" panose="020F0502020204030204" pitchFamily="34" charset="0"/>
              </a:rPr>
            </a:br>
            <a:br>
              <a:rPr lang="en-US" sz="2000" dirty="0">
                <a:solidFill>
                  <a:schemeClr val="accent2">
                    <a:lumMod val="20000"/>
                    <a:lumOff val="80000"/>
                  </a:schemeClr>
                </a:solidFill>
                <a:effectLst/>
                <a:latin typeface="Calibri" panose="020F0502020204030204" pitchFamily="34" charset="0"/>
                <a:cs typeface="Calibri" panose="020F0502020204030204" pitchFamily="34" charset="0"/>
              </a:rPr>
            </a:br>
            <a:r>
              <a:rPr lang="en-US" sz="2000" dirty="0">
                <a:solidFill>
                  <a:schemeClr val="accent2">
                    <a:lumMod val="20000"/>
                    <a:lumOff val="80000"/>
                  </a:schemeClr>
                </a:solidFill>
                <a:effectLst/>
                <a:latin typeface="Calibri" panose="020F0502020204030204" pitchFamily="34" charset="0"/>
                <a:cs typeface="Calibri" panose="020F0502020204030204" pitchFamily="34" charset="0"/>
              </a:rPr>
              <a:t>Slide Decks (English/Spanish)</a:t>
            </a:r>
            <a:br>
              <a:rPr lang="en-US" sz="2000" dirty="0">
                <a:solidFill>
                  <a:schemeClr val="accent2">
                    <a:lumMod val="20000"/>
                    <a:lumOff val="80000"/>
                  </a:schemeClr>
                </a:solidFill>
                <a:effectLst/>
                <a:latin typeface="Calibri" panose="020F0502020204030204" pitchFamily="34" charset="0"/>
                <a:cs typeface="Calibri" panose="020F0502020204030204" pitchFamily="34" charset="0"/>
              </a:rPr>
            </a:br>
            <a:r>
              <a:rPr lang="en-US" sz="2000" dirty="0">
                <a:solidFill>
                  <a:schemeClr val="accent2">
                    <a:lumMod val="20000"/>
                    <a:lumOff val="80000"/>
                  </a:schemeClr>
                </a:solidFill>
                <a:effectLst/>
                <a:latin typeface="Calibri" panose="020F0502020204030204" pitchFamily="34" charset="0"/>
                <a:cs typeface="Calibri" panose="020F0502020204030204" pitchFamily="34" charset="0"/>
              </a:rPr>
              <a:t>Patient Videos (7 languages)</a:t>
            </a:r>
            <a:br>
              <a:rPr lang="en-US" sz="2000" dirty="0">
                <a:solidFill>
                  <a:schemeClr val="accent2">
                    <a:lumMod val="20000"/>
                    <a:lumOff val="80000"/>
                  </a:schemeClr>
                </a:solidFill>
                <a:effectLst/>
                <a:latin typeface="Calibri" panose="020F0502020204030204" pitchFamily="34" charset="0"/>
                <a:cs typeface="Calibri" panose="020F0502020204030204" pitchFamily="34" charset="0"/>
              </a:rPr>
            </a:br>
            <a:r>
              <a:rPr lang="en-US" sz="2000" dirty="0">
                <a:solidFill>
                  <a:schemeClr val="accent2">
                    <a:lumMod val="20000"/>
                    <a:lumOff val="80000"/>
                  </a:schemeClr>
                </a:solidFill>
                <a:effectLst/>
                <a:latin typeface="Calibri" panose="020F0502020204030204" pitchFamily="34" charset="0"/>
                <a:cs typeface="Calibri" panose="020F0502020204030204" pitchFamily="34" charset="0"/>
              </a:rPr>
              <a:t>AIBDN Videos</a:t>
            </a:r>
            <a:endParaRPr lang="en-US" sz="2000" dirty="0">
              <a:solidFill>
                <a:schemeClr val="accent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998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AA495-E96B-B00D-6890-CEFDFA0AE6B9}"/>
              </a:ext>
            </a:extLst>
          </p:cNvPr>
          <p:cNvSpPr>
            <a:spLocks noGrp="1"/>
          </p:cNvSpPr>
          <p:nvPr>
            <p:ph type="sldNum" sz="quarter" idx="12"/>
          </p:nvPr>
        </p:nvSpPr>
        <p:spPr/>
        <p:txBody>
          <a:bodyPr/>
          <a:lstStyle/>
          <a:p>
            <a:fld id="{F7A97E85-343F-DE4C-AB4F-C00C4B6D29EF}" type="slidenum">
              <a:rPr lang="en-US" smtClean="0"/>
              <a:t>9</a:t>
            </a:fld>
            <a:endParaRPr lang="en-US"/>
          </a:p>
        </p:txBody>
      </p:sp>
      <p:pic>
        <p:nvPicPr>
          <p:cNvPr id="4" name="Picture 3">
            <a:extLst>
              <a:ext uri="{FF2B5EF4-FFF2-40B4-BE49-F238E27FC236}">
                <a16:creationId xmlns:a16="http://schemas.microsoft.com/office/drawing/2014/main" id="{096EC749-F859-AB6F-D041-3568F656AAF3}"/>
              </a:ext>
            </a:extLst>
          </p:cNvPr>
          <p:cNvPicPr>
            <a:picLocks noChangeAspect="1"/>
          </p:cNvPicPr>
          <p:nvPr/>
        </p:nvPicPr>
        <p:blipFill>
          <a:blip r:embed="rId3"/>
          <a:srcRect t="6615"/>
          <a:stretch>
            <a:fillRect/>
          </a:stretch>
        </p:blipFill>
        <p:spPr>
          <a:xfrm>
            <a:off x="0" y="254758"/>
            <a:ext cx="6525047" cy="3596137"/>
          </a:xfrm>
          <a:prstGeom prst="rect">
            <a:avLst/>
          </a:prstGeom>
        </p:spPr>
      </p:pic>
      <p:pic>
        <p:nvPicPr>
          <p:cNvPr id="6" name="Picture 5">
            <a:extLst>
              <a:ext uri="{FF2B5EF4-FFF2-40B4-BE49-F238E27FC236}">
                <a16:creationId xmlns:a16="http://schemas.microsoft.com/office/drawing/2014/main" id="{78CE93BB-9B9A-77EB-A00C-BA4540A0E97B}"/>
              </a:ext>
            </a:extLst>
          </p:cNvPr>
          <p:cNvPicPr>
            <a:picLocks noChangeAspect="1"/>
          </p:cNvPicPr>
          <p:nvPr/>
        </p:nvPicPr>
        <p:blipFill>
          <a:blip r:embed="rId4"/>
          <a:stretch>
            <a:fillRect/>
          </a:stretch>
        </p:blipFill>
        <p:spPr>
          <a:xfrm>
            <a:off x="152873" y="3850895"/>
            <a:ext cx="6628263" cy="2870579"/>
          </a:xfrm>
          <a:prstGeom prst="rect">
            <a:avLst/>
          </a:prstGeom>
        </p:spPr>
      </p:pic>
      <p:pic>
        <p:nvPicPr>
          <p:cNvPr id="9" name="Picture 8">
            <a:extLst>
              <a:ext uri="{FF2B5EF4-FFF2-40B4-BE49-F238E27FC236}">
                <a16:creationId xmlns:a16="http://schemas.microsoft.com/office/drawing/2014/main" id="{2ADA5BFF-9FA2-84CC-E6E6-75AF131B0A15}"/>
              </a:ext>
            </a:extLst>
          </p:cNvPr>
          <p:cNvPicPr>
            <a:picLocks noChangeAspect="1"/>
          </p:cNvPicPr>
          <p:nvPr/>
        </p:nvPicPr>
        <p:blipFill>
          <a:blip r:embed="rId5"/>
          <a:srcRect r="51007"/>
          <a:stretch>
            <a:fillRect/>
          </a:stretch>
        </p:blipFill>
        <p:spPr>
          <a:xfrm>
            <a:off x="6781136" y="9885"/>
            <a:ext cx="4205311" cy="3379310"/>
          </a:xfrm>
          <a:prstGeom prst="rect">
            <a:avLst/>
          </a:prstGeom>
        </p:spPr>
      </p:pic>
      <p:pic>
        <p:nvPicPr>
          <p:cNvPr id="10" name="Picture 9">
            <a:extLst>
              <a:ext uri="{FF2B5EF4-FFF2-40B4-BE49-F238E27FC236}">
                <a16:creationId xmlns:a16="http://schemas.microsoft.com/office/drawing/2014/main" id="{FF41B595-D21D-4022-16C4-6FF49C23B2DE}"/>
              </a:ext>
            </a:extLst>
          </p:cNvPr>
          <p:cNvPicPr>
            <a:picLocks noChangeAspect="1"/>
          </p:cNvPicPr>
          <p:nvPr/>
        </p:nvPicPr>
        <p:blipFill>
          <a:blip r:embed="rId5"/>
          <a:srcRect l="51455" b="8124"/>
          <a:stretch>
            <a:fillRect/>
          </a:stretch>
        </p:blipFill>
        <p:spPr>
          <a:xfrm>
            <a:off x="7089584" y="2997300"/>
            <a:ext cx="4055285" cy="3189686"/>
          </a:xfrm>
          <a:prstGeom prst="rect">
            <a:avLst/>
          </a:prstGeom>
        </p:spPr>
      </p:pic>
    </p:spTree>
    <p:extLst>
      <p:ext uri="{BB962C8B-B14F-4D97-AF65-F5344CB8AC3E}">
        <p14:creationId xmlns:p14="http://schemas.microsoft.com/office/powerpoint/2010/main" val="818374937"/>
      </p:ext>
    </p:extLst>
  </p:cSld>
  <p:clrMapOvr>
    <a:masterClrMapping/>
  </p:clrMapOvr>
</p:sld>
</file>

<file path=ppt/theme/theme1.xml><?xml version="1.0" encoding="utf-8"?>
<a:theme xmlns:a="http://schemas.openxmlformats.org/drawingml/2006/main" name="Office Theme">
  <a:themeElements>
    <a:clrScheme name="Piano">
      <a:dk1>
        <a:srgbClr val="000000"/>
      </a:dk1>
      <a:lt1>
        <a:srgbClr val="FFFFFF"/>
      </a:lt1>
      <a:dk2>
        <a:srgbClr val="011627"/>
      </a:dk2>
      <a:lt2>
        <a:srgbClr val="F6F6F6"/>
      </a:lt2>
      <a:accent1>
        <a:srgbClr val="6883BA"/>
      </a:accent1>
      <a:accent2>
        <a:srgbClr val="E071A3"/>
      </a:accent2>
      <a:accent3>
        <a:srgbClr val="B1BEDA"/>
      </a:accent3>
      <a:accent4>
        <a:srgbClr val="EDB6CF"/>
      </a:accent4>
      <a:accent5>
        <a:srgbClr val="714466"/>
      </a:accent5>
      <a:accent6>
        <a:srgbClr val="011627"/>
      </a:accent6>
      <a:hlink>
        <a:srgbClr val="6883BA"/>
      </a:hlink>
      <a:folHlink>
        <a:srgbClr val="71446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14869</TotalTime>
  <Words>14735</Words>
  <Application>Microsoft Office PowerPoint</Application>
  <PresentationFormat>Widescreen</PresentationFormat>
  <Paragraphs>1490</Paragraphs>
  <Slides>86</Slides>
  <Notes>84</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86</vt:i4>
      </vt:variant>
    </vt:vector>
  </HeadingPairs>
  <TitlesOfParts>
    <vt:vector size="95" baseType="lpstr">
      <vt:lpstr>Aptos</vt:lpstr>
      <vt:lpstr>Aptos Display</vt:lpstr>
      <vt:lpstr>Arial</vt:lpstr>
      <vt:lpstr>Calibri</vt:lpstr>
      <vt:lpstr>Helvetica</vt:lpstr>
      <vt:lpstr>Montserrat</vt:lpstr>
      <vt:lpstr>Source Sans Pro</vt:lpstr>
      <vt:lpstr>Times New Roman</vt:lpstr>
      <vt:lpstr>Office Theme</vt:lpstr>
      <vt:lpstr>Global Consensus  for the Management  of IBD in Pregnancy</vt:lpstr>
      <vt:lpstr>PowerPoint Presentation</vt:lpstr>
      <vt:lpstr>PowerPoint Presentation</vt:lpstr>
      <vt:lpstr>PowerPoint Presentation</vt:lpstr>
      <vt:lpstr>PowerPoint Presentation</vt:lpstr>
      <vt:lpstr>Background: Global Consensus Group</vt:lpstr>
      <vt:lpstr>PowerPoint Presentation</vt:lpstr>
      <vt:lpstr>PowerPoint Presentation</vt:lpstr>
      <vt:lpstr>PowerPoint Presentation</vt:lpstr>
      <vt:lpstr>PowerPoint Presentation</vt:lpstr>
      <vt:lpstr>PowerPoint Presentation</vt:lpstr>
      <vt:lpstr>GRADE</vt:lpstr>
      <vt:lpstr>RAND Consensus Panel</vt:lpstr>
      <vt:lpstr>PowerPoint Presentation</vt:lpstr>
      <vt:lpstr>PowerPoint Presentation</vt:lpstr>
      <vt:lpstr>PowerPoint Presentation</vt:lpstr>
      <vt:lpstr>Consensus Statements</vt:lpstr>
      <vt:lpstr>PowerPoint Presentation</vt:lpstr>
      <vt:lpstr>Placental changes in Vedolizumab treatment treated patients </vt:lpstr>
      <vt:lpstr>What Increases IBD Risk  in Offspring</vt:lpstr>
      <vt:lpstr>What is the Impact of Prenatal Antibiotics Use on IBD Risk  in Offsprings? Body of Evidence (Clinical studies)</vt:lpstr>
      <vt:lpstr>Does a Western Diet in IBD Mothers Affect IBD Risk in Offspring?</vt:lpstr>
      <vt:lpstr>Does Maternal Microbiome Impact Pregnancy and/or Risk  of IBD in Offspring?</vt:lpstr>
      <vt:lpstr>PowerPoint Presentation</vt:lpstr>
      <vt:lpstr>PowerPoint Presentation</vt:lpstr>
      <vt:lpstr>PowerPoint Presentation</vt:lpstr>
      <vt:lpstr>PowerPoint Presentation</vt:lpstr>
      <vt:lpstr>Consensus Statements</vt:lpstr>
      <vt:lpstr>PowerPoint Presentation</vt:lpstr>
      <vt:lpstr>PowerPoint Presentation</vt:lpstr>
      <vt:lpstr>Consensus Statements</vt:lpstr>
      <vt:lpstr>Contraception Options</vt:lpstr>
      <vt:lpstr>Pre-conception counseling and recommendations</vt:lpstr>
      <vt:lpstr>PowerPoint Presentation</vt:lpstr>
      <vt:lpstr>PowerPoint Presentation</vt:lpstr>
      <vt:lpstr>PowerPoint Presentation</vt:lpstr>
      <vt:lpstr>PowerPoint Presentation</vt:lpstr>
      <vt:lpstr>PowerPoint Presentation</vt:lpstr>
      <vt:lpstr>PowerPoint Presentation</vt:lpstr>
      <vt:lpstr>Consensus Statements</vt:lpstr>
      <vt:lpstr>Pre-eclampsia is one of the leading  causes of maternal and perinatal morbidity and mortality.</vt:lpstr>
      <vt:lpstr>Low dose aspirin may prevent  pre-eclampsia in at-risk patients</vt:lpstr>
      <vt:lpstr>Women with IBD may have an increased risk of preterm pre-eclampsia</vt:lpstr>
      <vt:lpstr>What does “high risk pregnancy” mean  in different health care environments?</vt:lpstr>
      <vt:lpstr>Caesarean delivery for women with prior IPAA</vt:lpstr>
      <vt:lpstr>PowerPoint Presentation</vt:lpstr>
      <vt:lpstr>Evolving guidelines emphasize controlling disease activity for both maternal and fetal health.</vt:lpstr>
      <vt:lpstr>Medications in Pregnancy</vt:lpstr>
      <vt:lpstr>PowerPoint Presentation</vt:lpstr>
      <vt:lpstr>Stopping Biologics is Associated with Disease Flare: Systematic Review and Metanalysis</vt:lpstr>
      <vt:lpstr>PowerPoint Presentation</vt:lpstr>
      <vt:lpstr>PowerPoint Presentation</vt:lpstr>
      <vt:lpstr>Consensus Statements</vt:lpstr>
      <vt:lpstr>Consensus Statements</vt:lpstr>
      <vt:lpstr>PowerPoint Presentation</vt:lpstr>
      <vt:lpstr>Consensus Statement 13: Thiopurines</vt:lpstr>
      <vt:lpstr>IBD Medications from Pre-conception through Pregnancy </vt:lpstr>
      <vt:lpstr>IBD Medications from Pre-conception through Pregnancy and Lactation </vt:lpstr>
      <vt:lpstr>Consensus Statement 2: Antibiotics</vt:lpstr>
      <vt:lpstr>Risankizumab Placental Transfer</vt:lpstr>
      <vt:lpstr>Pregnancies in the tofacitinib overall and UC clinical programs</vt:lpstr>
      <vt:lpstr>Pregnancy Outcomes in Patients Treated With Upadacitinib: Analysis of Data From Clinical Trials and Postmarketing Reports</vt:lpstr>
      <vt:lpstr>PowerPoint Presentation</vt:lpstr>
      <vt:lpstr>PowerPoint Presentation</vt:lpstr>
      <vt:lpstr>Monoclonal antibodies (mAbs) &amp; breastfeeding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Consensus Statements</vt:lpstr>
      <vt:lpstr>PowerPoint Presentation</vt:lpstr>
      <vt:lpstr>PowerPoint Presentation</vt:lpstr>
      <vt:lpstr>PowerPoint Presentation</vt:lpstr>
      <vt:lpstr>Pregnancy and Neonatal Adverse Events</vt:lpstr>
      <vt:lpstr>PowerPoint Presentation</vt:lpstr>
      <vt:lpstr>PowerPoint Presentation</vt:lpstr>
      <vt:lpstr>PowerPoint Presentation</vt:lpstr>
      <vt:lpstr>PowerPoint Presentation</vt:lpstr>
      <vt:lpstr>IBD Data: Safety Rotavirus Vaccine</vt:lpstr>
      <vt:lpstr>PowerPoint Presentation</vt:lpstr>
      <vt:lpstr>Summary</vt:lpstr>
      <vt:lpstr>Summary</vt:lpstr>
      <vt:lpstr>Questions?  To enroll in the PIANO registry  for US residents: pianostudy.org  Slide Decks (English/Spanish) Patient Videos (7 languages) AIBDN Videos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Guidelines for the Management of IBD in Pregnancy</dc:title>
  <dc:creator>Noelle Destries</dc:creator>
  <cp:lastModifiedBy>Mahadevan, Uma</cp:lastModifiedBy>
  <cp:revision>291</cp:revision>
  <cp:lastPrinted>2024-10-24T22:22:24Z</cp:lastPrinted>
  <dcterms:created xsi:type="dcterms:W3CDTF">2024-09-23T17:01:10Z</dcterms:created>
  <dcterms:modified xsi:type="dcterms:W3CDTF">2025-08-13T21:30:36Z</dcterms:modified>
</cp:coreProperties>
</file>