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598" r:id="rId2"/>
    <p:sldId id="599" r:id="rId3"/>
    <p:sldId id="257" r:id="rId4"/>
    <p:sldId id="2141411168" r:id="rId5"/>
    <p:sldId id="258" r:id="rId6"/>
    <p:sldId id="265" r:id="rId7"/>
    <p:sldId id="2141411160" r:id="rId8"/>
    <p:sldId id="2141411161" r:id="rId9"/>
    <p:sldId id="2141411162" r:id="rId10"/>
    <p:sldId id="276" r:id="rId11"/>
    <p:sldId id="2141411159" r:id="rId12"/>
    <p:sldId id="600" r:id="rId13"/>
    <p:sldId id="289" r:id="rId14"/>
    <p:sldId id="601" r:id="rId15"/>
    <p:sldId id="602" r:id="rId16"/>
    <p:sldId id="603" r:id="rId17"/>
    <p:sldId id="2141411034" r:id="rId18"/>
    <p:sldId id="357" r:id="rId19"/>
    <p:sldId id="2141411165" r:id="rId20"/>
    <p:sldId id="2141411036" r:id="rId21"/>
    <p:sldId id="2141411179" r:id="rId22"/>
    <p:sldId id="2141411037" r:id="rId23"/>
    <p:sldId id="572" r:id="rId24"/>
    <p:sldId id="2141411038" r:id="rId25"/>
    <p:sldId id="2141411040" r:id="rId26"/>
    <p:sldId id="2141411041" r:id="rId27"/>
    <p:sldId id="2141411166" r:id="rId28"/>
    <p:sldId id="343" r:id="rId29"/>
    <p:sldId id="288" r:id="rId30"/>
    <p:sldId id="2141411042" r:id="rId31"/>
    <p:sldId id="2141411167" r:id="rId32"/>
    <p:sldId id="4571" r:id="rId33"/>
    <p:sldId id="4632" r:id="rId34"/>
    <p:sldId id="4631" r:id="rId35"/>
    <p:sldId id="2141411043" r:id="rId36"/>
    <p:sldId id="269" r:id="rId37"/>
    <p:sldId id="4459" r:id="rId38"/>
    <p:sldId id="4585" r:id="rId39"/>
    <p:sldId id="4577" r:id="rId40"/>
    <p:sldId id="4505" r:id="rId41"/>
    <p:sldId id="2141411147" r:id="rId42"/>
    <p:sldId id="307" r:id="rId43"/>
    <p:sldId id="2141411044" r:id="rId44"/>
    <p:sldId id="4633" r:id="rId45"/>
    <p:sldId id="2141411164" r:id="rId46"/>
    <p:sldId id="4636" r:id="rId47"/>
    <p:sldId id="2141411180" r:id="rId48"/>
    <p:sldId id="4635" r:id="rId49"/>
    <p:sldId id="4597" r:id="rId50"/>
    <p:sldId id="2141411169" r:id="rId51"/>
    <p:sldId id="2141411173" r:id="rId52"/>
    <p:sldId id="4542" r:id="rId53"/>
    <p:sldId id="2141411163" r:id="rId54"/>
    <p:sldId id="4644" r:id="rId55"/>
    <p:sldId id="4637" r:id="rId56"/>
    <p:sldId id="4638" r:id="rId57"/>
    <p:sldId id="2141411181" r:id="rId58"/>
    <p:sldId id="2141411171" r:id="rId59"/>
    <p:sldId id="4603" r:id="rId60"/>
    <p:sldId id="4639" r:id="rId61"/>
    <p:sldId id="4640" r:id="rId62"/>
    <p:sldId id="300" r:id="rId63"/>
    <p:sldId id="4641" r:id="rId64"/>
    <p:sldId id="2141411178" r:id="rId65"/>
    <p:sldId id="2141411172" r:id="rId66"/>
    <p:sldId id="4447" r:id="rId67"/>
    <p:sldId id="4642" r:id="rId68"/>
    <p:sldId id="4643" r:id="rId69"/>
    <p:sldId id="309" r:id="rId70"/>
    <p:sldId id="2141411148" r:id="rId71"/>
    <p:sldId id="2141411174" r:id="rId72"/>
    <p:sldId id="2141411175" r:id="rId73"/>
    <p:sldId id="4541" r:id="rId74"/>
  </p:sldIdLst>
  <p:sldSz cx="12192000" cy="6858000"/>
  <p:notesSz cx="6858000" cy="9144000"/>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2" userDrawn="1">
          <p15:clr>
            <a:srgbClr val="A4A3A4"/>
          </p15:clr>
        </p15:guide>
        <p15:guide id="2" pos="600" userDrawn="1">
          <p15:clr>
            <a:srgbClr val="A4A3A4"/>
          </p15:clr>
        </p15:guide>
        <p15:guide id="4" orient="horz" pos="576" userDrawn="1">
          <p15:clr>
            <a:srgbClr val="A4A3A4"/>
          </p15:clr>
        </p15:guide>
        <p15:guide id="5" orient="horz" pos="1152" userDrawn="1">
          <p15:clr>
            <a:srgbClr val="A4A3A4"/>
          </p15:clr>
        </p15:guide>
        <p15:guide id="6" pos="7032" userDrawn="1">
          <p15:clr>
            <a:srgbClr val="A4A3A4"/>
          </p15:clr>
        </p15:guide>
        <p15:guide id="7" orient="horz" pos="3120" userDrawn="1">
          <p15:clr>
            <a:srgbClr val="A4A3A4"/>
          </p15:clr>
        </p15:guide>
        <p15:guide id="8" pos="5544"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408" userDrawn="1">
          <p15:clr>
            <a:srgbClr val="A4A3A4"/>
          </p15:clr>
        </p15:guide>
        <p15:guide id="3" orient="horz" pos="1800" userDrawn="1">
          <p15:clr>
            <a:srgbClr val="A4A3A4"/>
          </p15:clr>
        </p15:guide>
        <p15:guide id="4" orient="horz" pos="12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A38B2-A3D3-4D98-781E-B2F66CE309E0}" name="Maria Chaparro Sanchez" initials="MC" userId="S::maria.chaparros@uam.es::0ee6281f-50f9-4970-be65-a26847d74989" providerId="AD"/>
  <p188:author id="{33CE34B8-49B5-29F0-48EA-8E004E4130FC}" name="Uma Mahadevan" initials="UM" userId="kcSY9XffAnfChBrcOEdaNSWsvPjHZ1RecsAnois2Hx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40FF"/>
    <a:srgbClr val="26B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35"/>
    <p:restoredTop sz="78630"/>
  </p:normalViewPr>
  <p:slideViewPr>
    <p:cSldViewPr snapToGrid="0">
      <p:cViewPr varScale="1">
        <p:scale>
          <a:sx n="120" d="100"/>
          <a:sy n="120" d="100"/>
        </p:scale>
        <p:origin x="267" y="58"/>
      </p:cViewPr>
      <p:guideLst>
        <p:guide orient="horz" pos="3552"/>
        <p:guide pos="600"/>
        <p:guide orient="horz" pos="576"/>
        <p:guide orient="horz" pos="1152"/>
        <p:guide pos="7032"/>
        <p:guide orient="horz" pos="3120"/>
        <p:guide pos="5544"/>
      </p:guideLst>
    </p:cSldViewPr>
  </p:slideViewPr>
  <p:outlineViewPr>
    <p:cViewPr>
      <p:scale>
        <a:sx n="33" d="100"/>
        <a:sy n="33" d="100"/>
      </p:scale>
      <p:origin x="0" y="-12752"/>
    </p:cViewPr>
  </p:outlineViewPr>
  <p:notesTextViewPr>
    <p:cViewPr>
      <p:scale>
        <a:sx n="105" d="100"/>
        <a:sy n="105" d="100"/>
      </p:scale>
      <p:origin x="0" y="0"/>
    </p:cViewPr>
  </p:notesTextViewPr>
  <p:notesViewPr>
    <p:cSldViewPr snapToGrid="0">
      <p:cViewPr>
        <p:scale>
          <a:sx n="170" d="100"/>
          <a:sy n="170" d="100"/>
        </p:scale>
        <p:origin x="1536" y="-4048"/>
      </p:cViewPr>
      <p:guideLst>
        <p:guide orient="horz" pos="2160"/>
        <p:guide pos="408"/>
        <p:guide orient="horz" pos="1800"/>
        <p:guide orient="horz" pos="12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915E73-D78E-3E2C-1BCD-0C6474CF9A8B}"/>
              </a:ext>
            </a:extLst>
          </p:cNvPr>
          <p:cNvPicPr>
            <a:picLocks noChangeAspect="1"/>
          </p:cNvPicPr>
          <p:nvPr/>
        </p:nvPicPr>
        <p:blipFill>
          <a:blip r:embed="rId2">
            <a:alphaModFix amt="15000"/>
          </a:blip>
          <a:srcRect t="29759" b="-10550"/>
          <a:stretch/>
        </p:blipFill>
        <p:spPr>
          <a:xfrm rot="10800000">
            <a:off x="0" y="3603355"/>
            <a:ext cx="6858000" cy="5540645"/>
          </a:xfrm>
          <a:prstGeom prst="rect">
            <a:avLst/>
          </a:prstGeom>
        </p:spPr>
      </p:pic>
      <p:sp>
        <p:nvSpPr>
          <p:cNvPr id="4" name="Slide Image Placeholder 3"/>
          <p:cNvSpPr>
            <a:spLocks noGrp="1" noRot="1" noChangeAspect="1"/>
          </p:cNvSpPr>
          <p:nvPr>
            <p:ph type="sldImg" idx="2"/>
          </p:nvPr>
        </p:nvSpPr>
        <p:spPr>
          <a:xfrm>
            <a:off x="647700" y="197603"/>
            <a:ext cx="4459637" cy="250854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69563" y="2843939"/>
            <a:ext cx="5486400" cy="418066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0737" y="8685213"/>
            <a:ext cx="2971800" cy="458787"/>
          </a:xfrm>
          <a:prstGeom prst="rect">
            <a:avLst/>
          </a:prstGeom>
        </p:spPr>
        <p:txBody>
          <a:bodyPr vert="horz" lIns="91440" tIns="45720" rIns="91440" bIns="45720" rtlCol="0" anchor="b"/>
          <a:lstStyle>
            <a:lvl1pPr algn="l">
              <a:defRPr sz="900">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760626" y="8685213"/>
            <a:ext cx="2971800" cy="458787"/>
          </a:xfrm>
          <a:prstGeom prst="rect">
            <a:avLst/>
          </a:prstGeom>
        </p:spPr>
        <p:txBody>
          <a:bodyPr vert="horz" lIns="91440" tIns="45720" rIns="91440" bIns="45720" rtlCol="0" anchor="b"/>
          <a:lstStyle>
            <a:lvl1pPr algn="r">
              <a:defRPr sz="900">
                <a:latin typeface="Calibri" panose="020F0502020204030204" pitchFamily="34" charset="0"/>
                <a:cs typeface="Calibri" panose="020F0502020204030204" pitchFamily="34" charset="0"/>
              </a:defRPr>
            </a:lvl1pPr>
          </a:lstStyle>
          <a:p>
            <a:fld id="{C74D3433-378D-A249-B6C9-BD64307AB14E}" type="slidenum">
              <a:rPr lang="en-US" smtClean="0"/>
              <a:pPr/>
              <a:t>‹#›</a:t>
            </a:fld>
            <a:endParaRPr lang="en-US" dirty="0"/>
          </a:p>
        </p:txBody>
      </p:sp>
      <p:pic>
        <p:nvPicPr>
          <p:cNvPr id="2" name="Graphic 8">
            <a:extLst>
              <a:ext uri="{FF2B5EF4-FFF2-40B4-BE49-F238E27FC236}">
                <a16:creationId xmlns:a16="http://schemas.microsoft.com/office/drawing/2014/main" id="{0F1A14D9-EB21-CC91-C4BA-A5416BB25241}"/>
              </a:ext>
            </a:extLst>
          </p:cNvPr>
          <p:cNvPicPr>
            <a:picLocks noChangeAspect="1"/>
          </p:cNvPicPr>
          <p:nvPr/>
        </p:nvPicPr>
        <p:blipFill>
          <a:blip r:embed="rId3"/>
          <a:srcRect/>
          <a:stretch/>
        </p:blipFill>
        <p:spPr>
          <a:xfrm>
            <a:off x="5599798" y="193350"/>
            <a:ext cx="1035738" cy="268370"/>
          </a:xfrm>
          <a:prstGeom prst="rect">
            <a:avLst/>
          </a:prstGeom>
        </p:spPr>
      </p:pic>
    </p:spTree>
    <p:extLst>
      <p:ext uri="{BB962C8B-B14F-4D97-AF65-F5344CB8AC3E}">
        <p14:creationId xmlns:p14="http://schemas.microsoft.com/office/powerpoint/2010/main" val="11003443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guide id="3" orient="horz" pos="1704" userDrawn="1">
          <p15:clr>
            <a:srgbClr val="F26B43"/>
          </p15:clr>
        </p15:guide>
        <p15:guide id="4" orient="horz" pos="120" userDrawn="1">
          <p15:clr>
            <a:srgbClr val="F26B43"/>
          </p15:clr>
        </p15:guide>
        <p15:guide id="5" pos="120" userDrawn="1">
          <p15:clr>
            <a:srgbClr val="F26B43"/>
          </p15:clr>
        </p15:guide>
        <p15:guide id="6" pos="4176" userDrawn="1">
          <p15:clr>
            <a:srgbClr val="F26B43"/>
          </p15:clr>
        </p15:guide>
        <p15:guide id="7" pos="4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8B5E4-0B18-4D19-8D82-663582C70C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14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2461" y="2853625"/>
            <a:ext cx="5773118" cy="5831588"/>
          </a:xfrm>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GRADE significa </a:t>
            </a:r>
            <a:r>
              <a:rPr lang="es-ES" dirty="0"/>
              <a:t>Grado de Recomendación, Evaluación, Desarrollo y Valoración</a:t>
            </a:r>
            <a:endParaRPr lang="es" dirty="0">
              <a:latin typeface="Calibri" panose="020F0502020204030204" pitchFamily="34" charset="0"/>
              <a:cs typeface="Calibri" panose="020F0502020204030204" pitchFamily="34" charset="0"/>
            </a:endParaRP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Es un sistema universal para calificar la evidencia como alta, moderada, baja o muy baja.</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 mayoría de los datos son escasos o muy escasos porque no se realizan ensayos clínicos aleatorizados con mujeres embarazadas. (Una mujer embarazada podría participar en un ensayo clínico, pero no será un ensayo clínico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PARA mujeres embarazadas).</a:t>
            </a:r>
          </a:p>
          <a:p>
            <a:pPr marL="171450"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Las recomendaciones se califican como fuertes o condicionales según la evidencia y los resultados informados por los pacientes; las recomendaciones son fuertes cuando los beneficios superan los riesgos.</a:t>
            </a:r>
          </a:p>
          <a:p>
            <a:pPr marL="171450"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Las definiciones de recomendaciones fuertes y condicionales son:</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recomendación fuerte: el panel confía en que los efectos deseables de la adhesión a una recomendación superan los efectos indeseables; y</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recomendación condicional: el panel concluye que los efectos deseables de la adhesión a una recomendación probablemente superan los efectos indeseables, pero no está seguro.</a:t>
            </a:r>
          </a:p>
          <a:p>
            <a:pPr marL="171450"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Implicaciones de las recomendaciones fuertes y condicionales</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Las implicaciones de una recomendación fuerte son:</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para los pacientes: la mayoría de las personas en su situación querrían el curso de acción recomendado y solo una pequeña proporción no; solicite una aclaración si no se ofrece la intervención;</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para los médicos: la mayoría de los pacientes deberían recibir el tratamiento recomendado; y</a:t>
            </a:r>
          </a:p>
          <a:p>
            <a:pPr marL="628650" lvl="1"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Para los responsables de políticas: la recomendación puede adoptarse como política en la mayoría de las situaciones.</a:t>
            </a:r>
          </a:p>
          <a:p>
            <a:pPr marL="171450"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La calidad de la evidencia se clasifica de alta a muy baja, lo que afecta la confianza en las recomendaciones.</a:t>
            </a:r>
            <a:endParaRPr lang="en-US" dirty="0"/>
          </a:p>
          <a:p>
            <a:pPr marL="171450" indent="-171450">
              <a:spcAft>
                <a:spcPts val="600"/>
              </a:spcAft>
              <a:buFont typeface="Arial" panose="020B0604020202020204" pitchFamily="34" charset="0"/>
              <a:buChar char="•"/>
              <a:defRPr/>
            </a:pPr>
            <a:r>
              <a:rPr lang="es" dirty="0">
                <a:latin typeface="Calibri" panose="020F0502020204030204" pitchFamily="34" charset="0"/>
                <a:cs typeface="Calibri" panose="020F0502020204030204" pitchFamily="34" charset="0"/>
              </a:rPr>
              <a:t>El énfasis está en los resultados informados por los pacientes.</a:t>
            </a:r>
          </a:p>
          <a:p>
            <a:pPr marL="171450" indent="-171450">
              <a:spcAft>
                <a:spcPts val="600"/>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15F8B5E4-0B18-4D19-8D82-663582C70CAA}" type="slidenum">
              <a:rPr lang="en-US" smtClean="0"/>
              <a:t>10</a:t>
            </a:fld>
            <a:endParaRPr lang="en-US"/>
          </a:p>
        </p:txBody>
      </p:sp>
    </p:spTree>
    <p:extLst>
      <p:ext uri="{BB962C8B-B14F-4D97-AF65-F5344CB8AC3E}">
        <p14:creationId xmlns:p14="http://schemas.microsoft.com/office/powerpoint/2010/main" val="256924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a:xfrm>
            <a:off x="565689" y="2857500"/>
            <a:ext cx="5796366" cy="2558189"/>
          </a:xfrm>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Se aplicó el método RAND cuando no se pudo utilizar GRADE (debido a la falta de datos), proporcionando un consenso de expertos sobre datos limitados.</a:t>
            </a:r>
          </a:p>
          <a:p>
            <a:pPr marL="171450" indent="-171450">
              <a:spcAft>
                <a:spcPts val="600"/>
              </a:spcAft>
              <a:buFont typeface="Arial" panose="020B0604020202020204" pitchFamily="34" charset="0"/>
              <a:buChar char="•"/>
              <a:defRPr/>
            </a:pPr>
            <a:r>
              <a:rPr lang="es" dirty="0">
                <a:latin typeface="Calibri" panose="020F0502020204030204" pitchFamily="34" charset="0"/>
                <a:ea typeface="Aptos" panose="020B0004020202020204" pitchFamily="34" charset="0"/>
                <a:cs typeface="Calibri" panose="020F0502020204030204" pitchFamily="34" charset="0"/>
              </a:rPr>
              <a:t>Es un proceso iterativo, ampliamente utilizado y basado en evidencia, que combina la mejor evidencia disponible con la opinión experta de la literatura disponible para determinar la idoneidad de los procesos de atención en medicina.</a:t>
            </a: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 dirty="0">
                <a:latin typeface="Calibri" panose="020F0502020204030204" pitchFamily="34" charset="0"/>
                <a:ea typeface="Aptos" panose="020B0004020202020204" pitchFamily="34" charset="0"/>
                <a:cs typeface="Calibri" panose="020F0502020204030204" pitchFamily="34" charset="0"/>
              </a:rPr>
              <a:t>Para cada afirmación que utiliza la metodología RAND </a:t>
            </a:r>
            <a:r>
              <a:rPr lang="es" dirty="0">
                <a:solidFill>
                  <a:srgbClr val="000000"/>
                </a:solidFill>
                <a:effectLst/>
                <a:latin typeface="Helvetica" pitchFamily="2" charset="0"/>
              </a:rPr>
              <a:t>: en una escala de 1 a 9 (1–3: inapropiado, 4–6: incierto, 7–9: apropiado). Se calcularon las puntuaciones medianas y se redondearon hacia arriba, de modo que una puntuación mediana de 3,5 se calificó como incierta, mientras que una puntuación mediana de 6,5 se calificó como apropiada.</a:t>
            </a:r>
          </a:p>
          <a:p>
            <a:pPr marL="171450" lvl="0" indent="-171450">
              <a:spcAft>
                <a:spcPts val="600"/>
              </a:spcAft>
              <a:buFont typeface="Arial" panose="020B0604020202020204" pitchFamily="34" charset="0"/>
              <a:buChar char="•"/>
            </a:pPr>
            <a:r>
              <a:rPr lang="es" dirty="0">
                <a:latin typeface="Calibri" panose="020F0502020204030204" pitchFamily="34" charset="0"/>
                <a:ea typeface="Aptos" panose="020B0004020202020204" pitchFamily="34" charset="0"/>
                <a:cs typeface="Calibri" panose="020F0502020204030204" pitchFamily="34" charset="0"/>
              </a:rPr>
              <a:t>Para cuantificar el nivel de acuerdo, se calculó el índice de desacuerdo (ID) RAND. </a:t>
            </a:r>
            <a:br>
              <a:rPr lang="en-US" dirty="0">
                <a:latin typeface="Calibri" panose="020F0502020204030204" pitchFamily="34" charset="0"/>
                <a:ea typeface="Aptos" panose="020B0004020202020204" pitchFamily="34" charset="0"/>
                <a:cs typeface="Calibri" panose="020F0502020204030204" pitchFamily="34" charset="0"/>
              </a:rPr>
            </a:br>
            <a:r>
              <a:rPr lang="es" dirty="0">
                <a:latin typeface="Calibri" panose="020F0502020204030204" pitchFamily="34" charset="0"/>
                <a:ea typeface="Aptos" panose="020B0004020202020204" pitchFamily="34" charset="0"/>
                <a:cs typeface="Calibri" panose="020F0502020204030204" pitchFamily="34" charset="0"/>
              </a:rPr>
              <a:t>Un ID mayor o igual a 1,0 indica una variación extrema, mientras que los valores de ID menores a </a:t>
            </a:r>
            <a:br>
              <a:rPr lang="en-US" dirty="0">
                <a:latin typeface="Calibri" panose="020F0502020204030204" pitchFamily="34" charset="0"/>
                <a:ea typeface="Aptos" panose="020B0004020202020204" pitchFamily="34" charset="0"/>
                <a:cs typeface="Calibri" panose="020F0502020204030204" pitchFamily="34" charset="0"/>
              </a:rPr>
            </a:br>
            <a:r>
              <a:rPr lang="es" dirty="0">
                <a:latin typeface="Calibri" panose="020F0502020204030204" pitchFamily="34" charset="0"/>
                <a:ea typeface="Aptos" panose="020B0004020202020204" pitchFamily="34" charset="0"/>
                <a:cs typeface="Calibri" panose="020F0502020204030204" pitchFamily="34" charset="0"/>
              </a:rPr>
              <a:t>1,0 reflejan un acuerdo general.</a:t>
            </a:r>
          </a:p>
          <a:p>
            <a:pPr marL="171450" lvl="0" indent="-171450">
              <a:spcAft>
                <a:spcPts val="600"/>
              </a:spcAft>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lvl="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F8B5E4-0B18-4D19-8D82-663582C70CAA}" type="slidenum">
              <a:rPr lang="en-US" smtClean="0"/>
              <a:t>11</a:t>
            </a:fld>
            <a:endParaRPr lang="en-US"/>
          </a:p>
        </p:txBody>
      </p:sp>
    </p:spTree>
    <p:extLst>
      <p:ext uri="{BB962C8B-B14F-4D97-AF65-F5344CB8AC3E}">
        <p14:creationId xmlns:p14="http://schemas.microsoft.com/office/powerpoint/2010/main" val="104994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solidFill>
                  <a:srgbClr val="000000"/>
                </a:solidFill>
                <a:effectLst/>
                <a:latin typeface="Calibri" panose="020F0502020204030204" pitchFamily="34" charset="0"/>
                <a:cs typeface="Calibri" panose="020F0502020204030204" pitchFamily="34" charset="0"/>
              </a:rPr>
              <a:t>El consenso mundial se centró </a:t>
            </a:r>
            <a:r>
              <a:rPr lang="es" dirty="0">
                <a:latin typeface="Calibri" panose="020F0502020204030204" pitchFamily="34" charset="0"/>
                <a:cs typeface="Calibri" panose="020F0502020204030204" pitchFamily="34" charset="0"/>
              </a:rPr>
              <a:t>en 10 áreas clave en el manejo de la EII durante el embarazo.</a:t>
            </a:r>
          </a:p>
        </p:txBody>
      </p:sp>
      <p:sp>
        <p:nvSpPr>
          <p:cNvPr id="4" name="Slide Number Placeholder 3"/>
          <p:cNvSpPr>
            <a:spLocks noGrp="1"/>
          </p:cNvSpPr>
          <p:nvPr>
            <p:ph type="sldNum" sz="quarter" idx="5"/>
          </p:nvPr>
        </p:nvSpPr>
        <p:spPr/>
        <p:txBody>
          <a:bodyPr/>
          <a:lstStyle/>
          <a:p>
            <a:fld id="{C74D3433-378D-A249-B6C9-BD64307AB14E}" type="slidenum">
              <a:rPr lang="en-US" smtClean="0"/>
              <a:t>12</a:t>
            </a:fld>
            <a:endParaRPr lang="en-US"/>
          </a:p>
        </p:txBody>
      </p:sp>
    </p:spTree>
    <p:extLst>
      <p:ext uri="{BB962C8B-B14F-4D97-AF65-F5344CB8AC3E}">
        <p14:creationId xmlns:p14="http://schemas.microsoft.com/office/powerpoint/2010/main" val="228356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i="0" dirty="0">
                <a:effectLst/>
                <a:latin typeface="Calibri" panose="020F0502020204030204" pitchFamily="34" charset="0"/>
                <a:cs typeface="Calibri" panose="020F0502020204030204" pitchFamily="34" charset="0"/>
              </a:rPr>
              <a:t>Existen múltiples factores maternos, a menudo interactuantes, que </a:t>
            </a:r>
            <a:r>
              <a:rPr lang="es" dirty="0">
                <a:latin typeface="Calibri" panose="020F0502020204030204" pitchFamily="34" charset="0"/>
                <a:cs typeface="Calibri" panose="020F0502020204030204" pitchFamily="34" charset="0"/>
              </a:rPr>
              <a:t>contribuyen al riesgo de EII y a las complicaciones del embarazo </a:t>
            </a:r>
            <a:r>
              <a:rPr lang="es" i="0" dirty="0">
                <a:effectLst/>
                <a:latin typeface="Calibri" panose="020F0502020204030204" pitchFamily="34" charset="0"/>
                <a:cs typeface="Calibri" panose="020F0502020204030204" pitchFamily="34" charset="0"/>
              </a:rPr>
              <a:t>, desde la genética hasta </a:t>
            </a:r>
            <a:r>
              <a:rPr lang="es" dirty="0">
                <a:latin typeface="Calibri" panose="020F0502020204030204" pitchFamily="34" charset="0"/>
                <a:cs typeface="Calibri" panose="020F0502020204030204" pitchFamily="34" charset="0"/>
              </a:rPr>
              <a:t>la placentación anormal.</a:t>
            </a:r>
            <a:endParaRPr lang="en-US" i="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6CCA7-D9C3-4F38-80A9-9E5583BA4B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541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defRPr/>
            </a:pPr>
            <a:r>
              <a:rPr lang="es" i="0" dirty="0">
                <a:effectLst/>
                <a:latin typeface="Calibri" panose="020F0502020204030204" pitchFamily="34" charset="0"/>
                <a:cs typeface="Calibri" panose="020F0502020204030204" pitchFamily="34" charset="0"/>
              </a:rPr>
              <a:t>La genética juega un papel importante en la fisiopatología de la EII y, por lo tanto, los antecedentes familiares son un factor de riesgo importante para desarrollar EII.</a:t>
            </a:r>
            <a:endParaRPr lang="en-US"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s" dirty="0">
                <a:latin typeface="Calibri" panose="020F0502020204030204" pitchFamily="34" charset="0"/>
                <a:cs typeface="Calibri" panose="020F0502020204030204" pitchFamily="34" charset="0"/>
              </a:rPr>
              <a:t>Los hijos de familiares de primer grado con EII tienen un mayor riesgo de desarrollar EII en comparación con aquellos sin antecedentes</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74D3433-378D-A249-B6C9-BD64307AB14E}" type="slidenum">
              <a:rPr lang="en-US" smtClean="0"/>
              <a:t>14</a:t>
            </a:fld>
            <a:endParaRPr lang="en-US"/>
          </a:p>
        </p:txBody>
      </p:sp>
    </p:spTree>
    <p:extLst>
      <p:ext uri="{BB962C8B-B14F-4D97-AF65-F5344CB8AC3E}">
        <p14:creationId xmlns:p14="http://schemas.microsoft.com/office/powerpoint/2010/main" val="393836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s" b="0" dirty="0">
                <a:latin typeface="Calibri" panose="020F0502020204030204" pitchFamily="34" charset="0"/>
                <a:cs typeface="Calibri" panose="020F0502020204030204" pitchFamily="34" charset="0"/>
              </a:rPr>
              <a:t>Los niños nacidos de un padre con enfermedad de Crohn tienen un mayor riesgo de desarrollar EII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que aquellos nacidos de un padre con colitis ulcerosa.</a:t>
            </a:r>
          </a:p>
        </p:txBody>
      </p:sp>
      <p:sp>
        <p:nvSpPr>
          <p:cNvPr id="4" name="Slide Number Placeholder 3"/>
          <p:cNvSpPr>
            <a:spLocks noGrp="1"/>
          </p:cNvSpPr>
          <p:nvPr>
            <p:ph type="sldNum" sz="quarter" idx="5"/>
          </p:nvPr>
        </p:nvSpPr>
        <p:spPr/>
        <p:txBody>
          <a:bodyPr/>
          <a:lstStyle/>
          <a:p>
            <a:fld id="{C74D3433-378D-A249-B6C9-BD64307AB14E}" type="slidenum">
              <a:rPr lang="en-US" smtClean="0"/>
              <a:t>15</a:t>
            </a:fld>
            <a:endParaRPr lang="en-US"/>
          </a:p>
        </p:txBody>
      </p:sp>
    </p:spTree>
    <p:extLst>
      <p:ext uri="{BB962C8B-B14F-4D97-AF65-F5344CB8AC3E}">
        <p14:creationId xmlns:p14="http://schemas.microsoft.com/office/powerpoint/2010/main" val="94515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Dado su rápido crecimiento, declive cerca del nacimiento y funciones únicas, no es sorprendente que la placentación anormal esté relacionada con importantes síndromes obstétricos: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La preeclampsia prematura, caracterizada por hipertensión repentina y daño vascular materno, está relacionada con una placentación superficial y una remodelación inadecuada de las arterias espirales, lo que restringe el flujo sanguíneo placentario y perjudica el crecimiento fetal.</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Inflamación crónica, como células espumosas en las arterias uterinas.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Las infecciones (corioamnionitis) son causas comunes de parto prematuro, con inflamación presente en muchos casos.</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 inflamación materna afecta la función placentaria, no sólo en la EII, sino también en enfermedades como la artritis reumatoide, la psoriasis y la enfermedad celíaca.</a:t>
            </a:r>
          </a:p>
          <a:p>
            <a:pPr marL="628650" lvl="1"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El aumento de la inflamación incrementa el riesgo de aborto espontáneo, parto prematuro y bebés pequeños para la edad gestacional.</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El impacto de condiciones inflamatorias preexistentes como la EII en los resultados del embarazo aún está bajo investigación.</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Dado que la placenta desempeña un papel fundamental tanto en los embarazos normales como en las complicaciones,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es probable que la EII afecte negativamente su desarrollo o función. Aún no se sabe con certeza si la inflamación crónica es el mecanismo principal de alteración placentaria.</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Un pequeño estudio de placentas de 14 pacientes no mostró signos de inflamación, pero se necesita una investigación más amplia para sacar conclusiones definitivas.</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16</a:t>
            </a:fld>
            <a:endParaRPr lang="en-US"/>
          </a:p>
        </p:txBody>
      </p:sp>
    </p:spTree>
    <p:extLst>
      <p:ext uri="{BB962C8B-B14F-4D97-AF65-F5344CB8AC3E}">
        <p14:creationId xmlns:p14="http://schemas.microsoft.com/office/powerpoint/2010/main" val="116659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7939" y="2839111"/>
            <a:ext cx="6013343" cy="4417987"/>
          </a:xfrm>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El uso de antibióticos prenatales en madres sin EII se asocia sistemáticamente con un mayor riesgo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de EII en los bebés, según múltiples estudios.</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a:t>
            </a:r>
            <a:r>
              <a:rPr lang="es" b="0" spc="-30" dirty="0">
                <a:latin typeface="Calibri" panose="020F0502020204030204" pitchFamily="34" charset="0"/>
                <a:cs typeface="Calibri" panose="020F0502020204030204" pitchFamily="34" charset="0"/>
              </a:rPr>
              <a:t>exposición intrauterina a antibióticos aumenta el riesgo de aparición muy temprana de EII en la población general.</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dieta occidental influye en el riesgo de EII, incluso en madres con EII. El estudio "Mommy IBD" reveló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que una mayor ingesta de aditivos alimentarios en madres con EII se relacionaba con la presencia de inflamación en los niños.</a:t>
            </a:r>
          </a:p>
          <a:p>
            <a:pPr marL="171450" indent="-171450">
              <a:spcAft>
                <a:spcPts val="600"/>
              </a:spcAft>
              <a:buFont typeface="Arial" panose="020B0604020202020204" pitchFamily="34" charset="0"/>
              <a:buChar char="•"/>
            </a:pPr>
            <a:r>
              <a:rPr lang="es" b="0" spc="-30" dirty="0">
                <a:latin typeface="Calibri" panose="020F0502020204030204" pitchFamily="34" charset="0"/>
                <a:cs typeface="Calibri" panose="020F0502020204030204" pitchFamily="34" charset="0"/>
              </a:rPr>
              <a:t>La dieta materna influye en el riesgo y la gravedad de la EII en la descendencia, posiblemente a través de cambios en la microbiota. </a:t>
            </a:r>
            <a:br>
              <a:rPr lang="en-US" b="0" spc="-30" dirty="0">
                <a:latin typeface="Calibri" panose="020F0502020204030204" pitchFamily="34" charset="0"/>
                <a:cs typeface="Calibri" panose="020F0502020204030204" pitchFamily="34" charset="0"/>
              </a:rPr>
            </a:br>
            <a:r>
              <a:rPr lang="es" b="0" spc="-30" dirty="0">
                <a:latin typeface="Calibri" panose="020F0502020204030204" pitchFamily="34" charset="0"/>
                <a:cs typeface="Calibri" panose="020F0502020204030204" pitchFamily="34" charset="0"/>
              </a:rPr>
              <a:t>Sin embargo, la mayoría de los datos provienen de modelos murinos, lo que dificulta su extrapolación a humanos.</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alteraciones en el microbioma materno durante el embarazo podrían aumentar el riesgo de resultados adversos del embarazo al causar inflamación y desregulación inmunológica.</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La mejor evidencia hasta la fecha se basa en un estudio en humanos, </a:t>
            </a:r>
            <a:r>
              <a:rPr lang="es" b="0" dirty="0">
                <a:latin typeface="Calibri" panose="020F0502020204030204" pitchFamily="34" charset="0"/>
                <a:cs typeface="Calibri" panose="020F0502020204030204" pitchFamily="34" charset="0"/>
              </a:rPr>
              <a:t>el estudio MECONIUM (2020), </a:t>
            </a:r>
            <a:r>
              <a:rPr lang="es" dirty="0">
                <a:latin typeface="Calibri" panose="020F0502020204030204" pitchFamily="34" charset="0"/>
                <a:cs typeface="Calibri" panose="020F0502020204030204" pitchFamily="34" charset="0"/>
              </a:rPr>
              <a:t>que mostró que la composición anormal de la microbiota intestinal persistió en madres con EII durante el embarazo y se asoció con cambios en la diversidad bacteriana y la abundancia de especies de bacterias en las heces del bebé. </a:t>
            </a:r>
            <a:r>
              <a:rPr lang="es" baseline="30000" dirty="0">
                <a:latin typeface="Calibri" panose="020F0502020204030204" pitchFamily="34" charset="0"/>
                <a:cs typeface="Calibri" panose="020F0502020204030204" pitchFamily="34" charset="0"/>
              </a:rPr>
              <a:t>1</a:t>
            </a:r>
            <a:endParaRPr lang="en-US" b="0" dirty="0">
              <a:effectLst/>
              <a:latin typeface="Calibri" panose="020F0502020204030204" pitchFamily="34" charset="0"/>
              <a:cs typeface="Calibri" panose="020F0502020204030204" pitchFamily="34" charset="0"/>
            </a:endParaRPr>
          </a:p>
          <a:p>
            <a:pPr marL="628650" lvl="1" indent="-171450">
              <a:spcAft>
                <a:spcPts val="1200"/>
              </a:spcAft>
              <a:buFont typeface="Arial" panose="020B0604020202020204" pitchFamily="34" charset="0"/>
              <a:buChar char="•"/>
            </a:pPr>
            <a:r>
              <a:rPr lang="es" b="0" dirty="0">
                <a:latin typeface="Calibri" panose="020F0502020204030204" pitchFamily="34" charset="0"/>
                <a:cs typeface="Calibri" panose="020F0502020204030204" pitchFamily="34" charset="0"/>
              </a:rPr>
              <a:t>Existe un ensayo clínico en curso llamado MELODY, que se centra en mejorar el microbioma de mujeres embarazadas con enfermedad de Crohn mediante una intervención dietética. El objetivo es determinar si esta intervención puede restaurar el microbioma en las primeras etapas de la vida, promoviendo un sistema inmunitario sano en la descendencia. Se requiere un seguimiento más prolongado para confirmar si este enfoque puede reducir el riesgo de colitis.</a:t>
            </a:r>
          </a:p>
          <a:p>
            <a:pPr marL="0" lvl="0" indent="0">
              <a:buFont typeface="Arial" panose="020B0604020202020204" pitchFamily="34" charset="0"/>
              <a:buNone/>
            </a:pPr>
            <a:r>
              <a:rPr lang="es" sz="800" b="0" i="0" u="none" strike="noStrike" baseline="0" dirty="0">
                <a:solidFill>
                  <a:srgbClr val="000000"/>
                </a:solidFill>
                <a:latin typeface="Calibri" panose="020F0502020204030204" pitchFamily="34" charset="0"/>
                <a:cs typeface="Calibri" panose="020F0502020204030204" pitchFamily="34" charset="0"/>
              </a:rPr>
              <a:t>1. Torres, J., Hu, J., Seki, A., Eisele, C., Nair, N., Huang, R., </a:t>
            </a:r>
            <a:r>
              <a:rPr lang="es" sz="800" b="0" i="0" u="none" strike="noStrike" baseline="0" dirty="0" err="1">
                <a:solidFill>
                  <a:srgbClr val="000000"/>
                </a:solidFill>
                <a:latin typeface="Calibri" panose="020F0502020204030204" pitchFamily="34" charset="0"/>
                <a:cs typeface="Calibri" panose="020F0502020204030204" pitchFamily="34" charset="0"/>
              </a:rPr>
              <a:t>Tarassishin </a:t>
            </a:r>
            <a:r>
              <a:rPr lang="es" sz="800" b="0" i="0" u="none" strike="noStrike" baseline="0" dirty="0">
                <a:solidFill>
                  <a:srgbClr val="000000"/>
                </a:solidFill>
                <a:latin typeface="Calibri" panose="020F0502020204030204" pitchFamily="34" charset="0"/>
                <a:cs typeface="Calibri" panose="020F0502020204030204" pitchFamily="34" charset="0"/>
              </a:rPr>
              <a:t>, L., </a:t>
            </a:r>
            <a:r>
              <a:rPr lang="es" sz="800" b="0" i="0" u="none" strike="noStrike" baseline="0" dirty="0" err="1">
                <a:solidFill>
                  <a:srgbClr val="000000"/>
                </a:solidFill>
                <a:latin typeface="Calibri" panose="020F0502020204030204" pitchFamily="34" charset="0"/>
                <a:cs typeface="Calibri" panose="020F0502020204030204" pitchFamily="34" charset="0"/>
              </a:rPr>
              <a:t>Jharap </a:t>
            </a:r>
            <a:r>
              <a:rPr lang="es" sz="800" b="0" i="0" u="none" strike="noStrike" baseline="0" dirty="0">
                <a:solidFill>
                  <a:srgbClr val="000000"/>
                </a:solidFill>
                <a:latin typeface="Calibri" panose="020F0502020204030204" pitchFamily="34" charset="0"/>
                <a:cs typeface="Calibri" panose="020F0502020204030204" pitchFamily="34" charset="0"/>
              </a:rPr>
              <a:t>, B., Cote </a:t>
            </a:r>
            <a:r>
              <a:rPr lang="es" sz="800" b="0" i="0" u="none" strike="noStrike" baseline="0" dirty="0" err="1">
                <a:solidFill>
                  <a:srgbClr val="000000"/>
                </a:solidFill>
                <a:latin typeface="Calibri" panose="020F0502020204030204" pitchFamily="34" charset="0"/>
                <a:cs typeface="Calibri" panose="020F0502020204030204" pitchFamily="34" charset="0"/>
              </a:rPr>
              <a:t>-Daigneault </a:t>
            </a:r>
            <a:r>
              <a:rPr lang="es" sz="800" b="0" i="0" u="none" strike="noStrike" baseline="0" dirty="0">
                <a:solidFill>
                  <a:srgbClr val="000000"/>
                </a:solidFill>
                <a:latin typeface="Calibri" panose="020F0502020204030204" pitchFamily="34" charset="0"/>
                <a:cs typeface="Calibri" panose="020F0502020204030204" pitchFamily="34" charset="0"/>
              </a:rPr>
              <a:t>, J., Mao, Q., et al. (2020). Los bebés nacidos de madres con EII presentan una microbiota intestinal alterada que transfiere anomalías del sistema inmunitario adaptativo a ratones libres de gérmenes. Gut </a:t>
            </a:r>
            <a:r>
              <a:rPr lang="es" sz="800" b="0" i="1" u="none" strike="noStrike" baseline="0" dirty="0">
                <a:solidFill>
                  <a:srgbClr val="000000"/>
                </a:solidFill>
                <a:latin typeface="Calibri" panose="020F0502020204030204" pitchFamily="34" charset="0"/>
                <a:cs typeface="Calibri" panose="020F0502020204030204" pitchFamily="34" charset="0"/>
              </a:rPr>
              <a:t>69 </a:t>
            </a:r>
            <a:r>
              <a:rPr lang="es" sz="800" b="0" i="0" u="none" strike="noStrike" baseline="0" dirty="0">
                <a:solidFill>
                  <a:srgbClr val="000000"/>
                </a:solidFill>
                <a:latin typeface="Calibri" panose="020F0502020204030204" pitchFamily="34" charset="0"/>
                <a:cs typeface="Calibri" panose="020F0502020204030204" pitchFamily="34" charset="0"/>
              </a:rPr>
              <a:t>, 42-51. 10.1136/gutjnl-2018-317855.</a:t>
            </a:r>
            <a:endParaRPr lang="en-US" sz="800" dirty="0"/>
          </a:p>
        </p:txBody>
      </p:sp>
      <p:sp>
        <p:nvSpPr>
          <p:cNvPr id="4" name="Slide Number Placeholder 3"/>
          <p:cNvSpPr>
            <a:spLocks noGrp="1"/>
          </p:cNvSpPr>
          <p:nvPr>
            <p:ph type="sldNum" sz="quarter" idx="5"/>
          </p:nvPr>
        </p:nvSpPr>
        <p:spPr/>
        <p:txBody>
          <a:bodyPr/>
          <a:lstStyle/>
          <a:p>
            <a:fld id="{C74D3433-378D-A249-B6C9-BD64307AB14E}" type="slidenum">
              <a:rPr lang="en-US" smtClean="0"/>
              <a:t>17</a:t>
            </a:fld>
            <a:endParaRPr lang="en-US" dirty="0"/>
          </a:p>
        </p:txBody>
      </p:sp>
    </p:spTree>
    <p:extLst>
      <p:ext uri="{BB962C8B-B14F-4D97-AF65-F5344CB8AC3E}">
        <p14:creationId xmlns:p14="http://schemas.microsoft.com/office/powerpoint/2010/main" val="2654651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dirty="0">
                <a:latin typeface="Calibri" panose="020F0502020204030204" pitchFamily="34" charset="0"/>
                <a:cs typeface="Calibri" panose="020F0502020204030204" pitchFamily="34" charset="0"/>
              </a:rPr>
              <a:t>Lograr la remisión antes de la concepción es fundamental para mejorar los resultados de fertilidad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y el éxito del embarazo.</a:t>
            </a:r>
            <a:endParaRPr lang="en-US" i="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18</a:t>
            </a:fld>
            <a:endParaRPr lang="en-US"/>
          </a:p>
        </p:txBody>
      </p:sp>
    </p:spTree>
    <p:extLst>
      <p:ext uri="{BB962C8B-B14F-4D97-AF65-F5344CB8AC3E}">
        <p14:creationId xmlns:p14="http://schemas.microsoft.com/office/powerpoint/2010/main" val="112148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t>Factores clave que contribuyen a la infertilidad en mujeres con EII: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t>EII activa: las mujeres con EII activa tienen tasas de infertilidad más altas en comparación con aquellas con enfermedad inactiva.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t>Anastomosis ileal-anal (IPAA): las mujeres que se han sometido a cirugía IPAA experimentan una fertilidad reducida.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t>Reserva ovárica más baja: las mujeres con EII pueden tener una reserva ovárica más baja, indicada por niveles más bajos de hormona antimülleriana (AMH) en comparación con las mujeres sin EII.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t>Retraso en la maternidad: retrasar el embarazo puede afectar aún más la fertilidad, especialmente en mujeres con EII.</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19</a:t>
            </a:fld>
            <a:endParaRPr lang="en-US" dirty="0"/>
          </a:p>
        </p:txBody>
      </p:sp>
    </p:spTree>
    <p:extLst>
      <p:ext uri="{BB962C8B-B14F-4D97-AF65-F5344CB8AC3E}">
        <p14:creationId xmlns:p14="http://schemas.microsoft.com/office/powerpoint/2010/main" val="266800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a:xfrm>
            <a:off x="562459" y="2843939"/>
            <a:ext cx="5486400" cy="4180668"/>
          </a:xfrm>
        </p:spPr>
        <p:txBody>
          <a:bodyPr/>
          <a:lstStyle/>
          <a:p>
            <a:pPr marL="171450" indent="-171450">
              <a:buFont typeface="Arial" panose="020B0604020202020204" pitchFamily="34" charset="0"/>
              <a:buChar char="•"/>
            </a:pPr>
            <a:r>
              <a:rPr lang="es" dirty="0">
                <a:latin typeface="Calibri" panose="020F0502020204030204" pitchFamily="34" charset="0"/>
                <a:cs typeface="Calibri" panose="020F0502020204030204" pitchFamily="34" charset="0"/>
              </a:rPr>
              <a:t>La EII a menudo se diagnostica durante los años reproductivos, por lo que es fundamental comprender sus efectos sobre la fertilidad, el embarazo y el parto.</a:t>
            </a:r>
          </a:p>
        </p:txBody>
      </p:sp>
      <p:sp>
        <p:nvSpPr>
          <p:cNvPr id="4" name="Slide Number Placeholder 3"/>
          <p:cNvSpPr>
            <a:spLocks noGrp="1"/>
          </p:cNvSpPr>
          <p:nvPr>
            <p:ph type="sldNum" sz="quarter" idx="5"/>
          </p:nvPr>
        </p:nvSpPr>
        <p:spPr/>
        <p:txBody>
          <a:bodyPr/>
          <a:lstStyle/>
          <a:p>
            <a:fld id="{C74D3433-378D-A249-B6C9-BD64307AB14E}" type="slidenum">
              <a:rPr lang="en-US" smtClean="0"/>
              <a:t>2</a:t>
            </a:fld>
            <a:endParaRPr lang="en-US"/>
          </a:p>
        </p:txBody>
      </p:sp>
    </p:spTree>
    <p:extLst>
      <p:ext uri="{BB962C8B-B14F-4D97-AF65-F5344CB8AC3E}">
        <p14:creationId xmlns:p14="http://schemas.microsoft.com/office/powerpoint/2010/main" val="1395092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204788"/>
            <a:ext cx="4451350" cy="25034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Las mujeres con EII tienen una fertilidad disminuida en comparación con aquellas sin EII.</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Las mujeres con anastomosis íleo-anal (IPAA) tienen una fertilidad reducida.</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 EII activa está relacionada con tasas de infertilidad más altas en comparación con la enfermedad inactiva.</a:t>
            </a:r>
          </a:p>
        </p:txBody>
      </p:sp>
      <p:sp>
        <p:nvSpPr>
          <p:cNvPr id="4" name="Slide Number Placeholder 3"/>
          <p:cNvSpPr>
            <a:spLocks noGrp="1"/>
          </p:cNvSpPr>
          <p:nvPr>
            <p:ph type="sldNum" sz="quarter" idx="5"/>
          </p:nvPr>
        </p:nvSpPr>
        <p:spPr/>
        <p:txBody>
          <a:bodyPr/>
          <a:lstStyle/>
          <a:p>
            <a:fld id="{C74D3433-378D-A249-B6C9-BD64307AB14E}" type="slidenum">
              <a:rPr lang="en-US" smtClean="0"/>
              <a:t>20</a:t>
            </a:fld>
            <a:endParaRPr lang="en-US"/>
          </a:p>
        </p:txBody>
      </p:sp>
    </p:spTree>
    <p:extLst>
      <p:ext uri="{BB962C8B-B14F-4D97-AF65-F5344CB8AC3E}">
        <p14:creationId xmlns:p14="http://schemas.microsoft.com/office/powerpoint/2010/main" val="3078607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E3135-5E07-7083-DCFF-E845499F7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F2002-E7F6-FA88-F078-B33470D5F271}"/>
              </a:ext>
            </a:extLst>
          </p:cNvPr>
          <p:cNvSpPr>
            <a:spLocks noGrp="1" noRot="1" noChangeAspect="1"/>
          </p:cNvSpPr>
          <p:nvPr>
            <p:ph type="sldImg"/>
          </p:nvPr>
        </p:nvSpPr>
        <p:spPr>
          <a:xfrm>
            <a:off x="647700" y="204788"/>
            <a:ext cx="4451350" cy="2503487"/>
          </a:xfrm>
        </p:spPr>
      </p:sp>
      <p:sp>
        <p:nvSpPr>
          <p:cNvPr id="3" name="Notes Placeholder 2">
            <a:extLst>
              <a:ext uri="{FF2B5EF4-FFF2-40B4-BE49-F238E27FC236}">
                <a16:creationId xmlns:a16="http://schemas.microsoft.com/office/drawing/2014/main" id="{F3D7A0F9-6DA9-6C05-E8E8-A8E55A41EB71}"/>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 reproducción asistida es comparativamente efectiva en mujeres con EII que en aquellas sin ella.</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Las tasas de éxito de la FIV son similares en mujeres con EII que se han sometido a cirugía pélvica.</a:t>
            </a:r>
          </a:p>
        </p:txBody>
      </p:sp>
      <p:sp>
        <p:nvSpPr>
          <p:cNvPr id="4" name="Slide Number Placeholder 3">
            <a:extLst>
              <a:ext uri="{FF2B5EF4-FFF2-40B4-BE49-F238E27FC236}">
                <a16:creationId xmlns:a16="http://schemas.microsoft.com/office/drawing/2014/main" id="{387522D0-2C93-DB24-F4E4-91DD412ACDA3}"/>
              </a:ext>
            </a:extLst>
          </p:cNvPr>
          <p:cNvSpPr>
            <a:spLocks noGrp="1"/>
          </p:cNvSpPr>
          <p:nvPr>
            <p:ph type="sldNum" sz="quarter" idx="5"/>
          </p:nvPr>
        </p:nvSpPr>
        <p:spPr/>
        <p:txBody>
          <a:bodyPr/>
          <a:lstStyle/>
          <a:p>
            <a:fld id="{C74D3433-378D-A249-B6C9-BD64307AB14E}" type="slidenum">
              <a:rPr lang="en-US" smtClean="0"/>
              <a:t>21</a:t>
            </a:fld>
            <a:endParaRPr lang="en-US"/>
          </a:p>
        </p:txBody>
      </p:sp>
    </p:spTree>
    <p:extLst>
      <p:ext uri="{BB962C8B-B14F-4D97-AF65-F5344CB8AC3E}">
        <p14:creationId xmlns:p14="http://schemas.microsoft.com/office/powerpoint/2010/main" val="118443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75163" cy="2517775"/>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Las mujeres con EII podrían experimentar una reducción de su fertilidad debido a una menor reserva ovárica,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medida mediante la hormona antimülleriana (AMH). Los estudios demuestran que las mujeres con EII tienen niveles más bajos de AMH en comparación con mujeres de la misma edad sin EII.</a:t>
            </a:r>
          </a:p>
          <a:p>
            <a:pPr marL="628650" lvl="1"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Es importante advertir a las mujeres que planean retrasar tener hijos que esto puede afectar aún más su fertilidad, especialmente si tienen EII.</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Otra pregunta que surge es si las mujeres pueden someterse a la congelación de óvulos. Nuestro consenso fue que las mujeres con EII pueden someterse a la extracción de ovocitos de forma segura sin aumentar el riesgo de brote, aunque los datos son limitados y se basan principalmente en la opinión de expertos.</a:t>
            </a:r>
          </a:p>
          <a:p>
            <a:pPr marL="171450" indent="-171450">
              <a:spcAft>
                <a:spcPts val="600"/>
              </a:spcAft>
              <a:buFont typeface="Arial" panose="020B0604020202020204" pitchFamily="34" charset="0"/>
              <a:buChar char="•"/>
            </a:pPr>
            <a:r>
              <a:rPr lang="es" b="0" i="0" dirty="0">
                <a:solidFill>
                  <a:srgbClr val="000000"/>
                </a:solidFill>
                <a:effectLst/>
                <a:latin typeface="Arial" panose="020B0604020202020204" pitchFamily="34" charset="0"/>
              </a:rPr>
              <a:t>Datos insuficientes para votar : </a:t>
            </a:r>
            <a:r>
              <a:rPr lang="es">
                <a:latin typeface="Calibri" panose="020F0502020204030204" pitchFamily="34" charset="0"/>
                <a:cs typeface="Calibri" panose="020F0502020204030204" pitchFamily="34" charset="0"/>
              </a:rPr>
              <a:t>no se incluyó </a:t>
            </a:r>
            <a:r>
              <a:rPr lang="es" dirty="0">
                <a:latin typeface="Calibri" panose="020F0502020204030204" pitchFamily="34" charset="0"/>
                <a:cs typeface="Calibri" panose="020F0502020204030204" pitchFamily="34" charset="0"/>
              </a:rPr>
              <a:t>la afirmación de que toda la terapia podría continuar durante la recuperación de ovocitos , específicamente en lo que respecta a los inhibidores de JAK, debido a los riesgos teóricos para las células de la granulosa que rodean el óvulo.</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22</a:t>
            </a:fld>
            <a:endParaRPr lang="en-US"/>
          </a:p>
        </p:txBody>
      </p:sp>
    </p:spTree>
    <p:extLst>
      <p:ext uri="{BB962C8B-B14F-4D97-AF65-F5344CB8AC3E}">
        <p14:creationId xmlns:p14="http://schemas.microsoft.com/office/powerpoint/2010/main" val="371734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1815" y="2861375"/>
            <a:ext cx="5668505" cy="3600450"/>
          </a:xfrm>
        </p:spPr>
        <p:txBody>
          <a:bodyPr/>
          <a:lstStyle/>
          <a:p>
            <a:pPr marL="171450" indent="-171450">
              <a:buFont typeface="Arial" panose="020B0604020202020204" pitchFamily="34" charset="0"/>
              <a:buChar char="•"/>
            </a:pPr>
            <a:r>
              <a:rPr lang="es" dirty="0">
                <a:latin typeface="Calibri" panose="020F0502020204030204" pitchFamily="34" charset="0"/>
                <a:cs typeface="Calibri" panose="020F0502020204030204" pitchFamily="34" charset="0"/>
              </a:rPr>
              <a:t>Se recomienda encarecidamente el asesoramiento y la optimización previos a la concepción para las mujeres con EII.</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23</a:t>
            </a:fld>
            <a:endParaRPr lang="en-US"/>
          </a:p>
        </p:txBody>
      </p:sp>
    </p:spTree>
    <p:extLst>
      <p:ext uri="{BB962C8B-B14F-4D97-AF65-F5344CB8AC3E}">
        <p14:creationId xmlns:p14="http://schemas.microsoft.com/office/powerpoint/2010/main" val="4221361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196850"/>
            <a:ext cx="4471987" cy="25161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El asesoramiento y la optimización previos a la concepción pueden mejorar la adherencia a la medicación,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reducir el riesgo de recaída de la enfermedad y disminuir el riesgo de tener bebés con bajo peso al nacer.</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24</a:t>
            </a:fld>
            <a:endParaRPr lang="en-US"/>
          </a:p>
        </p:txBody>
      </p:sp>
    </p:spTree>
    <p:extLst>
      <p:ext uri="{BB962C8B-B14F-4D97-AF65-F5344CB8AC3E}">
        <p14:creationId xmlns:p14="http://schemas.microsoft.com/office/powerpoint/2010/main" val="4003345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7EA0-09C8-64CB-9715-C2DB9034F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D7678-771F-52E2-7591-9784FF7D14F2}"/>
              </a:ext>
            </a:extLst>
          </p:cNvPr>
          <p:cNvSpPr>
            <a:spLocks noGrp="1" noRot="1" noChangeAspect="1"/>
          </p:cNvSpPr>
          <p:nvPr>
            <p:ph type="sldImg"/>
          </p:nvPr>
        </p:nvSpPr>
        <p:spPr>
          <a:xfrm>
            <a:off x="647700" y="196850"/>
            <a:ext cx="4467225" cy="2513013"/>
          </a:xfrm>
        </p:spPr>
      </p:sp>
      <p:sp>
        <p:nvSpPr>
          <p:cNvPr id="3" name="Notes Placeholder 2">
            <a:extLst>
              <a:ext uri="{FF2B5EF4-FFF2-40B4-BE49-F238E27FC236}">
                <a16:creationId xmlns:a16="http://schemas.microsoft.com/office/drawing/2014/main" id="{8B07568F-71FC-E54A-74D1-A4CE8D8468CA}"/>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Se recomienda LARC (anticoncepción reversible de acción prolongada) en lugar de los anticonceptivos orales que contienen estrógeno para mujeres con EII:</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Más eficaz al eliminar el error humano (DIU, implantes).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Evita problemas con la absorción e interacciones de medicamentos (por ejemplo, antibióticos).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Reduce el riesgo de tromboembolismo venoso (TEV) asociado con el estrógeno.</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Optimización de la preconcepción:</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mujeres con EII deben estar en remisión documentada durante al menos tres meses antes de la concepción electiva.</a:t>
            </a:r>
          </a:p>
          <a:p>
            <a:endParaRPr lang="en-US" dirty="0"/>
          </a:p>
        </p:txBody>
      </p:sp>
      <p:sp>
        <p:nvSpPr>
          <p:cNvPr id="4" name="Slide Number Placeholder 3">
            <a:extLst>
              <a:ext uri="{FF2B5EF4-FFF2-40B4-BE49-F238E27FC236}">
                <a16:creationId xmlns:a16="http://schemas.microsoft.com/office/drawing/2014/main" id="{7B628464-29A3-8DD2-954C-796FDD01C17F}"/>
              </a:ext>
            </a:extLst>
          </p:cNvPr>
          <p:cNvSpPr>
            <a:spLocks noGrp="1"/>
          </p:cNvSpPr>
          <p:nvPr>
            <p:ph type="sldNum" sz="quarter" idx="5"/>
          </p:nvPr>
        </p:nvSpPr>
        <p:spPr/>
        <p:txBody>
          <a:bodyPr/>
          <a:lstStyle/>
          <a:p>
            <a:fld id="{C74D3433-378D-A249-B6C9-BD64307AB14E}" type="slidenum">
              <a:rPr lang="en-US" smtClean="0"/>
              <a:t>25</a:t>
            </a:fld>
            <a:endParaRPr lang="en-US"/>
          </a:p>
        </p:txBody>
      </p:sp>
    </p:spTree>
    <p:extLst>
      <p:ext uri="{BB962C8B-B14F-4D97-AF65-F5344CB8AC3E}">
        <p14:creationId xmlns:p14="http://schemas.microsoft.com/office/powerpoint/2010/main" val="1898613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Métodos de barrera: Menos efectivos pero protegen contra las ITS.</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Anticonceptivos orales: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Combinado (estrógeno + progesterona): mayor riesgo de TEV, error humano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y problemas de absorción.</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Solo progesterona: no aumenta el riesgo de TEV, pero aún se ve afectado por el error humano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y la absorción.</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LARC: son los más eficaces, no contienen estrógeno y no aumentan el riesgo de TEV; se recomiendan comúnmente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en clínicas de planificación familiar.</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26</a:t>
            </a:fld>
            <a:endParaRPr lang="en-US"/>
          </a:p>
        </p:txBody>
      </p:sp>
    </p:spTree>
    <p:extLst>
      <p:ext uri="{BB962C8B-B14F-4D97-AF65-F5344CB8AC3E}">
        <p14:creationId xmlns:p14="http://schemas.microsoft.com/office/powerpoint/2010/main" val="3647483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100" i="0" dirty="0">
                <a:effectLst/>
                <a:latin typeface="Calibri" panose="020F0502020204030204" pitchFamily="34" charset="0"/>
                <a:cs typeface="Calibri" panose="020F0502020204030204" pitchFamily="34" charset="0"/>
              </a:rPr>
              <a:t>Asesoramiento y recomendaciones preconcepcionales:</a:t>
            </a:r>
          </a:p>
          <a:p>
            <a:pPr marL="171450"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Cese de sustancias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Fumar, alcohol, drogas recreativas, opioides, cannabis.</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Suspender los medicamentos teratogénicos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Metotrexato (suspender 1 mes antes).</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Inhibidores de Jak, moduladores del receptor S1P (consulte la sección de medicamentos).</a:t>
            </a:r>
          </a:p>
          <a:p>
            <a:pPr marL="1085850" lvl="2"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Lograr la remisión de la enfermedad </a:t>
            </a:r>
            <a:r>
              <a:rPr lang="es" i="0" dirty="0">
                <a:latin typeface="Calibri" panose="020F0502020204030204" pitchFamily="34" charset="0"/>
                <a:cs typeface="Calibri" panose="020F0502020204030204" pitchFamily="34" charset="0"/>
              </a:rPr>
              <a:t>(3-6 meses antes de la concepción):</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Remisión clínica y bioquímica (PCR, calprotectina fecal &lt;150).</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Optimizar los niveles de fármacos (tiopurinas, agentes anti-TNF).</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Remisión endoscópica/radiográfica (ecografía, resonancia magnética o tomografía computarizada).</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Evaluación nutricional </a:t>
            </a:r>
            <a:r>
              <a:rPr lang="es" i="0" dirty="0">
                <a:latin typeface="Calibri" panose="020F0502020204030204" pitchFamily="34" charset="0"/>
                <a:cs typeface="Calibri" panose="020F0502020204030204" pitchFamily="34" charset="0"/>
              </a:rPr>
              <a:t>y vitaminas prenatales:</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Ácido fólico 1 mes antes (2 mg para usuarios de sulfasalazina, 5 mg para enfermedad del intestino delgado o antecedentes familiares).</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Control de peso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Lograr el peso ideal y controlar el aumento de peso gestacional.</a:t>
            </a:r>
          </a:p>
          <a:p>
            <a:pPr marL="1085850" lvl="2"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Vacunas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Actualizado (influenza, hepatitis B, triple vírica, varicela).</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Vacunas vivas (MMR, varicela) 28 días antes si no está en terapia inmunosupresora.</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Medicina materno-fetal preconcepcional:</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Medicina materno-fetal (MFM) o cirujano colorrectal si es necesario.</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Comunicación del plan de tratamiento de la EII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Asegúrese de que todos los miembros del equipo de atención médica estén informados.</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Especialista en fertilidad </a:t>
            </a:r>
            <a:r>
              <a:rPr lang="e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s" i="0" dirty="0">
                <a:latin typeface="Calibri" panose="020F0502020204030204" pitchFamily="34" charset="0"/>
                <a:cs typeface="Calibri" panose="020F0502020204030204" pitchFamily="34" charset="0"/>
              </a:rPr>
              <a:t>Consulte si no está embarazada después de 6 meses de relaciones sexuales programadas.</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1" i="0" dirty="0">
                <a:latin typeface="Calibri" panose="020F0502020204030204" pitchFamily="34" charset="0"/>
                <a:cs typeface="Calibri" panose="020F0502020204030204" pitchFamily="34" charset="0"/>
              </a:rPr>
              <a:t>Fomentar la actividad física regular</a:t>
            </a:r>
            <a:endParaRPr lang="en-US"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74D3433-378D-A249-B6C9-BD64307AB14E}" type="slidenum">
              <a:rPr lang="en-US" smtClean="0"/>
              <a:pPr/>
              <a:t>27</a:t>
            </a:fld>
            <a:endParaRPr lang="en-US" dirty="0"/>
          </a:p>
        </p:txBody>
      </p:sp>
    </p:spTree>
    <p:extLst>
      <p:ext uri="{BB962C8B-B14F-4D97-AF65-F5344CB8AC3E}">
        <p14:creationId xmlns:p14="http://schemas.microsoft.com/office/powerpoint/2010/main" val="315497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r>
              <a:rPr lang="es" dirty="0">
                <a:latin typeface="Calibri" panose="020F0502020204030204" pitchFamily="34" charset="0"/>
                <a:cs typeface="Calibri" panose="020F0502020204030204" pitchFamily="34" charset="0"/>
              </a:rPr>
              <a:t>El manejo eficaz de la actividad de la enfermedad durante el embarazo es crucial para garantizar resultados maternos y fetales óptimos, lo que requiere un seguimiento cuidadoso, un uso apropiado de medicamentos e intervenciones quirúrgicas oportunas cuando sea necesario.</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28</a:t>
            </a:fld>
            <a:endParaRPr lang="en-US"/>
          </a:p>
        </p:txBody>
      </p:sp>
    </p:spTree>
    <p:extLst>
      <p:ext uri="{BB962C8B-B14F-4D97-AF65-F5344CB8AC3E}">
        <p14:creationId xmlns:p14="http://schemas.microsoft.com/office/powerpoint/2010/main" val="4249278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cirugía debe realizarse cuando sea necesaria, independientemente del trimestre.</a:t>
            </a:r>
          </a:p>
          <a:p>
            <a:pPr marL="171450"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Preocupaciones quirúrgicas previas:</a:t>
            </a:r>
          </a:p>
          <a:p>
            <a:pPr marL="628650" lvl="1"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Primer trimestre: Preocupación por mayor riesgo de aborto espontáneo, no hay evidencia de esto en la era moderna.</a:t>
            </a:r>
          </a:p>
          <a:p>
            <a:pPr marL="628650" lvl="1"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Segundo trimestre: se considera el mejor momento para la cirugía (no hay datos sólidos que respalden esta afirmación).</a:t>
            </a:r>
          </a:p>
          <a:p>
            <a:pPr marL="628650" lvl="1"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Tercer trimestre: Mayor dificultad debido a limitaciones de espacio.</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indicaciones para la cirugía en pacientes embarazadas con EII son similares a las de las pacientes no embarazadas: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Tenga cuidado con las hemorragias, colitis grave y obstrucciones.</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29</a:t>
            </a:fld>
            <a:endParaRPr lang="en-US"/>
          </a:p>
        </p:txBody>
      </p:sp>
    </p:spTree>
    <p:extLst>
      <p:ext uri="{BB962C8B-B14F-4D97-AF65-F5344CB8AC3E}">
        <p14:creationId xmlns:p14="http://schemas.microsoft.com/office/powerpoint/2010/main" val="336820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70400" cy="2514600"/>
          </a:xfrm>
        </p:spPr>
      </p:sp>
      <p:sp>
        <p:nvSpPr>
          <p:cNvPr id="3" name="Notes Placeholder 2"/>
          <p:cNvSpPr>
            <a:spLocks noGrp="1"/>
          </p:cNvSpPr>
          <p:nvPr>
            <p:ph type="body" idx="1"/>
          </p:nvPr>
        </p:nvSpPr>
        <p:spPr>
          <a:xfrm>
            <a:off x="554710" y="2871061"/>
            <a:ext cx="5653007" cy="5213396"/>
          </a:xfrm>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El embarazo desencadena importantes cambios metabólicos, hormonales, microbiológicos e inmunológicos.</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El sistema inmunitario de la madre debe adaptarse al feto, que porta los genes paternos. Por lo tanto, el embarazo se considera un estado inmunosupresor.</a:t>
            </a:r>
            <a:endParaRPr lang="en-US" altLang="en-US" sz="1200" b="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Para las mujeres con enfermedades inmunomediadas como la EII, esto puede aumentar el riesgo de complicaciones durante el embarazo, </a:t>
            </a:r>
            <a:r>
              <a:rPr lang="es" dirty="0">
                <a:solidFill>
                  <a:srgbClr val="000000"/>
                </a:solidFill>
                <a:effectLst/>
                <a:latin typeface="Calibri" panose="020F0502020204030204" pitchFamily="34" charset="0"/>
                <a:cs typeface="Calibri" panose="020F0502020204030204" pitchFamily="34" charset="0"/>
              </a:rPr>
              <a:t>en parte debido al relevante papel de la placenta </a:t>
            </a:r>
            <a:r>
              <a:rPr lang="es"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74D3433-378D-A249-B6C9-BD64307AB14E}" type="slidenum">
              <a:rPr lang="en-US" smtClean="0"/>
              <a:t>3</a:t>
            </a:fld>
            <a:endParaRPr lang="en-US" dirty="0"/>
          </a:p>
        </p:txBody>
      </p:sp>
    </p:spTree>
    <p:extLst>
      <p:ext uri="{BB962C8B-B14F-4D97-AF65-F5344CB8AC3E}">
        <p14:creationId xmlns:p14="http://schemas.microsoft.com/office/powerpoint/2010/main" val="2119335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Endoscopia durante el embarazo:</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Riesgo bajo, pero sólo debe realizarse si puede cambiar o mejorar el manejo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de la actividad de la enfermedad.</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Modalidades de imagen preferidas: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Se prefieren la ecografía intestinal, las imágenes transversales y la resonancia magnética con gadolinio a la TC.</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Tomografía computarizada única: la exposición a la radiación está por debajo de los niveles nocivos.</a:t>
            </a:r>
          </a:p>
          <a:p>
            <a:pPr marL="0" indent="0">
              <a:spcAft>
                <a:spcPts val="600"/>
              </a:spcAft>
              <a:buFont typeface="Arial" panose="020B0604020202020204" pitchFamily="34" charset="0"/>
              <a:buNone/>
            </a:pPr>
            <a:r>
              <a:rPr lang="es" b="0" dirty="0">
                <a:latin typeface="Calibri" panose="020F0502020204030204" pitchFamily="34" charset="0"/>
                <a:cs typeface="Calibri" panose="020F0502020204030204" pitchFamily="34" charset="0"/>
              </a:rPr>
              <a:t>Escucha:</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calprotectina fecal es útil para monitorear la actividad de la enfermedad en mujeres embarazadas con EII.</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30</a:t>
            </a:fld>
            <a:endParaRPr lang="en-US"/>
          </a:p>
        </p:txBody>
      </p:sp>
    </p:spTree>
    <p:extLst>
      <p:ext uri="{BB962C8B-B14F-4D97-AF65-F5344CB8AC3E}">
        <p14:creationId xmlns:p14="http://schemas.microsoft.com/office/powerpoint/2010/main" val="398820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i="0" dirty="0">
                <a:effectLst/>
                <a:latin typeface="Calibri" panose="020F0502020204030204" pitchFamily="34" charset="0"/>
                <a:cs typeface="Calibri" panose="020F0502020204030204" pitchFamily="34" charset="0"/>
              </a:rPr>
              <a:t>Evaluación de la actividad de la enfermedad durante el embarazo</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31</a:t>
            </a:fld>
            <a:endParaRPr lang="en-US" dirty="0"/>
          </a:p>
        </p:txBody>
      </p:sp>
    </p:spTree>
    <p:extLst>
      <p:ext uri="{BB962C8B-B14F-4D97-AF65-F5344CB8AC3E}">
        <p14:creationId xmlns:p14="http://schemas.microsoft.com/office/powerpoint/2010/main" val="2833127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dirty="0">
                <a:latin typeface="Calibri" panose="020F0502020204030204" pitchFamily="34" charset="0"/>
                <a:cs typeface="Calibri" panose="020F0502020204030204" pitchFamily="34" charset="0"/>
              </a:rPr>
              <a:t>El manejo del embarazo en mujeres con EII se centra en controlar la actividad de la enfermedad, prevenir complicaciones y garantizar la salud materna y fetal.</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32</a:t>
            </a:fld>
            <a:endParaRPr lang="en-US"/>
          </a:p>
        </p:txBody>
      </p:sp>
    </p:spTree>
    <p:extLst>
      <p:ext uri="{BB962C8B-B14F-4D97-AF65-F5344CB8AC3E}">
        <p14:creationId xmlns:p14="http://schemas.microsoft.com/office/powerpoint/2010/main" val="1216945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3" y="2857500"/>
            <a:ext cx="5676255" cy="4224257"/>
          </a:xfrm>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Aspirina en dosis bajas: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Recomendado para mujeres embarazadas con EII entre las 12 y 16 semanas de gestación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para prevenir la preeclampsia prematura (nueva recomendación).</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solidFill>
                  <a:srgbClr val="000000"/>
                </a:solidFill>
                <a:effectLst/>
                <a:latin typeface="Helvetica" pitchFamily="2" charset="0"/>
              </a:rPr>
              <a:t>Algunos recomiendan suspenderlo a las 36 semanas para reducir el riesgo de sangrado durante el parto.</a:t>
            </a:r>
            <a:endParaRPr lang="en-US"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Cesárea: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Recomendado para mujeres embarazadas con enfermedad de Crohn y enfermedad perianal activa.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Sugerido para mujeres embarazadas con EII e IPAA previa para reducir el riesgo de deterioro de la función de la bolsa debido al parto vaginal.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Los datos son contradictorios, pero el único estudio realizado por </a:t>
            </a:r>
            <a:r>
              <a:rPr lang="es" dirty="0" err="1">
                <a:latin typeface="Calibri" panose="020F0502020204030204" pitchFamily="34" charset="0"/>
                <a:cs typeface="Calibri" panose="020F0502020204030204" pitchFamily="34" charset="0"/>
              </a:rPr>
              <a:t>Feso</a:t>
            </a:r>
            <a:r>
              <a:rPr lang="es" dirty="0">
                <a:latin typeface="Calibri" panose="020F0502020204030204" pitchFamily="34" charset="0"/>
                <a:cs typeface="Calibri" panose="020F0502020204030204" pitchFamily="34" charset="0"/>
              </a:rPr>
              <a:t> El uso de manometría </a:t>
            </a:r>
            <a:r>
              <a:rPr lang="es" dirty="0" err="1">
                <a:latin typeface="Calibri" panose="020F0502020204030204" pitchFamily="34" charset="0"/>
                <a:cs typeface="Calibri" panose="020F0502020204030204" pitchFamily="34" charset="0"/>
              </a:rPr>
              <a:t>de Rezi </a:t>
            </a:r>
            <a:r>
              <a:rPr lang="es" dirty="0">
                <a:latin typeface="Calibri" panose="020F0502020204030204" pitchFamily="34" charset="0"/>
                <a:cs typeface="Calibri" panose="020F0502020204030204" pitchFamily="34" charset="0"/>
              </a:rPr>
              <a:t>mostró presiones de compresión más bajas y más defectos del esfínter con el parto vaginal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en mujeres con bolsa en J.</a:t>
            </a:r>
          </a:p>
          <a:p>
            <a:pPr marL="628650" lvl="1" indent="-171450">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33</a:t>
            </a:fld>
            <a:endParaRPr lang="en-US"/>
          </a:p>
        </p:txBody>
      </p:sp>
    </p:spTree>
    <p:extLst>
      <p:ext uri="{BB962C8B-B14F-4D97-AF65-F5344CB8AC3E}">
        <p14:creationId xmlns:p14="http://schemas.microsoft.com/office/powerpoint/2010/main" val="1165640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81513" cy="2520950"/>
          </a:xfrm>
        </p:spPr>
      </p:sp>
      <p:sp>
        <p:nvSpPr>
          <p:cNvPr id="3" name="Notes Placeholder 2"/>
          <p:cNvSpPr>
            <a:spLocks noGrp="1"/>
          </p:cNvSpPr>
          <p:nvPr>
            <p:ph type="body" idx="1"/>
          </p:nvPr>
        </p:nvSpPr>
        <p:spPr/>
        <p:txBody>
          <a:bodyPr/>
          <a:lstStyle/>
          <a:p>
            <a:r>
              <a:rPr lang="es" b="0" i="0" dirty="0">
                <a:latin typeface="Calibri" panose="020F0502020204030204" pitchFamily="34" charset="0"/>
                <a:cs typeface="Calibri" panose="020F0502020204030204" pitchFamily="34" charset="0"/>
              </a:rPr>
              <a:t>Embarazo de alto riesgo:</a:t>
            </a:r>
          </a:p>
          <a:p>
            <a:pPr marL="628650" lvl="1" indent="-171450">
              <a:buFont typeface="Arial" panose="020B0604020202020204" pitchFamily="34" charset="0"/>
              <a:buChar char="•"/>
            </a:pPr>
            <a:r>
              <a:rPr lang="es" b="0" i="0" dirty="0">
                <a:latin typeface="Calibri" panose="020F0502020204030204" pitchFamily="34" charset="0"/>
                <a:cs typeface="Calibri" panose="020F0502020204030204" pitchFamily="34" charset="0"/>
              </a:rPr>
              <a:t>Los embarazos en mujeres con EII se consideran de alto riesgo.</a:t>
            </a:r>
          </a:p>
          <a:p>
            <a:pPr marL="628650" lvl="1" indent="-171450">
              <a:spcAft>
                <a:spcPts val="600"/>
              </a:spcAft>
              <a:buFont typeface="Arial" panose="020B0604020202020204" pitchFamily="34" charset="0"/>
              <a:buChar char="•"/>
            </a:pPr>
            <a:r>
              <a:rPr lang="es" b="0" i="0" dirty="0">
                <a:latin typeface="Calibri" panose="020F0502020204030204" pitchFamily="34" charset="0"/>
                <a:cs typeface="Calibri" panose="020F0502020204030204" pitchFamily="34" charset="0"/>
              </a:rPr>
              <a:t>Un embarazo de alto riesgo amenaza la salud de la madre o el feto, y aunque las mujeres con EII suelen ser jóvenes y por lo demás sanas, no siempre se las reconoce como de alto riesgo a pesar del vínculo con resultados maternos y obstétricos adversos, especialmente con actividad de la enfermedad no controlada.</a:t>
            </a:r>
          </a:p>
          <a:p>
            <a:r>
              <a:rPr lang="es" b="0" i="0" dirty="0">
                <a:latin typeface="Calibri" panose="020F0502020204030204" pitchFamily="34" charset="0"/>
                <a:cs typeface="Calibri" panose="020F0502020204030204" pitchFamily="34" charset="0"/>
              </a:rPr>
              <a:t>Cesárea:</a:t>
            </a:r>
          </a:p>
          <a:p>
            <a:pPr marL="628650" lvl="1" indent="-171450">
              <a:spcAft>
                <a:spcPts val="600"/>
              </a:spcAft>
              <a:buFont typeface="Arial" panose="020B0604020202020204" pitchFamily="34" charset="0"/>
              <a:buChar char="•"/>
            </a:pPr>
            <a:r>
              <a:rPr lang="es" b="0" i="0" dirty="0">
                <a:latin typeface="Calibri" panose="020F0502020204030204" pitchFamily="34" charset="0"/>
                <a:cs typeface="Calibri" panose="020F0502020204030204" pitchFamily="34" charset="0"/>
              </a:rPr>
              <a:t>Recomendado para mujeres con antecedentes actuales o pasados de fístulas rectovaginales.</a:t>
            </a:r>
          </a:p>
          <a:p>
            <a:r>
              <a:rPr lang="es" b="0" i="0" dirty="0">
                <a:latin typeface="Calibri" panose="020F0502020204030204" pitchFamily="34" charset="0"/>
                <a:cs typeface="Calibri" panose="020F0502020204030204" pitchFamily="34" charset="0"/>
              </a:rPr>
              <a:t>Evaluación nutricional:</a:t>
            </a:r>
          </a:p>
          <a:p>
            <a:pPr marL="628650" lvl="1" indent="-171450">
              <a:buFont typeface="Arial" panose="020B0604020202020204" pitchFamily="34" charset="0"/>
              <a:buChar char="•"/>
            </a:pPr>
            <a:r>
              <a:rPr lang="es" b="0" i="0" dirty="0">
                <a:latin typeface="Calibri" panose="020F0502020204030204" pitchFamily="34" charset="0"/>
                <a:cs typeface="Calibri" panose="020F0502020204030204" pitchFamily="34" charset="0"/>
              </a:rPr>
              <a:t>Las mujeres con EII deben ser evaluadas al inicio del embarazo o antes de la concepción para determinar su estado nutricional.</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Las mujeres con EII corren el riesgo de sufrir desnutrición y deficiencias de micronutrientes debido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a factores como la malabsorción y la enfermedad no controlada, que pueden empeorar durante el embarazo debido a mayores demandas nutricionales, con deficiencias comunes que incluyen hierro, vitamina B12, vitamina D y ácido fólico, que pueden afectar los resultados maternos y fetales.</a:t>
            </a:r>
            <a:endParaRPr lang="en-US" b="0"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0" i="0" dirty="0">
                <a:latin typeface="Calibri" panose="020F0502020204030204" pitchFamily="34" charset="0"/>
                <a:cs typeface="Calibri" panose="020F0502020204030204" pitchFamily="34" charset="0"/>
              </a:rPr>
              <a:t>El aumento de peso esperado durante el embarazo es de 20 a 25 libras; no alcanzar este valor se relaciona con un aumento de eventos adversos, </a:t>
            </a:r>
            <a:r>
              <a:rPr lang="es" b="0" i="0" dirty="0">
                <a:solidFill>
                  <a:srgbClr val="222222"/>
                </a:solidFill>
                <a:effectLst/>
                <a:latin typeface="Calibri" panose="020F0502020204030204" pitchFamily="34" charset="0"/>
                <a:cs typeface="Calibri" panose="020F0502020204030204" pitchFamily="34" charset="0"/>
              </a:rPr>
              <a:t>como parto prematuro, </a:t>
            </a:r>
            <a:r>
              <a:rPr lang="es" b="0" i="0" dirty="0">
                <a:solidFill>
                  <a:srgbClr val="000000"/>
                </a:solidFill>
                <a:effectLst/>
                <a:latin typeface="Calibri" panose="020F0502020204030204" pitchFamily="34" charset="0"/>
                <a:cs typeface="Calibri" panose="020F0502020204030204" pitchFamily="34" charset="0"/>
              </a:rPr>
              <a:t>tamaño pequeño para la edad gestacional (PEG) </a:t>
            </a:r>
            <a:r>
              <a:rPr lang="es" b="0" i="0" dirty="0">
                <a:solidFill>
                  <a:srgbClr val="222222"/>
                </a:solidFill>
                <a:effectLst/>
                <a:latin typeface="Calibri" panose="020F0502020204030204" pitchFamily="34" charset="0"/>
                <a:cs typeface="Calibri" panose="020F0502020204030204" pitchFamily="34" charset="0"/>
              </a:rPr>
              <a:t>e ingreso a la unidad de cuidados intensivos neonatales.</a:t>
            </a:r>
          </a:p>
          <a:p>
            <a:pPr marL="628650" lvl="1" indent="-171450">
              <a:buFont typeface="Arial" panose="020B0604020202020204" pitchFamily="34" charset="0"/>
              <a:buChar char="•"/>
            </a:pPr>
            <a:r>
              <a:rPr lang="es" b="0" i="0" dirty="0">
                <a:effectLst/>
                <a:latin typeface="Calibri" panose="020F0502020204030204" pitchFamily="34" charset="0"/>
                <a:cs typeface="Calibri" panose="020F0502020204030204" pitchFamily="34" charset="0"/>
              </a:rPr>
              <a:t>Si no se alcanzan los objetivos de peso adecuados, se debe derivar al paciente a un dietista. Los pacientes con factores de riesgo de desnutrición, como una cirugía extensa de intestino delgado, también deben ser derivados a un dietista.</a:t>
            </a:r>
          </a:p>
          <a:p>
            <a:pPr marL="628650" lvl="1" indent="-171450">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34</a:t>
            </a:fld>
            <a:endParaRPr lang="en-US"/>
          </a:p>
        </p:txBody>
      </p:sp>
    </p:spTree>
    <p:extLst>
      <p:ext uri="{BB962C8B-B14F-4D97-AF65-F5344CB8AC3E}">
        <p14:creationId xmlns:p14="http://schemas.microsoft.com/office/powerpoint/2010/main" val="101061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a:xfrm>
            <a:off x="569563" y="2857500"/>
            <a:ext cx="5567766" cy="4627213"/>
          </a:xfrm>
        </p:spPr>
        <p:txBody>
          <a:bodyPr/>
          <a:lstStyle/>
          <a:p>
            <a:pPr marL="171450" indent="-171450">
              <a:spcAft>
                <a:spcPts val="600"/>
              </a:spcAft>
              <a:buFont typeface="Arial" panose="020B0604020202020204" pitchFamily="34" charset="0"/>
              <a:buChar char="•"/>
              <a:defRPr/>
            </a:pPr>
            <a:r>
              <a:rPr kumimoji="0" lang="es"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La preeclampsia (PE) generalmente afecta entre el 2% y el 5% de las mujeres embarazadas y es una de las principales causas de </a:t>
            </a:r>
            <a:r>
              <a:rPr kumimoji="0" lang="es" b="0" i="0" u="none" strike="noStrike" kern="1200" cap="none" spc="0" normalizeH="0" baseline="0" noProof="0" dirty="0">
                <a:ln>
                  <a:noFill/>
                </a:ln>
                <a:effectLst/>
                <a:highlight>
                  <a:srgbClr val="FFFFFF"/>
                </a:highlight>
                <a:uLnTx/>
                <a:uFillTx/>
                <a:latin typeface="Calibri" panose="020F0502020204030204" pitchFamily="34" charset="0"/>
                <a:ea typeface="+mn-ea"/>
                <a:cs typeface="Calibri" panose="020F0502020204030204" pitchFamily="34" charset="0"/>
              </a:rPr>
              <a:t>morbilidad y mortalidad materna y perinatal.</a:t>
            </a:r>
          </a:p>
          <a:p>
            <a:pPr marL="171450" indent="-171450">
              <a:spcAft>
                <a:spcPts val="600"/>
              </a:spcAft>
              <a:buFont typeface="Arial" panose="020B0604020202020204" pitchFamily="34" charset="0"/>
              <a:buChar char="•"/>
              <a:defRPr/>
            </a:pPr>
            <a:r>
              <a:rPr lang="es" b="0" dirty="0">
                <a:latin typeface="Calibri" panose="020F0502020204030204" pitchFamily="34" charset="0"/>
                <a:cs typeface="Calibri" panose="020F0502020204030204" pitchFamily="34" charset="0"/>
              </a:rPr>
              <a:t>La aspirina en dosis bajas puede prevenir la preeclampsia en pacientes de riesgo</a:t>
            </a:r>
          </a:p>
          <a:p>
            <a:pPr marL="171450" indent="-171450">
              <a:spcAft>
                <a:spcPts val="600"/>
              </a:spcAft>
              <a:buFont typeface="Arial" panose="020B0604020202020204" pitchFamily="34" charset="0"/>
              <a:buChar char="•"/>
              <a:defRPr/>
            </a:pPr>
            <a:r>
              <a:rPr lang="es" b="0" dirty="0">
                <a:latin typeface="Calibri" panose="020F0502020204030204" pitchFamily="34" charset="0"/>
                <a:cs typeface="Calibri" panose="020F0502020204030204" pitchFamily="34" charset="0"/>
              </a:rPr>
              <a:t>No hay evidencia de un mayor riesgo de brote de EII en mujeres que toman aspirina en dosis bajas (estudio ASPRE)</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Estudios respaldan las declaraciones GRADE y Consenso: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Estudio de cohorte nacional danés: mayor riesgo de preeclampsia grave en pacientes con EII.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Estudio del grupo de otitis de Berkeley: la preeclampsia y la eclampsia fueron más frecuentes en pacientes con enfermedad de Crohn (encuesta nacional de pacientes hospitalizados).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Estudio ASPRE (New England Journal of Medicine):</a:t>
            </a:r>
          </a:p>
          <a:p>
            <a:pPr marL="1085850" lvl="2" indent="-171450">
              <a:buFont typeface="Arial" panose="020B0604020202020204" pitchFamily="34" charset="0"/>
              <a:buChar char="•"/>
              <a:defRPr/>
            </a:pPr>
            <a:r>
              <a:rPr lang="es" b="0" dirty="0">
                <a:latin typeface="Calibri" panose="020F0502020204030204" pitchFamily="34" charset="0"/>
                <a:cs typeface="Calibri" panose="020F0502020204030204" pitchFamily="34" charset="0"/>
              </a:rPr>
              <a:t>Se encontraron tasas más altas de preeclampsia en la EII </a:t>
            </a:r>
            <a:r>
              <a:rPr lang="es" dirty="0">
                <a:latin typeface="Calibri" panose="020F0502020204030204" pitchFamily="34" charset="0"/>
                <a:cs typeface="Calibri" panose="020F0502020204030204" pitchFamily="34" charset="0"/>
              </a:rPr>
              <a:t>.</a:t>
            </a:r>
            <a:endParaRPr lang="en-US" b="0" dirty="0">
              <a:latin typeface="Calibri" panose="020F0502020204030204" pitchFamily="34" charset="0"/>
              <a:cs typeface="Calibri" panose="020F0502020204030204" pitchFamily="34" charset="0"/>
            </a:endParaRPr>
          </a:p>
          <a:p>
            <a:pPr marL="1085850" lvl="2" indent="-171450">
              <a:buFont typeface="Arial" panose="020B0604020202020204" pitchFamily="34" charset="0"/>
              <a:buChar char="•"/>
              <a:defRPr/>
            </a:pPr>
            <a:r>
              <a:rPr lang="es" b="0" dirty="0">
                <a:latin typeface="Calibri" panose="020F0502020204030204" pitchFamily="34" charset="0"/>
                <a:cs typeface="Calibri" panose="020F0502020204030204" pitchFamily="34" charset="0"/>
              </a:rPr>
              <a:t>La dosis recomendada de aspirina fue de 150 mg (la práctica común utiliza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81 mg dos veces).</a:t>
            </a:r>
          </a:p>
          <a:p>
            <a:pPr marL="1085850" lvl="2" indent="-171450">
              <a:buFont typeface="Arial" panose="020B0604020202020204" pitchFamily="34" charset="0"/>
              <a:buChar char="•"/>
              <a:defRPr/>
            </a:pPr>
            <a:r>
              <a:rPr lang="es" b="1" dirty="0">
                <a:latin typeface="Calibri" panose="020F0502020204030204" pitchFamily="34" charset="0"/>
                <a:cs typeface="Calibri" panose="020F0502020204030204" pitchFamily="34" charset="0"/>
              </a:rPr>
              <a:t>Se debe comenzar a tomar aspirina alrededor de las 11 a 16 semanas de gestación y suspenderla a las 36 semanas </a:t>
            </a:r>
            <a:br>
              <a:rPr lang="en-US" b="1" dirty="0">
                <a:latin typeface="Calibri" panose="020F0502020204030204" pitchFamily="34" charset="0"/>
                <a:cs typeface="Calibri" panose="020F0502020204030204" pitchFamily="34" charset="0"/>
              </a:rPr>
            </a:br>
            <a:r>
              <a:rPr lang="es" b="1" dirty="0">
                <a:latin typeface="Calibri" panose="020F0502020204030204" pitchFamily="34" charset="0"/>
                <a:cs typeface="Calibri" panose="020F0502020204030204" pitchFamily="34" charset="0"/>
              </a:rPr>
              <a:t>para reducir el riesgo de sangrado durante el parto.</a:t>
            </a:r>
          </a:p>
          <a:p>
            <a:pPr marL="1543050" lvl="3"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La aspirina se suspende al final de la semana 36 porque ya no es prematura y esto puede reducir el riesgo de sangrado durante el parto.</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35</a:t>
            </a:fld>
            <a:endParaRPr lang="en-US"/>
          </a:p>
        </p:txBody>
      </p:sp>
    </p:spTree>
    <p:extLst>
      <p:ext uri="{BB962C8B-B14F-4D97-AF65-F5344CB8AC3E}">
        <p14:creationId xmlns:p14="http://schemas.microsoft.com/office/powerpoint/2010/main" val="2973084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8891-8AAF-5D43-8114-2662190B4CEF}" type="slidenum">
              <a:rPr kumimoji="0" lang="en-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77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8891-8AAF-5D43-8114-2662190B4CEF}" type="slidenum">
              <a:rPr kumimoji="0" lang="en-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36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Manejo del embarazo de alto riesgo:</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definición de "alto riesgo" difiere globalmente.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En algunos países, la atención puede ser brindada principalmente por parteras, no por médicos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o especialistas en medicina materno-fetal, hasta después de las 24 semanas, </a:t>
            </a:r>
            <a:r>
              <a:rPr lang="es" dirty="0">
                <a:solidFill>
                  <a:srgbClr val="000000"/>
                </a:solidFill>
                <a:effectLst/>
                <a:latin typeface="Helvetica" pitchFamily="2" charset="0"/>
              </a:rPr>
              <a:t>o incluso durante todo el embarazo.</a:t>
            </a: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atención de alto riesgo para embarazos con EII podría involucrar clínicas especializadas o médicos especialistas en maternidad, dependiendo de los protocolos del país.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solidFill>
                  <a:srgbClr val="000000"/>
                </a:solidFill>
                <a:effectLst/>
                <a:latin typeface="Helvetica" pitchFamily="2" charset="0"/>
              </a:rPr>
              <a:t>De todas formas, es necesario que todos los implicados reciban una formación adecuada sobre los riesgos y su seguimiento.</a:t>
            </a: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38</a:t>
            </a:fld>
            <a:endParaRPr lang="en-US"/>
          </a:p>
        </p:txBody>
      </p:sp>
    </p:spTree>
    <p:extLst>
      <p:ext uri="{BB962C8B-B14F-4D97-AF65-F5344CB8AC3E}">
        <p14:creationId xmlns:p14="http://schemas.microsoft.com/office/powerpoint/2010/main" val="1538368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1" dirty="0"/>
              <a:t>Bolsa en forma de J y modo de entrega </a:t>
            </a:r>
            <a:r>
              <a:rPr lang="es"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Los datos son contradictorios, pero el único estudio de </a:t>
            </a:r>
            <a:r>
              <a:rPr lang="es" dirty="0">
                <a:solidFill>
                  <a:srgbClr val="000000"/>
                </a:solidFill>
                <a:effectLst/>
                <a:latin typeface="Calibri" panose="020F0502020204030204" pitchFamily="34" charset="0"/>
                <a:cs typeface="Calibri" panose="020F0502020204030204" pitchFamily="34" charset="0"/>
              </a:rPr>
              <a:t>Feza Remzi </a:t>
            </a:r>
            <a:r>
              <a:rPr lang="es" dirty="0">
                <a:latin typeface="Calibri" panose="020F0502020204030204" pitchFamily="34" charset="0"/>
                <a:cs typeface="Calibri" panose="020F0502020204030204" pitchFamily="34" charset="0"/>
              </a:rPr>
              <a:t>El uso de manometría mostró presiones de contracción más bajas y más defectos del esfínter con el parto vaginal en mujeres con bolsa en J.</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39</a:t>
            </a:fld>
            <a:endParaRPr lang="en-US"/>
          </a:p>
        </p:txBody>
      </p:sp>
    </p:spTree>
    <p:extLst>
      <p:ext uri="{BB962C8B-B14F-4D97-AF65-F5344CB8AC3E}">
        <p14:creationId xmlns:p14="http://schemas.microsoft.com/office/powerpoint/2010/main" val="197331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8B88-A5C4-487C-9391-A98213D43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ED302-9BA0-0BEF-C4A4-90B829D5B1AF}"/>
              </a:ext>
            </a:extLst>
          </p:cNvPr>
          <p:cNvSpPr>
            <a:spLocks noGrp="1" noRot="1" noChangeAspect="1"/>
          </p:cNvSpPr>
          <p:nvPr>
            <p:ph type="sldImg"/>
          </p:nvPr>
        </p:nvSpPr>
        <p:spPr>
          <a:xfrm>
            <a:off x="647700" y="190500"/>
            <a:ext cx="4467225" cy="2513013"/>
          </a:xfrm>
        </p:spPr>
      </p:sp>
      <p:sp>
        <p:nvSpPr>
          <p:cNvPr id="3" name="Notes Placeholder 2">
            <a:extLst>
              <a:ext uri="{FF2B5EF4-FFF2-40B4-BE49-F238E27FC236}">
                <a16:creationId xmlns:a16="http://schemas.microsoft.com/office/drawing/2014/main" id="{E4169EA3-4B68-8AC8-9611-40568485BD56}"/>
              </a:ext>
            </a:extLst>
          </p:cNvPr>
          <p:cNvSpPr>
            <a:spLocks noGrp="1"/>
          </p:cNvSpPr>
          <p:nvPr>
            <p:ph type="body" idx="1"/>
          </p:nvPr>
        </p:nvSpPr>
        <p:spPr>
          <a:xfrm>
            <a:off x="554709" y="2874936"/>
            <a:ext cx="5543873" cy="2352836"/>
          </a:xfrm>
        </p:spPr>
        <p:txBody>
          <a:bodyPr/>
          <a:lstStyle/>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s" i="0" dirty="0">
                <a:latin typeface="Calibri" panose="020F0502020204030204" pitchFamily="34" charset="0"/>
                <a:cs typeface="Calibri" panose="020F0502020204030204" pitchFamily="34" charset="0"/>
              </a:rPr>
              <a:t>La placenta es un órgano único con una función inmune altamente compleja.</a:t>
            </a:r>
          </a:p>
          <a:p>
            <a:pPr marL="230188" indent="-230188">
              <a:spcAft>
                <a:spcPts val="600"/>
              </a:spcAft>
              <a:buFont typeface="Arial" panose="020B0604020202020204" pitchFamily="34" charset="0"/>
              <a:buChar char="•"/>
            </a:pPr>
            <a:r>
              <a:rPr lang="es" i="0" dirty="0">
                <a:effectLst/>
                <a:latin typeface="Calibri" panose="020F0502020204030204" pitchFamily="34" charset="0"/>
                <a:cs typeface="Calibri" panose="020F0502020204030204" pitchFamily="34" charset="0"/>
              </a:rPr>
              <a:t>Sorprendentemente, la placenta, un órgano embrionario/fetal, expresa un a proporción aproximadamente similar de genes maternos y paternos sin provocar una respuesta inmune materna ni el rechazo de este órgano.</a:t>
            </a:r>
            <a:endParaRPr lang="en-US" i="0" dirty="0">
              <a:latin typeface="Calibri" panose="020F0502020204030204" pitchFamily="34" charset="0"/>
              <a:cs typeface="Calibri" panose="020F0502020204030204" pitchFamily="34" charset="0"/>
            </a:endParaRPr>
          </a:p>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s" i="0" dirty="0">
                <a:latin typeface="Calibri" panose="020F0502020204030204" pitchFamily="34" charset="0"/>
                <a:cs typeface="Calibri" panose="020F0502020204030204" pitchFamily="34" charset="0"/>
              </a:rPr>
              <a:t>A diferencia de otros animales, la placenta humana se incrusta profundamente en el útero, lo que aumenta la complejidad del embarazo y eleva los riesgos de afecciones como sangrado y complicaciones relacionadas con la placenta.</a:t>
            </a:r>
          </a:p>
        </p:txBody>
      </p:sp>
      <p:sp>
        <p:nvSpPr>
          <p:cNvPr id="4" name="Slide Number Placeholder 3">
            <a:extLst>
              <a:ext uri="{FF2B5EF4-FFF2-40B4-BE49-F238E27FC236}">
                <a16:creationId xmlns:a16="http://schemas.microsoft.com/office/drawing/2014/main" id="{93CABDE8-8C31-6C6E-6787-FB4621D24FF5}"/>
              </a:ext>
            </a:extLst>
          </p:cNvPr>
          <p:cNvSpPr>
            <a:spLocks noGrp="1"/>
          </p:cNvSpPr>
          <p:nvPr>
            <p:ph type="sldNum" sz="quarter" idx="5"/>
          </p:nvPr>
        </p:nvSpPr>
        <p:spPr/>
        <p:txBody>
          <a:bodyPr/>
          <a:lstStyle/>
          <a:p>
            <a:fld id="{C74D3433-378D-A249-B6C9-BD64307AB14E}" type="slidenum">
              <a:rPr lang="en-US" smtClean="0"/>
              <a:t>4</a:t>
            </a:fld>
            <a:endParaRPr lang="en-US"/>
          </a:p>
        </p:txBody>
      </p:sp>
    </p:spTree>
    <p:extLst>
      <p:ext uri="{BB962C8B-B14F-4D97-AF65-F5344CB8AC3E}">
        <p14:creationId xmlns:p14="http://schemas.microsoft.com/office/powerpoint/2010/main" val="3738771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i="0" dirty="0">
                <a:effectLst/>
                <a:latin typeface="Calibri" panose="020F0502020204030204" pitchFamily="34" charset="0"/>
                <a:cs typeface="Calibri" panose="020F0502020204030204" pitchFamily="34" charset="0"/>
              </a:rPr>
              <a:t>El uso de medicamentos para la EII durante el embarazo sigue siendo una de las áreas más controvertidas </a:t>
            </a:r>
            <a:br>
              <a:rPr lang="en-US" i="0" dirty="0">
                <a:effectLst/>
                <a:latin typeface="Calibri" panose="020F0502020204030204" pitchFamily="34" charset="0"/>
                <a:cs typeface="Calibri" panose="020F0502020204030204" pitchFamily="34" charset="0"/>
              </a:rPr>
            </a:br>
            <a:r>
              <a:rPr lang="es" i="0" dirty="0">
                <a:effectLst/>
                <a:latin typeface="Calibri" panose="020F0502020204030204" pitchFamily="34" charset="0"/>
                <a:cs typeface="Calibri" panose="020F0502020204030204" pitchFamily="34" charset="0"/>
              </a:rPr>
              <a:t>en el tratamiento de pacientes con EII.</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40</a:t>
            </a:fld>
            <a:endParaRPr lang="en-US"/>
          </a:p>
        </p:txBody>
      </p:sp>
    </p:spTree>
    <p:extLst>
      <p:ext uri="{BB962C8B-B14F-4D97-AF65-F5344CB8AC3E}">
        <p14:creationId xmlns:p14="http://schemas.microsoft.com/office/powerpoint/2010/main" val="2103739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1814" y="2861375"/>
            <a:ext cx="5738247" cy="3600450"/>
          </a:xfrm>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i="0" dirty="0">
                <a:effectLst/>
                <a:latin typeface="Calibri" panose="020F0502020204030204" pitchFamily="34" charset="0"/>
                <a:cs typeface="Calibri" panose="020F0502020204030204" pitchFamily="34" charset="0"/>
              </a:rPr>
              <a:t>Como ya se ha mencionado, la EII puede tener un impacto negativo en las madres embarazadas y en los fetos.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Las directrices en evolución enfatizan el control de la actividad de la enfermedad tanto para la salud materna como para la fetal.</a:t>
            </a:r>
          </a:p>
          <a:p>
            <a:pPr marL="171450" indent="-171450">
              <a:buFont typeface="Arial" panose="020B0604020202020204" pitchFamily="34" charset="0"/>
              <a:buChar char="•"/>
            </a:pPr>
            <a:r>
              <a:rPr lang="es" dirty="0">
                <a:solidFill>
                  <a:srgbClr val="000000"/>
                </a:solidFill>
                <a:effectLst/>
                <a:latin typeface="Calibri" panose="020F0502020204030204" pitchFamily="34" charset="0"/>
                <a:cs typeface="Calibri" panose="020F0502020204030204" pitchFamily="34" charset="0"/>
              </a:rPr>
              <a:t>Sin embargo, la toma de medicamentos para la EII tiene datos de seguridad limitados para la madre y el niño.</a:t>
            </a:r>
          </a:p>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Una revisión sistemática y un metanálisis determinaron que reducir la terapia o suspender los medicamentos biológicos antes del tercer trimestre provocó más brotes de la enfermedad.</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41</a:t>
            </a:fld>
            <a:endParaRPr lang="en-US"/>
          </a:p>
        </p:txBody>
      </p:sp>
    </p:spTree>
    <p:extLst>
      <p:ext uri="{BB962C8B-B14F-4D97-AF65-F5344CB8AC3E}">
        <p14:creationId xmlns:p14="http://schemas.microsoft.com/office/powerpoint/2010/main" val="3346757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4" y="2857500"/>
            <a:ext cx="5486400" cy="4743450"/>
          </a:xfrm>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Desafíos en el control de la actividad de la enfermedad:</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mujeres embarazadas no están incluidas en los ensayos clínicos, por lo que los datos sobre medicamentos en esta población son limitados.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confusión no medida es común en estudios no controlados:</a:t>
            </a:r>
          </a:p>
          <a:p>
            <a:pPr marL="1085850" lvl="2"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Los pacientes que comienzan o continúan tomando medicamentos para la EII durante el embarazo no son todos iguales; las decisiones a menudo están influenciadas por la actividad de la enfermedad existente.</a:t>
            </a:r>
          </a:p>
          <a:p>
            <a:pPr marL="1085850" lvl="2"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elección de continuar o interrumpir la terapia no es aleatoria.</a:t>
            </a:r>
          </a:p>
          <a:p>
            <a:pPr marL="1085850" lvl="2" indent="-171450">
              <a:buFont typeface="Arial" panose="020B0604020202020204" pitchFamily="34" charset="0"/>
              <a:buChar char="•"/>
            </a:pPr>
            <a:r>
              <a:rPr lang="es" dirty="0">
                <a:latin typeface="Calibri" panose="020F0502020204030204" pitchFamily="34" charset="0"/>
                <a:cs typeface="Calibri" panose="020F0502020204030204" pitchFamily="34" charset="0"/>
              </a:rPr>
              <a:t>Podría verse influenciado por la gravedad de la enfermedad u otras condiciones subyacentes.</a:t>
            </a:r>
            <a:endParaRPr lang="en-US" b="0" dirty="0">
              <a:latin typeface="Calibri" panose="020F0502020204030204" pitchFamily="34" charset="0"/>
              <a:cs typeface="Calibri" panose="020F0502020204030204" pitchFamily="34" charset="0"/>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Si estos factores no se miden o ajustan en el análisis, pueden sesgar los resultados, dificultando la determinación del efecto real de la medicación sobre los resultados del embarazo.</a:t>
            </a:r>
            <a:endParaRPr lang="en-US" b="0" dirty="0">
              <a:latin typeface="Calibri" panose="020F0502020204030204" pitchFamily="34" charset="0"/>
              <a:cs typeface="Calibri" panose="020F0502020204030204" pitchFamily="34" charset="0"/>
            </a:endParaRP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bajas tasas de eventos adversos y los tamaños de cohorte pequeños afectan la confiabilidad de los datos.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Existe un riesgo subyacente de defectos congénitos en la población general, lo que complica las evaluaciones.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El parto prematuro aumenta el riesgo de infecciones neonatales.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7EE7-066C-FE4C-91BF-D2AA49666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730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4" y="2857499"/>
            <a:ext cx="5486400" cy="5430157"/>
          </a:xfrm>
        </p:spPr>
        <p:txBody>
          <a:bodyPr/>
          <a:lstStyle/>
          <a:p>
            <a:pPr marL="171450" indent="-171450">
              <a:spcAft>
                <a:spcPts val="200"/>
              </a:spcAft>
              <a:buFont typeface="Arial" panose="020B0604020202020204" pitchFamily="34" charset="0"/>
              <a:buChar char="•"/>
            </a:pPr>
            <a:r>
              <a:rPr lang="es" b="0" i="0" dirty="0">
                <a:latin typeface="Calibri" panose="020F0502020204030204" pitchFamily="34" charset="0"/>
                <a:cs typeface="Calibri" panose="020F0502020204030204" pitchFamily="34" charset="0"/>
              </a:rPr>
              <a:t>Esto es lo que sabemos: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i="0" dirty="0">
                <a:effectLst/>
                <a:latin typeface="Calibri" panose="020F0502020204030204" pitchFamily="34" charset="0"/>
                <a:cs typeface="Calibri" panose="020F0502020204030204" pitchFamily="34" charset="0"/>
              </a:rPr>
              <a:t>La placenta juega un papel clave en la seguridad de los medicamentos durante el embarazo.</a:t>
            </a: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i="0" dirty="0">
                <a:effectLst/>
                <a:latin typeface="Calibri" panose="020F0502020204030204" pitchFamily="34" charset="0"/>
                <a:cs typeface="Calibri" panose="020F0502020204030204" pitchFamily="34" charset="0"/>
              </a:rPr>
              <a:t>Como se ve en la imagen, </a:t>
            </a:r>
            <a:r>
              <a:rPr lang="es" b="0" i="0" dirty="0">
                <a:effectLst/>
                <a:latin typeface="Calibri" panose="020F0502020204030204" pitchFamily="34" charset="0"/>
                <a:cs typeface="Calibri" panose="020F0502020204030204" pitchFamily="34" charset="0"/>
              </a:rPr>
              <a:t>las </a:t>
            </a:r>
            <a:r>
              <a:rPr lang="es" b="0" dirty="0">
                <a:latin typeface="Calibri" panose="020F0502020204030204" pitchFamily="34" charset="0"/>
                <a:cs typeface="Calibri" panose="020F0502020204030204" pitchFamily="34" charset="0"/>
              </a:rPr>
              <a:t>vellosidades placentarias sirven como vía para el intercambio de </a:t>
            </a:r>
            <a:r>
              <a:rPr lang="es" b="0" spc="-20" dirty="0">
                <a:latin typeface="Calibri" panose="020F0502020204030204" pitchFamily="34" charset="0"/>
                <a:cs typeface="Calibri" panose="020F0502020204030204" pitchFamily="34" charset="0"/>
              </a:rPr>
              <a:t>anticuerpos y pequeñas moléculas entre los sistemas circulatorios materno y fetal.</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b="0" dirty="0" err="1">
                <a:latin typeface="Calibri" panose="020F0502020204030204" pitchFamily="34" charset="0"/>
                <a:cs typeface="Calibri" panose="020F0502020204030204" pitchFamily="34" charset="0"/>
              </a:rPr>
              <a:t>Sinciciotrofoblasto </a:t>
            </a:r>
            <a:r>
              <a:rPr lang="es" b="0" dirty="0">
                <a:latin typeface="Calibri" panose="020F0502020204030204" pitchFamily="34" charset="0"/>
                <a:cs typeface="Calibri" panose="020F0502020204030204" pitchFamily="34" charset="0"/>
              </a:rPr>
              <a:t>(STB): La capa externa en contacto directo con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la sangre materna.</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b="0" spc="-20" dirty="0">
                <a:latin typeface="Calibri" panose="020F0502020204030204" pitchFamily="34" charset="0"/>
                <a:cs typeface="Calibri" panose="020F0502020204030204" pitchFamily="34" charset="0"/>
              </a:rPr>
              <a:t>Citotrofoblasto (CTB): Capa subyacente que sostiene al </a:t>
            </a:r>
            <a:r>
              <a:rPr lang="es" b="0" spc="-20" dirty="0" err="1">
                <a:latin typeface="Calibri" panose="020F0502020204030204" pitchFamily="34" charset="0"/>
                <a:cs typeface="Calibri" panose="020F0502020204030204" pitchFamily="34" charset="0"/>
              </a:rPr>
              <a:t>sinciciotrofoblasto </a:t>
            </a:r>
            <a:r>
              <a:rPr lang="es" b="0" spc="-20" dirty="0">
                <a:latin typeface="Calibri" panose="020F0502020204030204" pitchFamily="34" charset="0"/>
                <a:cs typeface="Calibri" panose="020F0502020204030204" pitchFamily="34" charset="0"/>
              </a:rPr>
              <a:t>.</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Células endoteliales fetales: forman las paredes de los vasos sanguíneos fetales.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Macrófagos y fibroblastos fetales: se encuentran dentro de las vellosidades.</a:t>
            </a:r>
            <a:endParaRPr lang="en-US" b="0" i="0" dirty="0">
              <a:latin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b="0" i="0" dirty="0">
                <a:latin typeface="Calibri" panose="020F0502020204030204" pitchFamily="34" charset="0"/>
                <a:cs typeface="Calibri" panose="020F0502020204030204" pitchFamily="34" charset="0"/>
              </a:rPr>
              <a:t>Durante el período clave de la organogénesis, que va de la tercera a la octava semana, no debe haber exposición a productos biológicos.</a:t>
            </a:r>
          </a:p>
          <a:p>
            <a:pPr marL="628650" lvl="1" indent="-171450">
              <a:spcAft>
                <a:spcPts val="200"/>
              </a:spcAft>
              <a:buFont typeface="Arial" panose="020B0604020202020204" pitchFamily="34" charset="0"/>
              <a:buChar char="•"/>
            </a:pPr>
            <a:r>
              <a:rPr lang="es" b="0" i="0" dirty="0">
                <a:latin typeface="Calibri" panose="020F0502020204030204" pitchFamily="34" charset="0"/>
                <a:cs typeface="Calibri" panose="020F0502020204030204" pitchFamily="34" charset="0"/>
              </a:rPr>
              <a:t>Los anticuerpos monoclonales son demasiado grandes para atravesar la placenta de forma temprana, pero comienzan a transferirse activamente a través de la placenta mediante los receptores Fc alrededor de la semana 14.</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El receptor </a:t>
            </a:r>
            <a:r>
              <a:rPr lang="es" b="0" dirty="0" err="1">
                <a:latin typeface="Calibri" panose="020F0502020204030204" pitchFamily="34" charset="0"/>
                <a:cs typeface="Calibri" panose="020F0502020204030204" pitchFamily="34" charset="0"/>
              </a:rPr>
              <a:t>FcRn ayuda a los anticuerpos a atravesar el sinciciotrofoblasto </a:t>
            </a:r>
            <a:r>
              <a:rPr lang="es" b="0" dirty="0">
                <a:latin typeface="Calibri" panose="020F0502020204030204" pitchFamily="34" charset="0"/>
                <a:cs typeface="Calibri" panose="020F0502020204030204" pitchFamily="34" charset="0"/>
              </a:rPr>
              <a:t>hacia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la sangre fetal, proporcionando inmunidad pasiva al feto.</a:t>
            </a:r>
            <a:endParaRPr lang="en-US" b="0" i="0" dirty="0">
              <a:latin typeface="Calibri" panose="020F0502020204030204" pitchFamily="34" charset="0"/>
              <a:cs typeface="Calibri" panose="020F0502020204030204" pitchFamily="34" charset="0"/>
            </a:endParaRPr>
          </a:p>
          <a:p>
            <a:pPr marL="1085850" lvl="2" indent="-171450">
              <a:spcAft>
                <a:spcPts val="200"/>
              </a:spcAft>
              <a:buFont typeface="Arial" panose="020B0604020202020204" pitchFamily="34" charset="0"/>
              <a:buChar char="•"/>
            </a:pPr>
            <a:r>
              <a:rPr lang="es" b="0" i="0" dirty="0">
                <a:latin typeface="Calibri" panose="020F0502020204030204" pitchFamily="34" charset="0"/>
                <a:cs typeface="Calibri" panose="020F0502020204030204" pitchFamily="34" charset="0"/>
              </a:rPr>
              <a:t>El 80% de la transferencia de anticuerpos monoclonales ocurre en el tercer trimestre.</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solidFill>
                  <a:srgbClr val="000000"/>
                </a:solidFill>
                <a:effectLst/>
                <a:latin typeface="Helvetica" pitchFamily="2" charset="0"/>
              </a:rPr>
              <a:t>Como la organogénesis clave ocurre entre la semana 2 y 8 de gestación, </a:t>
            </a:r>
            <a:r>
              <a:rPr lang="es" b="0" i="0" dirty="0">
                <a:latin typeface="Calibri" panose="020F0502020204030204" pitchFamily="34" charset="0"/>
                <a:cs typeface="Calibri" panose="020F0502020204030204" pitchFamily="34" charset="0"/>
              </a:rPr>
              <a:t>por lo general es seguro continuar con los anticuerpos monoclonales durante el embarazo, con un bajo riesgo de defectos de nacimiento.</a:t>
            </a:r>
          </a:p>
          <a:p>
            <a:pPr marL="628650" lvl="1" indent="-171450">
              <a:spcAft>
                <a:spcPts val="200"/>
              </a:spcAft>
              <a:buFont typeface="Arial" panose="020B0604020202020204" pitchFamily="34" charset="0"/>
              <a:buChar char="•"/>
            </a:pPr>
            <a:r>
              <a:rPr lang="es" b="0" i="0" dirty="0">
                <a:latin typeface="Calibri" panose="020F0502020204030204" pitchFamily="34" charset="0"/>
                <a:cs typeface="Calibri" panose="020F0502020204030204" pitchFamily="34" charset="0"/>
              </a:rPr>
              <a:t>Sin embargo, pequeñas moléculas atraviesan la placenta durante el embarazo, incluidos los inhibidores de JAK, lo que genera preocupación sobre su posible teratogenicidad.</a:t>
            </a:r>
          </a:p>
          <a:p>
            <a:pPr marL="1085850" lvl="2" indent="-171450">
              <a:spcAft>
                <a:spcPts val="2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moléculas pequeñas también pasan desde la sangre materna a través de las capas </a:t>
            </a:r>
            <a:r>
              <a:rPr lang="es" b="0" dirty="0" err="1">
                <a:latin typeface="Calibri" panose="020F0502020204030204" pitchFamily="34" charset="0"/>
                <a:cs typeface="Calibri" panose="020F0502020204030204" pitchFamily="34" charset="0"/>
              </a:rPr>
              <a:t>sinciciotrofoblasto </a:t>
            </a:r>
            <a:r>
              <a:rPr lang="es" b="0" dirty="0">
                <a:latin typeface="Calibri" panose="020F0502020204030204" pitchFamily="34" charset="0"/>
                <a:cs typeface="Calibri" panose="020F0502020204030204" pitchFamily="34" charset="0"/>
              </a:rPr>
              <a:t>y citotrofoblasto a la sangre fetal.</a:t>
            </a:r>
            <a:endParaRPr lang="en-US" dirty="0">
              <a:latin typeface="Calibri" panose="020F0502020204030204" pitchFamily="34" charset="0"/>
              <a:cs typeface="Calibri" panose="020F0502020204030204" pitchFamily="34" charset="0"/>
            </a:endParaRPr>
          </a:p>
          <a:p>
            <a:pPr marL="1085850" lvl="2"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Esta transferencia suele ser más sencilla debido al tamaño y la naturaleza de las moléculas pequeñas.</a:t>
            </a:r>
            <a:endParaRPr lang="en-US" b="0" i="0" dirty="0">
              <a:latin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s" b="0" dirty="0">
                <a:latin typeface="Calibri" panose="020F0502020204030204" pitchFamily="34" charset="0"/>
                <a:cs typeface="Calibri" panose="020F0502020204030204" pitchFamily="34" charset="0"/>
              </a:rPr>
              <a:t>Los anticuerpos maternos (y los agentes biológicos) atraviesan la placenta para proteger al bebé, pero los agentes biológicos también pueden persistir después del nacimiento. </a:t>
            </a:r>
            <a:r>
              <a:rPr lang="es" dirty="0">
                <a:solidFill>
                  <a:srgbClr val="000000"/>
                </a:solidFill>
                <a:effectLst/>
                <a:latin typeface="Helvetica" pitchFamily="2" charset="0"/>
              </a:rPr>
              <a:t>Sin embargo, las moléculas pequeñas deberían eliminarse rápidamente después del parto.</a:t>
            </a: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A52623A-283A-45A3-9ECC-0794D6C26B24}" type="slidenum">
              <a:rPr lang="en-US" smtClean="0"/>
              <a:t>43</a:t>
            </a:fld>
            <a:endParaRPr lang="en-US" dirty="0"/>
          </a:p>
        </p:txBody>
      </p:sp>
    </p:spTree>
    <p:extLst>
      <p:ext uri="{BB962C8B-B14F-4D97-AF65-F5344CB8AC3E}">
        <p14:creationId xmlns:p14="http://schemas.microsoft.com/office/powerpoint/2010/main" val="3360496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a:xfrm>
            <a:off x="554064" y="2857500"/>
            <a:ext cx="5486400" cy="2421610"/>
          </a:xfrm>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5-ASA y Sulfasalazina: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Continuar durante el embarazo.</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Si usa sulfasalazina, prescriba 2 mg de ácido fólico (en lugar de 1 mg).</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Corticosteroides: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Úselo sólo si es necesario.</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No confíe únicamente en los esteroides para el manejo de los brotes si suspende la terapia anti-TNF, ya que esto conduce a malos resultados.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El uso de esteroides a corto plazo durante el embarazo es aceptable para los brotes.</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Metotrexato:</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Deténgase al menos un mes, idealmente tres meses, antes de intentar concebir.</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Tiopurina: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Continúe el tratamiento de mantenimiento con tiopurina durante todo el embarazo, si es necesario.</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44</a:t>
            </a:fld>
            <a:endParaRPr lang="en-US"/>
          </a:p>
        </p:txBody>
      </p:sp>
    </p:spTree>
    <p:extLst>
      <p:ext uri="{BB962C8B-B14F-4D97-AF65-F5344CB8AC3E}">
        <p14:creationId xmlns:p14="http://schemas.microsoft.com/office/powerpoint/2010/main" val="2258821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D803-D4B6-0B73-BBB0-41DD0E634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43857-6A5B-BC61-BA5A-6FA43B8BAACE}"/>
              </a:ext>
            </a:extLst>
          </p:cNvPr>
          <p:cNvSpPr>
            <a:spLocks noGrp="1" noRot="1" noChangeAspect="1"/>
          </p:cNvSpPr>
          <p:nvPr>
            <p:ph type="sldImg"/>
          </p:nvPr>
        </p:nvSpPr>
        <p:spPr>
          <a:xfrm>
            <a:off x="647700" y="196850"/>
            <a:ext cx="4451350" cy="2503488"/>
          </a:xfrm>
        </p:spPr>
      </p:sp>
      <p:sp>
        <p:nvSpPr>
          <p:cNvPr id="3" name="Notes Placeholder 2">
            <a:extLst>
              <a:ext uri="{FF2B5EF4-FFF2-40B4-BE49-F238E27FC236}">
                <a16:creationId xmlns:a16="http://schemas.microsoft.com/office/drawing/2014/main" id="{D45A01DF-0654-8D66-7FA0-638C3D063914}"/>
              </a:ext>
            </a:extLst>
          </p:cNvPr>
          <p:cNvSpPr>
            <a:spLocks noGrp="1"/>
          </p:cNvSpPr>
          <p:nvPr>
            <p:ph type="body" idx="1"/>
          </p:nvPr>
        </p:nvSpPr>
        <p:spPr>
          <a:xfrm>
            <a:off x="561814" y="2857500"/>
            <a:ext cx="5486400" cy="2124237"/>
          </a:xfrm>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Terapia anti-TNF:</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Continuar durante todo el embarazo para reducir la actividad de la enfermedad materna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y el riesgo de parto prematuro.</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No hay mayor riesgo de defectos de nacimiento.</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Si es necesario, la terapia combinada con anti-TNF y tiopurina es segura.</a:t>
            </a:r>
          </a:p>
          <a:p>
            <a:pPr marL="1085850" lvl="2"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Se recomienda suspender la tiopurina si no es necesaria.</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Vedolizumab y Ustekinumab:</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Continuar la terapia de mantenimiento durante todo el embarazo.</a:t>
            </a:r>
          </a:p>
          <a:p>
            <a:endParaRPr lang="en-US" dirty="0"/>
          </a:p>
        </p:txBody>
      </p:sp>
      <p:sp>
        <p:nvSpPr>
          <p:cNvPr id="4" name="Slide Number Placeholder 3">
            <a:extLst>
              <a:ext uri="{FF2B5EF4-FFF2-40B4-BE49-F238E27FC236}">
                <a16:creationId xmlns:a16="http://schemas.microsoft.com/office/drawing/2014/main" id="{A74FE0B8-9BE6-D223-DC96-0082AE303729}"/>
              </a:ext>
            </a:extLst>
          </p:cNvPr>
          <p:cNvSpPr>
            <a:spLocks noGrp="1"/>
          </p:cNvSpPr>
          <p:nvPr>
            <p:ph type="sldNum" sz="quarter" idx="5"/>
          </p:nvPr>
        </p:nvSpPr>
        <p:spPr/>
        <p:txBody>
          <a:bodyPr/>
          <a:lstStyle/>
          <a:p>
            <a:fld id="{C74D3433-378D-A249-B6C9-BD64307AB14E}" type="slidenum">
              <a:rPr lang="en-US" smtClean="0"/>
              <a:t>45</a:t>
            </a:fld>
            <a:endParaRPr lang="en-US"/>
          </a:p>
        </p:txBody>
      </p:sp>
    </p:spTree>
    <p:extLst>
      <p:ext uri="{BB962C8B-B14F-4D97-AF65-F5344CB8AC3E}">
        <p14:creationId xmlns:p14="http://schemas.microsoft.com/office/powerpoint/2010/main" val="272598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5" y="2857499"/>
            <a:ext cx="5900980" cy="5212443"/>
          </a:xfrm>
        </p:spPr>
        <p:txBody>
          <a:bodyPr/>
          <a:lstStyle/>
          <a:p>
            <a:pPr marL="171450" indent="-171450">
              <a:buFont typeface="Arial" panose="020B0604020202020204" pitchFamily="34" charset="0"/>
              <a:buChar char="•"/>
            </a:pPr>
            <a:r>
              <a:rPr lang="es" b="0" dirty="0"/>
              <a:t>Continuación de la terapia:</a:t>
            </a:r>
          </a:p>
          <a:p>
            <a:pPr marL="628650" lvl="1" indent="-171450">
              <a:spcAft>
                <a:spcPts val="600"/>
              </a:spcAft>
              <a:buFont typeface="Arial" panose="020B0604020202020204" pitchFamily="34" charset="0"/>
              <a:buChar char="•"/>
            </a:pPr>
            <a:r>
              <a:rPr lang="es" b="0" dirty="0"/>
              <a:t>Continúe el tratamiento de la EII durante todo el embarazo; no es necesario interrumpirlo en ningún momento.</a:t>
            </a:r>
          </a:p>
          <a:p>
            <a:pPr marL="171450" indent="-171450">
              <a:buFont typeface="Arial" panose="020B0604020202020204" pitchFamily="34" charset="0"/>
              <a:buChar char="•"/>
            </a:pPr>
            <a:r>
              <a:rPr lang="es" b="0" dirty="0"/>
              <a:t>Tratamiento para la enfermedad activa:</a:t>
            </a:r>
          </a:p>
          <a:p>
            <a:pPr marL="628650" lvl="1" indent="-171450">
              <a:buFont typeface="Arial" panose="020B0604020202020204" pitchFamily="34" charset="0"/>
              <a:buChar char="•"/>
            </a:pPr>
            <a:r>
              <a:rPr lang="es" b="0" dirty="0"/>
              <a:t>Las mujeres embarazadas con enfermedad activa deben iniciar u optimizar terapias apropiadas para la EII, de manera similar a las pacientes no embarazadas.</a:t>
            </a:r>
          </a:p>
          <a:p>
            <a:pPr marL="628650" lvl="1" indent="-171450">
              <a:buFont typeface="Arial" panose="020B0604020202020204" pitchFamily="34" charset="0"/>
              <a:buChar char="•"/>
            </a:pPr>
            <a:r>
              <a:rPr lang="es" b="0" dirty="0"/>
              <a:t>No comience a tomar tiopurinas (debido a riesgos de pancreatitis y supresión de la médula ósea), metotrexato, inhibidores de JAK o S1P durante el embarazo.</a:t>
            </a:r>
          </a:p>
          <a:p>
            <a:pPr marL="628650" lvl="1" indent="-171450">
              <a:spcAft>
                <a:spcPts val="600"/>
              </a:spcAft>
              <a:buFont typeface="Arial" panose="020B0604020202020204" pitchFamily="34" charset="0"/>
              <a:buChar char="•"/>
            </a:pPr>
            <a:r>
              <a:rPr lang="es" b="0" dirty="0"/>
              <a:t>En algunos casos, los inhibidores de JAK son una excepción y pueden iniciarse en el tercer trimestre.</a:t>
            </a:r>
          </a:p>
          <a:p>
            <a:pPr marL="171450" indent="-171450">
              <a:buFont typeface="Arial" panose="020B0604020202020204" pitchFamily="34" charset="0"/>
              <a:buChar char="•"/>
            </a:pPr>
            <a:r>
              <a:rPr lang="es" b="0" dirty="0"/>
              <a:t>Tiopurinas:</a:t>
            </a:r>
          </a:p>
          <a:p>
            <a:pPr marL="628650" lvl="1" indent="-171450">
              <a:buFont typeface="Arial" panose="020B0604020202020204" pitchFamily="34" charset="0"/>
              <a:buChar char="•"/>
            </a:pPr>
            <a:r>
              <a:rPr lang="es" b="0" dirty="0"/>
              <a:t>Monitorizar la colestasis intrahepática del embarazo (nueva advertencia de la FDA).</a:t>
            </a:r>
          </a:p>
          <a:p>
            <a:pPr marL="628650" lvl="1" indent="-171450">
              <a:spcAft>
                <a:spcPts val="600"/>
              </a:spcAft>
              <a:buFont typeface="Arial" panose="020B0604020202020204" pitchFamily="34" charset="0"/>
              <a:buChar char="•"/>
            </a:pPr>
            <a:r>
              <a:rPr lang="es" b="0" dirty="0"/>
              <a:t>Mida las enzimas hepáticas cada trimestre y controle los niveles de metabolitos una vez; considere dividir la dosis si están elevados.</a:t>
            </a:r>
          </a:p>
          <a:p>
            <a:pPr marL="171450" indent="-171450">
              <a:buFont typeface="Arial" panose="020B0604020202020204" pitchFamily="34" charset="0"/>
              <a:buChar char="•"/>
            </a:pPr>
            <a:r>
              <a:rPr lang="es" b="0" dirty="0"/>
              <a:t>Antibióticos:</a:t>
            </a:r>
          </a:p>
          <a:p>
            <a:pPr marL="628650" lvl="1" indent="-171450">
              <a:spcAft>
                <a:spcPts val="600"/>
              </a:spcAft>
              <a:buFont typeface="Arial" panose="020B0604020202020204" pitchFamily="34" charset="0"/>
              <a:buChar char="•"/>
            </a:pPr>
            <a:r>
              <a:rPr lang="es" b="0" dirty="0"/>
              <a:t>Si es necesario, se pueden utilizar antibióticos de bajo riesgo adecuados, como amoxicilina/ácido clavulánico.</a:t>
            </a:r>
          </a:p>
        </p:txBody>
      </p:sp>
      <p:sp>
        <p:nvSpPr>
          <p:cNvPr id="4" name="Slide Number Placeholder 3"/>
          <p:cNvSpPr>
            <a:spLocks noGrp="1"/>
          </p:cNvSpPr>
          <p:nvPr>
            <p:ph type="sldNum" sz="quarter" idx="5"/>
          </p:nvPr>
        </p:nvSpPr>
        <p:spPr/>
        <p:txBody>
          <a:bodyPr/>
          <a:lstStyle/>
          <a:p>
            <a:fld id="{C74D3433-378D-A249-B6C9-BD64307AB14E}" type="slidenum">
              <a:rPr lang="en-US" smtClean="0"/>
              <a:t>46</a:t>
            </a:fld>
            <a:endParaRPr lang="en-US"/>
          </a:p>
        </p:txBody>
      </p:sp>
    </p:spTree>
    <p:extLst>
      <p:ext uri="{BB962C8B-B14F-4D97-AF65-F5344CB8AC3E}">
        <p14:creationId xmlns:p14="http://schemas.microsoft.com/office/powerpoint/2010/main" val="743463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B594-E770-BA76-6751-A9ADFDFFE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C4C11-07C5-44F8-9BD4-1843000D8871}"/>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3048A91D-13BD-DE1D-399B-9A1F5D5A6F6C}"/>
              </a:ext>
            </a:extLst>
          </p:cNvPr>
          <p:cNvSpPr>
            <a:spLocks noGrp="1"/>
          </p:cNvSpPr>
          <p:nvPr>
            <p:ph type="body" idx="1"/>
          </p:nvPr>
        </p:nvSpPr>
        <p:spPr>
          <a:xfrm>
            <a:off x="554065" y="2857499"/>
            <a:ext cx="5900980" cy="5212443"/>
          </a:xfrm>
        </p:spPr>
        <p:txBody>
          <a:bodyPr/>
          <a:lstStyle/>
          <a:p>
            <a:pPr marL="171450" indent="-171450">
              <a:buFont typeface="Arial" panose="020B0604020202020204" pitchFamily="34" charset="0"/>
              <a:buChar char="•"/>
            </a:pPr>
            <a:r>
              <a:rPr lang="es" b="0" dirty="0"/>
              <a:t>Otras terapias:</a:t>
            </a:r>
          </a:p>
          <a:p>
            <a:pPr marL="628650" lvl="1" indent="-171450">
              <a:buFont typeface="Arial" panose="020B0604020202020204" pitchFamily="34" charset="0"/>
              <a:buChar char="•"/>
            </a:pPr>
            <a:r>
              <a:rPr lang="es" b="0" dirty="0"/>
              <a:t>Se pueden utilizar inhibidores de la calcineurina si no existen alternativas viables.</a:t>
            </a:r>
          </a:p>
          <a:p>
            <a:pPr marL="628650" lvl="1" indent="-171450">
              <a:buFont typeface="Arial" panose="020B0604020202020204" pitchFamily="34" charset="0"/>
              <a:buChar char="•"/>
            </a:pPr>
            <a:r>
              <a:rPr lang="es" b="0" dirty="0"/>
              <a:t>Continuar con biosimilares y terapia anti-IL-23 (por ejemplo, </a:t>
            </a:r>
            <a:r>
              <a:rPr lang="es" b="0" dirty="0" err="1"/>
              <a:t>risankizumab </a:t>
            </a:r>
            <a:r>
              <a:rPr lang="es" b="0" dirty="0"/>
              <a:t>, </a:t>
            </a:r>
            <a:r>
              <a:rPr lang="es" b="0" dirty="0" err="1"/>
              <a:t>guselkumab </a:t>
            </a:r>
            <a:r>
              <a:rPr lang="es" b="0" dirty="0"/>
              <a:t>) durante el embarazo o cuando se intenta concebir, aunque los datos sobre los agentes más nuevos son limitados.</a:t>
            </a:r>
          </a:p>
          <a:p>
            <a:pPr marL="628650" lvl="1" indent="-171450">
              <a:buFont typeface="Arial" panose="020B0604020202020204" pitchFamily="34" charset="0"/>
              <a:buChar char="•"/>
            </a:pPr>
            <a:r>
              <a:rPr lang="es" b="0" i="1" dirty="0"/>
              <a:t>Nota sobre risankizumab</a:t>
            </a:r>
          </a:p>
          <a:p>
            <a:pPr marL="1085850" lvl="2" indent="-171450">
              <a:buFont typeface="Arial" panose="020B0604020202020204" pitchFamily="34" charset="0"/>
              <a:buChar char="•"/>
            </a:pPr>
            <a:r>
              <a:rPr lang="es" dirty="0"/>
              <a:t>Los primeros datos </a:t>
            </a:r>
            <a:r>
              <a:rPr lang="es" b="0" dirty="0"/>
              <a:t>muestran que </a:t>
            </a:r>
            <a:r>
              <a:rPr lang="es" b="0" dirty="0" err="1"/>
              <a:t>risankizumab </a:t>
            </a:r>
            <a:r>
              <a:rPr lang="es" b="0" dirty="0"/>
              <a:t>se transfiere </a:t>
            </a:r>
            <a:r>
              <a:rPr lang="es" dirty="0"/>
              <a:t>a través de la placenta.</a:t>
            </a:r>
          </a:p>
          <a:p>
            <a:pPr marL="1085850" lvl="2" indent="-171450">
              <a:buFont typeface="Arial" panose="020B0604020202020204" pitchFamily="34" charset="0"/>
              <a:buChar char="•"/>
            </a:pPr>
            <a:r>
              <a:rPr lang="es" dirty="0"/>
              <a:t>El nivel de medicamento en la madre es más alto que en el bebé, lo que da como resultado una tasa de transferencia baja, lo cual es inusual.</a:t>
            </a:r>
          </a:p>
          <a:p>
            <a:pPr marL="1085850" lvl="2" indent="-171450">
              <a:buFont typeface="Arial" panose="020B0604020202020204" pitchFamily="34" charset="0"/>
              <a:buChar char="•"/>
            </a:pPr>
            <a:r>
              <a:rPr lang="es" dirty="0"/>
              <a:t>Esto es diferente de la mayoría de los anticuerpos monoclonales, donde el bebé generalmente </a:t>
            </a:r>
            <a:br>
              <a:rPr lang="en-US" dirty="0"/>
            </a:br>
            <a:r>
              <a:rPr lang="es" dirty="0"/>
              <a:t>tiene niveles de fármaco más altos debido a la transferencia placentaria eficiente y al sistema reticuloendotelial inmaduro.</a:t>
            </a:r>
            <a:endParaRPr lang="en-US" b="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3C8EA52-8229-00E0-8299-04F1E159F74B}"/>
              </a:ext>
            </a:extLst>
          </p:cNvPr>
          <p:cNvSpPr>
            <a:spLocks noGrp="1"/>
          </p:cNvSpPr>
          <p:nvPr>
            <p:ph type="sldNum" sz="quarter" idx="5"/>
          </p:nvPr>
        </p:nvSpPr>
        <p:spPr/>
        <p:txBody>
          <a:bodyPr/>
          <a:lstStyle/>
          <a:p>
            <a:fld id="{C74D3433-378D-A249-B6C9-BD64307AB14E}" type="slidenum">
              <a:rPr lang="en-US" smtClean="0"/>
              <a:t>47</a:t>
            </a:fld>
            <a:endParaRPr lang="en-US"/>
          </a:p>
        </p:txBody>
      </p:sp>
    </p:spTree>
    <p:extLst>
      <p:ext uri="{BB962C8B-B14F-4D97-AF65-F5344CB8AC3E}">
        <p14:creationId xmlns:p14="http://schemas.microsoft.com/office/powerpoint/2010/main" val="1276449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s" b="0" dirty="0">
                <a:latin typeface="Calibri" panose="020F0502020204030204" pitchFamily="34" charset="0"/>
                <a:cs typeface="Calibri" panose="020F0502020204030204" pitchFamily="34" charset="0"/>
              </a:rPr>
              <a:t>Suspender las moléculas pequeñas antes de la concepción:</a:t>
            </a:r>
          </a:p>
          <a:p>
            <a:pPr marL="628650" lvl="1" indent="-171450" algn="l">
              <a:buFont typeface="Arial" panose="020B0604020202020204" pitchFamily="34" charset="0"/>
              <a:buChar char="•"/>
            </a:pPr>
            <a:r>
              <a:rPr lang="es" b="0" dirty="0">
                <a:latin typeface="Calibri" panose="020F0502020204030204" pitchFamily="34" charset="0"/>
                <a:cs typeface="Calibri" panose="020F0502020204030204" pitchFamily="34" charset="0"/>
              </a:rPr>
              <a:t>Ozanimod: Al menos 3 meses antes.</a:t>
            </a:r>
          </a:p>
          <a:p>
            <a:pPr marL="628650" lvl="1" indent="-171450" algn="l">
              <a:buFont typeface="Arial" panose="020B0604020202020204" pitchFamily="34" charset="0"/>
              <a:buChar char="•"/>
            </a:pPr>
            <a:r>
              <a:rPr lang="es" sz="1200" b="0" kern="100" dirty="0" err="1">
                <a:effectLst/>
                <a:latin typeface="Calibri" panose="020F0502020204030204" pitchFamily="34" charset="0"/>
                <a:ea typeface="Calibri" panose="020F0502020204030204" pitchFamily="34" charset="0"/>
                <a:cs typeface="Calibri" panose="020F0502020204030204" pitchFamily="34" charset="0"/>
              </a:rPr>
              <a:t>Etrasimod </a:t>
            </a:r>
            <a:r>
              <a:rPr lang="es" b="0" dirty="0">
                <a:latin typeface="Calibri" panose="020F0502020204030204" pitchFamily="34" charset="0"/>
                <a:cs typeface="Calibri" panose="020F0502020204030204" pitchFamily="34" charset="0"/>
              </a:rPr>
              <a:t>: Al menos 1-2 semanas antes.</a:t>
            </a:r>
          </a:p>
          <a:p>
            <a:pPr marL="628650" lvl="1" indent="-171450" algn="l">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Tofacitinib, </a:t>
            </a:r>
            <a:r>
              <a:rPr lang="es" sz="1200" b="0" kern="100" dirty="0">
                <a:effectLst/>
                <a:latin typeface="Calibri" panose="020F0502020204030204" pitchFamily="34" charset="0"/>
                <a:ea typeface="Calibri" panose="020F0502020204030204" pitchFamily="34" charset="0"/>
                <a:cs typeface="Calibri" panose="020F0502020204030204" pitchFamily="34" charset="0"/>
              </a:rPr>
              <a:t>Upadacitinib,</a:t>
            </a:r>
            <a:r>
              <a:rPr lang="es" b="0" dirty="0">
                <a:latin typeface="Calibri" panose="020F0502020204030204" pitchFamily="34" charset="0"/>
                <a:cs typeface="Calibri" panose="020F0502020204030204" pitchFamily="34" charset="0"/>
              </a:rPr>
              <a:t> </a:t>
            </a:r>
            <a:r>
              <a:rPr lang="es" b="0" dirty="0" err="1">
                <a:latin typeface="Calibri" panose="020F0502020204030204" pitchFamily="34" charset="0"/>
                <a:cs typeface="Calibri" panose="020F0502020204030204" pitchFamily="34" charset="0"/>
              </a:rPr>
              <a:t>Filgotinib </a:t>
            </a:r>
            <a:r>
              <a:rPr lang="es" b="0" dirty="0">
                <a:latin typeface="Calibri" panose="020F0502020204030204" pitchFamily="34" charset="0"/>
                <a:cs typeface="Calibri" panose="020F0502020204030204" pitchFamily="34" charset="0"/>
              </a:rPr>
              <a:t>: Al menos 4 semanas antes.</a:t>
            </a:r>
          </a:p>
          <a:p>
            <a:pPr marL="171450" indent="-171450" algn="l">
              <a:buFont typeface="Arial" panose="020B0604020202020204" pitchFamily="34" charset="0"/>
              <a:buChar char="•"/>
            </a:pPr>
            <a:r>
              <a:rPr lang="es" b="0" dirty="0">
                <a:latin typeface="Calibri" panose="020F0502020204030204" pitchFamily="34" charset="0"/>
                <a:cs typeface="Calibri" panose="020F0502020204030204" pitchFamily="34" charset="0"/>
              </a:rPr>
              <a:t>Advertencia importante:</a:t>
            </a:r>
          </a:p>
          <a:p>
            <a:pPr marL="628650" lvl="1" indent="-171450" algn="l">
              <a:buFont typeface="Arial" panose="020B0604020202020204" pitchFamily="34" charset="0"/>
              <a:buChar char="•"/>
            </a:pPr>
            <a:r>
              <a:rPr lang="es" b="0" dirty="0">
                <a:latin typeface="Calibri" panose="020F0502020204030204" pitchFamily="34" charset="0"/>
                <a:cs typeface="Calibri" panose="020F0502020204030204" pitchFamily="34" charset="0"/>
              </a:rPr>
              <a:t>Suspender sólo si existe una terapia alternativa eficaz para mantener la salud materna.</a:t>
            </a:r>
          </a:p>
          <a:p>
            <a:pPr marL="628650" lvl="1" indent="-171450" algn="l">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Es posible que algunos pacientes necesiten continuar con estas terapias durante el embarazo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si no hay otras opciones disponibles (por ejemplo, no pueden volver a tomar tiopurinas).</a:t>
            </a:r>
            <a:endParaRPr lang="en-US" dirty="0">
              <a:latin typeface="Calibri" panose="020F0502020204030204" pitchFamily="34" charset="0"/>
              <a:cs typeface="Calibri" panose="020F0502020204030204" pitchFamily="34" charset="0"/>
            </a:endParaRPr>
          </a:p>
          <a:p>
            <a:pPr marL="171450" lvl="0" indent="-171450" algn="l">
              <a:buFont typeface="Arial" panose="020B0604020202020204" pitchFamily="34" charset="0"/>
              <a:buChar char="•"/>
            </a:pPr>
            <a:r>
              <a:rPr lang="es" b="0" i="1" dirty="0">
                <a:latin typeface="Calibri" panose="020F0502020204030204" pitchFamily="34" charset="0"/>
                <a:cs typeface="Calibri" panose="020F0502020204030204" pitchFamily="34" charset="0"/>
              </a:rPr>
              <a:t>Nota sobre Tofacitinib:</a:t>
            </a:r>
          </a:p>
          <a:p>
            <a:pPr marL="628650" lvl="1" indent="-171450" algn="l">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Datos de DDW: 85 exposiciones maternas a tofacitinib no mostraron un aumento de eventos adversos. Existe preocupación debido a los modelos animales en los que tofacitinib causó defectos congénitos en dosis superterapéuticas.</a:t>
            </a:r>
            <a:endParaRPr lang="en-US" i="1" dirty="0">
              <a:latin typeface="Calibri" panose="020F0502020204030204" pitchFamily="34" charset="0"/>
              <a:cs typeface="Calibri" panose="020F0502020204030204" pitchFamily="34" charset="0"/>
            </a:endParaRPr>
          </a:p>
          <a:p>
            <a:pPr marL="171450" lvl="0" indent="-171450" algn="l">
              <a:buFont typeface="Arial" panose="020B0604020202020204" pitchFamily="34" charset="0"/>
              <a:buChar char="•"/>
            </a:pPr>
            <a:r>
              <a:rPr lang="es" i="1" dirty="0">
                <a:latin typeface="Calibri" panose="020F0502020204030204" pitchFamily="34" charset="0"/>
                <a:cs typeface="Calibri" panose="020F0502020204030204" pitchFamily="34" charset="0"/>
              </a:rPr>
              <a:t>Nota sobre </a:t>
            </a:r>
            <a:r>
              <a:rPr lang="es" sz="1200" b="0" i="1" kern="100" dirty="0">
                <a:effectLst/>
                <a:latin typeface="Calibri" panose="020F0502020204030204" pitchFamily="34" charset="0"/>
                <a:ea typeface="Calibri" panose="020F0502020204030204" pitchFamily="34" charset="0"/>
                <a:cs typeface="Calibri" panose="020F0502020204030204" pitchFamily="34" charset="0"/>
              </a:rPr>
              <a:t>Upadacitinib:</a:t>
            </a:r>
          </a:p>
          <a:p>
            <a:pPr marL="628650" lvl="1" indent="-171450" algn="l">
              <a:buFont typeface="Arial" panose="020B0604020202020204" pitchFamily="34" charset="0"/>
              <a:buChar char="•"/>
            </a:pPr>
            <a:r>
              <a:rPr lang="es" dirty="0">
                <a:latin typeface="Calibri" panose="020F0502020204030204" pitchFamily="34" charset="0"/>
                <a:cs typeface="Calibri" panose="020F0502020204030204" pitchFamily="34" charset="0"/>
              </a:rPr>
              <a:t>Un estudio de 128 embarazos expuestos al fármaco mostró solo una malformación congénita (un defecto del tabique auricular). Si bien los datos son insuficientes, en algunos casos, con una cuidadosa toma de decisiones compartida, el tratamiento puede continuarse o iniciarse más adelante en el embarazo.</a:t>
            </a: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48</a:t>
            </a:fld>
            <a:endParaRPr lang="en-US"/>
          </a:p>
        </p:txBody>
      </p:sp>
    </p:spTree>
    <p:extLst>
      <p:ext uri="{BB962C8B-B14F-4D97-AF65-F5344CB8AC3E}">
        <p14:creationId xmlns:p14="http://schemas.microsoft.com/office/powerpoint/2010/main" val="1271578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Declaración de consenso n.° 1 recomienda evitar las tiopurinas durante el embarazo, junto con otros medicamentos como metotrexato, inhibidores de JAK y moduladores de S1P.</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Esto coincide con la preocupación de que las tiopurinas se han vinculado a un mayor riesgo de colestasis intrahepática del embarazo, lo que provocó una advertencia de la FDA, probablemente debido a la derivación de metabolitos.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derivación de metabolitos significa que el metabolismo del cuerpo cambia para producir más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6-metilmercaptopurina (6-MMP) en relación con los nucleótidos de tioguanina (TGN).</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Esto puede aumentar el riesgo de hepatotoxicidad (daño hepático) porque la 6-MMP está asociada con la toxicidad hepática, mientras que la TGN es el metabolito que ayuda a suprimir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la respuesta inmune en afecciones como la EII.</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medición de los metabolitos de tiopurina en el segundo y tercer trimestre puede ayudar a evitar niveles elevados de 6-MMP y hepatotoxicidad.</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Anuncio de la FDA (abril de 2024):</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Es importante señalar que este es un riesgo muy raro de colestasis intrahepática identificada (solo 1% de incidencia en la población general).</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Recomendaciones: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Aumentar el seguimiento: análisis de laboratorio periódicos y niveles de metabolitos.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No se recomienda el uso de alopurinol.</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Las tiopurinas rara vez se utilizan como monoterapia en los Estados Unidos, pero en algunos países sigue siendo común debido a factores de costo.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7EE7-066C-FE4C-91BF-D2AA49666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416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a:xfrm>
            <a:off x="562461" y="2857500"/>
            <a:ext cx="5486400" cy="1837518"/>
          </a:xfrm>
        </p:spPr>
        <p:txBody>
          <a:bodyPr/>
          <a:lstStyle/>
          <a:p>
            <a:pPr marL="230188" indent="-230188">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 interacción entre la EII y el embarazo es multidireccional y aumenta los riesgos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de complicaciones maternas, fetales y obstétricas.</a:t>
            </a:r>
          </a:p>
          <a:p>
            <a:pPr marL="230188" indent="-230188">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Debido a la exclusión de las mujeres embarazadas de los ensayos clínicos, a menudo hay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datos limitados sobre la seguridad de los fármacos para la EII en este escenario, lo que con frecuencia produce la suspensión de los lotratamientos para la EII durante el embarazo.</a:t>
            </a:r>
          </a:p>
          <a:p>
            <a:pPr marL="230188" indent="-230188">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En ese sentido, la suspensión de los fármacos para la EII durante el embarazo puede ocasionar un mal control de la actividad de la EII durante la gestación, provocando resultados negativos tanto para la madre como para el bebé.</a:t>
            </a:r>
          </a:p>
        </p:txBody>
      </p:sp>
      <p:sp>
        <p:nvSpPr>
          <p:cNvPr id="4" name="Slide Number Placeholder 3"/>
          <p:cNvSpPr>
            <a:spLocks noGrp="1"/>
          </p:cNvSpPr>
          <p:nvPr>
            <p:ph type="sldNum" sz="quarter" idx="5"/>
          </p:nvPr>
        </p:nvSpPr>
        <p:spPr/>
        <p:txBody>
          <a:bodyPr/>
          <a:lstStyle/>
          <a:p>
            <a:fld id="{C74D3433-378D-A249-B6C9-BD64307AB14E}" type="slidenum">
              <a:rPr lang="en-US" smtClean="0"/>
              <a:t>5</a:t>
            </a:fld>
            <a:endParaRPr lang="en-US"/>
          </a:p>
        </p:txBody>
      </p:sp>
    </p:spTree>
    <p:extLst>
      <p:ext uri="{BB962C8B-B14F-4D97-AF65-F5344CB8AC3E}">
        <p14:creationId xmlns:p14="http://schemas.microsoft.com/office/powerpoint/2010/main" val="2568459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pPr/>
              <a:t>50</a:t>
            </a:fld>
            <a:endParaRPr lang="en-US" dirty="0"/>
          </a:p>
        </p:txBody>
      </p:sp>
    </p:spTree>
    <p:extLst>
      <p:ext uri="{BB962C8B-B14F-4D97-AF65-F5344CB8AC3E}">
        <p14:creationId xmlns:p14="http://schemas.microsoft.com/office/powerpoint/2010/main" val="4268277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pPr/>
              <a:t>51</a:t>
            </a:fld>
            <a:endParaRPr lang="en-US" dirty="0"/>
          </a:p>
        </p:txBody>
      </p:sp>
    </p:spTree>
    <p:extLst>
      <p:ext uri="{BB962C8B-B14F-4D97-AF65-F5344CB8AC3E}">
        <p14:creationId xmlns:p14="http://schemas.microsoft.com/office/powerpoint/2010/main" val="2716365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9838"/>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dirty="0">
                <a:latin typeface="Calibri" panose="020F0502020204030204" pitchFamily="34" charset="0"/>
                <a:cs typeface="Calibri" panose="020F0502020204030204" pitchFamily="34" charset="0"/>
              </a:rPr>
              <a:t>El manejo de la lactancia para mujeres con EII refleja en gran medida las pautas de embarazo, y la mayoría de los medicamentos se consideran seguros para la lactancia.</a:t>
            </a:r>
          </a:p>
          <a:p>
            <a:endParaRPr lang="en-US"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8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Esta imagen ilustra cómo los anticuerpos monoclonales y las moléculas pequeñas se transfieren de la sangre materna a la leche materna durante la lactancia.</a:t>
            </a:r>
          </a:p>
        </p:txBody>
      </p:sp>
      <p:sp>
        <p:nvSpPr>
          <p:cNvPr id="4" name="Slide Number Placeholder 3"/>
          <p:cNvSpPr>
            <a:spLocks noGrp="1"/>
          </p:cNvSpPr>
          <p:nvPr>
            <p:ph type="sldNum" sz="quarter" idx="5"/>
          </p:nvPr>
        </p:nvSpPr>
        <p:spPr/>
        <p:txBody>
          <a:bodyPr/>
          <a:lstStyle/>
          <a:p>
            <a:fld id="{C74D3433-378D-A249-B6C9-BD64307AB14E}" type="slidenum">
              <a:rPr lang="en-US" smtClean="0"/>
              <a:t>53</a:t>
            </a:fld>
            <a:endParaRPr lang="en-US"/>
          </a:p>
        </p:txBody>
      </p:sp>
    </p:spTree>
    <p:extLst>
      <p:ext uri="{BB962C8B-B14F-4D97-AF65-F5344CB8AC3E}">
        <p14:creationId xmlns:p14="http://schemas.microsoft.com/office/powerpoint/2010/main" val="2334904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825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Lactancia y uso de medicamentos: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Se aplican reglas similares a las del embarazo para los medicamentos para la EII.</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lactancia es más opcional y las madres pueden elegir no amamantar si están tomando ciertos medicamentos (por ejemplo, inhibidores de JAK).</a:t>
            </a:r>
          </a:p>
          <a:p>
            <a:pPr marL="171450" lvl="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figura demuestra que, si bien los anticuerpos monoclonales están presentes en el torrente sanguíneo materno, solo una cantidad minúscula se transfiere al lactante a través de la lactancia materna. La combinación de baja transferencia a la leche, digestión intestinal y absorción limitada resulta en una exposición mínima del lactante a los anticuerpos monoclonales.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Suero materno (100%)</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Leche (&lt;1%)</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Tracto gastrointestinal infantil (~50 % digerido)</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Absorción del tracto gastrointestinal (&lt;0,5%)</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Suero infantil (&lt;0,005%)</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Dosis relativa para lactantes: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dosis relativa del lactante (exposición estimada al medicamento a través de la leche materna)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es importante.</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Un medicamento se considera apropiado para la lactancia materna si la dosis relativa para el lactante es inferior al 10%.</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En el caso de los anticuerpos monoclonales y los medicamentos contra la EII, la dosis relativa para bebés generalmente parece ser inferior al 10%.</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En los bebés expuestos en el útero a infliximab, adalimumab, vedolizumab o </a:t>
            </a:r>
            <a:r>
              <a:rPr lang="es" b="0" dirty="0" err="1">
                <a:latin typeface="Calibri" panose="020F0502020204030204" pitchFamily="34" charset="0"/>
                <a:cs typeface="Calibri" panose="020F0502020204030204" pitchFamily="34" charset="0"/>
              </a:rPr>
              <a:t>ustekinumab </a:t>
            </a:r>
            <a:r>
              <a:rPr lang="es" b="0" dirty="0">
                <a:latin typeface="Calibri" panose="020F0502020204030204" pitchFamily="34" charset="0"/>
                <a:cs typeface="Calibri" panose="020F0502020204030204" pitchFamily="34" charset="0"/>
              </a:rPr>
              <a:t>, la lactancia materna no afectó la depuración del fármaco en el neonato.</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210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Lactancia materna y EII:</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 lactancia materna no está asociada con un mayor riesgo de exacerbación de la enfermedad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en mujeres con EII.</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Los bebés y la terapia anti-TNF:</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Los bebés nacidos de madres que toman anti-TNF y amamantan no tienen mayor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riesgo de infección.</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Aclaración temprana de datos: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Los datos iniciales sugirieron que había un riesgo de exacerbación con la lactancia materna, pero esto estaba relacionado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con que las madres dejaban de tomar sus medicamentos, no con la lactancia materna en sí.</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55</a:t>
            </a:fld>
            <a:endParaRPr lang="en-US"/>
          </a:p>
        </p:txBody>
      </p:sp>
    </p:spTree>
    <p:extLst>
      <p:ext uri="{BB962C8B-B14F-4D97-AF65-F5344CB8AC3E}">
        <p14:creationId xmlns:p14="http://schemas.microsoft.com/office/powerpoint/2010/main" val="1108283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lactancia materna se considera segura para las madres que toman:</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5-ASA, sulfasalazina, tiopurinas, corticosteroides, anti-TNF, anti-integrinas,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anti-IL-23 y biosimilares.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56</a:t>
            </a:fld>
            <a:endParaRPr lang="en-US"/>
          </a:p>
        </p:txBody>
      </p:sp>
    </p:spTree>
    <p:extLst>
      <p:ext uri="{BB962C8B-B14F-4D97-AF65-F5344CB8AC3E}">
        <p14:creationId xmlns:p14="http://schemas.microsoft.com/office/powerpoint/2010/main" val="235616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9E38-D367-9C85-3B34-69F3A8138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8DFC1-655C-6277-BE11-A90916E9E226}"/>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8697BBB7-8BCF-B9A4-8DB4-22BFCE2063D1}"/>
              </a:ext>
            </a:extLst>
          </p:cNvPr>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Evitar la lactancia materna en madres que:</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Inhibidores de S1Ps o JAK.</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Los datos muestran niveles más altos de tofacitinib en la leche materna en comparación con el suero materno, aunque la dosis relativa para el lactante es baja (3,4%).</a:t>
            </a:r>
          </a:p>
          <a:p>
            <a:pPr marL="628650" lvl="1" indent="-171450">
              <a:spcAft>
                <a:spcPts val="600"/>
              </a:spcAft>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B52FD17-5EAC-3210-E6A4-9ACCF8496B72}"/>
              </a:ext>
            </a:extLst>
          </p:cNvPr>
          <p:cNvSpPr>
            <a:spLocks noGrp="1"/>
          </p:cNvSpPr>
          <p:nvPr>
            <p:ph type="sldNum" sz="quarter" idx="5"/>
          </p:nvPr>
        </p:nvSpPr>
        <p:spPr/>
        <p:txBody>
          <a:bodyPr/>
          <a:lstStyle/>
          <a:p>
            <a:fld id="{C74D3433-378D-A249-B6C9-BD64307AB14E}" type="slidenum">
              <a:rPr lang="en-US" smtClean="0"/>
              <a:t>57</a:t>
            </a:fld>
            <a:endParaRPr lang="en-US"/>
          </a:p>
        </p:txBody>
      </p:sp>
    </p:spTree>
    <p:extLst>
      <p:ext uri="{BB962C8B-B14F-4D97-AF65-F5344CB8AC3E}">
        <p14:creationId xmlns:p14="http://schemas.microsoft.com/office/powerpoint/2010/main" val="4116755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t>Es seguro amamantar en:</a:t>
            </a:r>
          </a:p>
          <a:p>
            <a:pPr marL="628650" lvl="1" indent="-171450">
              <a:buFont typeface="Arial" panose="020B0604020202020204" pitchFamily="34" charset="0"/>
              <a:buChar char="•"/>
            </a:pPr>
            <a:r>
              <a:rPr lang="es" b="0" dirty="0"/>
              <a:t>5-ASA (p. ej., mesalamina)</a:t>
            </a:r>
          </a:p>
          <a:p>
            <a:pPr marL="628650" lvl="1" indent="-171450">
              <a:buFont typeface="Arial" panose="020B0604020202020204" pitchFamily="34" charset="0"/>
              <a:buChar char="•"/>
            </a:pPr>
            <a:r>
              <a:rPr lang="es" b="0" dirty="0"/>
              <a:t>Sulfasalazina</a:t>
            </a:r>
          </a:p>
          <a:p>
            <a:pPr marL="628650" lvl="1" indent="-171450">
              <a:buFont typeface="Arial" panose="020B0604020202020204" pitchFamily="34" charset="0"/>
              <a:buChar char="•"/>
            </a:pPr>
            <a:r>
              <a:rPr lang="es" b="0" dirty="0"/>
              <a:t>Tiopurinas (por ejemplo, azatioprina, mercaptopurina)</a:t>
            </a:r>
          </a:p>
          <a:p>
            <a:pPr marL="628650" lvl="1" indent="-171450">
              <a:buFont typeface="Arial" panose="020B0604020202020204" pitchFamily="34" charset="0"/>
              <a:buChar char="•"/>
            </a:pPr>
            <a:r>
              <a:rPr lang="es" b="0" dirty="0"/>
              <a:t>Corticosteroides (p. ej., prednisona)</a:t>
            </a:r>
          </a:p>
          <a:p>
            <a:pPr marL="628650" lvl="1" indent="-171450">
              <a:buFont typeface="Arial" panose="020B0604020202020204" pitchFamily="34" charset="0"/>
              <a:buChar char="•"/>
            </a:pPr>
            <a:r>
              <a:rPr lang="es" b="0" dirty="0"/>
              <a:t>Anti-TNF (p. ej., infliximab, adalimumab)</a:t>
            </a:r>
          </a:p>
          <a:p>
            <a:pPr marL="628650" lvl="1" indent="-171450">
              <a:buFont typeface="Arial" panose="020B0604020202020204" pitchFamily="34" charset="0"/>
              <a:buChar char="•"/>
            </a:pPr>
            <a:r>
              <a:rPr lang="es" b="0" dirty="0"/>
              <a:t>Antiintegrinas (p. ej., vedolizumab)</a:t>
            </a:r>
          </a:p>
          <a:p>
            <a:pPr marL="628650" lvl="1" indent="-171450">
              <a:buFont typeface="Arial" panose="020B0604020202020204" pitchFamily="34" charset="0"/>
              <a:buChar char="•"/>
            </a:pPr>
            <a:r>
              <a:rPr lang="es" b="0" dirty="0"/>
              <a:t>Anti-IL-23 (p. ej., </a:t>
            </a:r>
            <a:r>
              <a:rPr lang="es" b="0" dirty="0" err="1"/>
              <a:t>ustekinumab </a:t>
            </a:r>
            <a:r>
              <a:rPr lang="es" b="0" dirty="0"/>
              <a:t>)</a:t>
            </a:r>
          </a:p>
          <a:p>
            <a:pPr marL="628650" lvl="1" indent="-171450">
              <a:buFont typeface="Arial" panose="020B0604020202020204" pitchFamily="34" charset="0"/>
              <a:buChar char="•"/>
            </a:pPr>
            <a:r>
              <a:rPr lang="es" b="0" dirty="0"/>
              <a:t>Biosimilares (de los medicamentos mencionados anteriormente)</a:t>
            </a:r>
          </a:p>
          <a:p>
            <a:pPr marL="628650" lvl="1" indent="-171450">
              <a:buFont typeface="Arial" panose="020B0604020202020204" pitchFamily="34" charset="0"/>
              <a:buChar char="•"/>
            </a:pPr>
            <a:endParaRPr lang="en-US" b="0" dirty="0"/>
          </a:p>
          <a:p>
            <a:pPr marL="171450" indent="-171450">
              <a:buFont typeface="Arial" panose="020B0604020202020204" pitchFamily="34" charset="0"/>
              <a:buChar char="•"/>
            </a:pPr>
            <a:r>
              <a:rPr lang="es" b="0" dirty="0"/>
              <a:t>Evite amamantar en:</a:t>
            </a:r>
          </a:p>
          <a:p>
            <a:pPr marL="628650" lvl="1" indent="-171450">
              <a:buFont typeface="Arial" panose="020B0604020202020204" pitchFamily="34" charset="0"/>
              <a:buChar char="•"/>
            </a:pPr>
            <a:r>
              <a:rPr lang="es" b="0" dirty="0"/>
              <a:t>S1Ps (moduladores del receptor de esfingosina 1-fosfato)</a:t>
            </a:r>
          </a:p>
          <a:p>
            <a:pPr marL="628650" lvl="1" indent="-171450">
              <a:buFont typeface="Arial" panose="020B0604020202020204" pitchFamily="34" charset="0"/>
              <a:buChar char="•"/>
            </a:pPr>
            <a:r>
              <a:rPr lang="es" b="0" dirty="0"/>
              <a:t>Inhibidores de JAK (p. ej., tofacitinib)</a:t>
            </a:r>
          </a:p>
          <a:p>
            <a:pPr marL="1085850" lvl="2" indent="-171450">
              <a:buFont typeface="Arial" panose="020B0604020202020204" pitchFamily="34" charset="0"/>
              <a:buChar char="•"/>
            </a:pPr>
            <a:r>
              <a:rPr lang="es" b="0" dirty="0"/>
              <a:t>Notas sobre Tofacitinib: Se encontraron niveles más altos en la leche materna en comparación con el suero materno, pero la dosis relativa para el lactante sigue siendo baja (3,4%).</a:t>
            </a:r>
          </a:p>
          <a:p>
            <a:pPr marL="1543050" lvl="3"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58</a:t>
            </a:fld>
            <a:endParaRPr lang="en-US" dirty="0"/>
          </a:p>
        </p:txBody>
      </p:sp>
    </p:spTree>
    <p:extLst>
      <p:ext uri="{BB962C8B-B14F-4D97-AF65-F5344CB8AC3E}">
        <p14:creationId xmlns:p14="http://schemas.microsoft.com/office/powerpoint/2010/main" val="2050507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dirty="0">
                <a:latin typeface="Calibri" panose="020F0502020204030204" pitchFamily="34" charset="0"/>
                <a:cs typeface="Calibri" panose="020F0502020204030204" pitchFamily="34" charset="0"/>
              </a:rPr>
              <a:t>Las mujeres con EII enfrentan mayores riesgos durante el embarazo, incluidas mayores tasas de bajo peso al nacer, parto prematuro y aborto espontáneo, especialmente en casos de enfermedad activa.</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59</a:t>
            </a:fld>
            <a:endParaRPr lang="en-US"/>
          </a:p>
        </p:txBody>
      </p:sp>
    </p:spTree>
    <p:extLst>
      <p:ext uri="{BB962C8B-B14F-4D97-AF65-F5344CB8AC3E}">
        <p14:creationId xmlns:p14="http://schemas.microsoft.com/office/powerpoint/2010/main" val="44911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190500"/>
            <a:ext cx="4471987" cy="2516188"/>
          </a:xfrm>
        </p:spPr>
      </p:sp>
      <p:sp>
        <p:nvSpPr>
          <p:cNvPr id="3" name="Notes Placeholder 2"/>
          <p:cNvSpPr>
            <a:spLocks noGrp="1"/>
          </p:cNvSpPr>
          <p:nvPr>
            <p:ph type="body" idx="1"/>
          </p:nvPr>
        </p:nvSpPr>
        <p:spPr>
          <a:xfrm>
            <a:off x="554064" y="2876873"/>
            <a:ext cx="5486400" cy="1899511"/>
          </a:xfrm>
        </p:spPr>
        <p:txBody>
          <a:bodyPr/>
          <a:lstStyle/>
          <a:p>
            <a:pPr marL="230188" indent="-230188">
              <a:spcAft>
                <a:spcPts val="600"/>
              </a:spcAft>
              <a:buFont typeface="Arial" panose="020B0604020202020204" pitchFamily="34" charset="0"/>
              <a:buChar char="•"/>
            </a:pPr>
            <a:r>
              <a:rPr lang="es" dirty="0"/>
              <a:t>Iniciado en 2007, PIANO (Pregnancy in IBD and Neonatal Outcomes) es un registro global que monitoriza la seguridad de los medicamentos en mujeres embarazadas con EII.</a:t>
            </a:r>
          </a:p>
          <a:p>
            <a:pPr marL="230188" indent="-230188">
              <a:spcAft>
                <a:spcPts val="600"/>
              </a:spcAft>
              <a:buFont typeface="Arial" panose="020B0604020202020204" pitchFamily="34" charset="0"/>
              <a:buChar char="•"/>
            </a:pPr>
            <a:r>
              <a:rPr lang="es" dirty="0"/>
              <a:t>El Grupo de Consenso Global tiene como objetivo crear recomendaciones unificadas y basadas en evidencia, teniendo en cuenta </a:t>
            </a:r>
            <a:br>
              <a:rPr lang="en-US" dirty="0"/>
            </a:br>
            <a:r>
              <a:rPr lang="es" dirty="0"/>
              <a:t>las diferencias regionales y siendo sensible a ellas.</a:t>
            </a:r>
          </a:p>
          <a:p>
            <a:pPr marL="230188" indent="-230188">
              <a:spcAft>
                <a:spcPts val="600"/>
              </a:spcAft>
              <a:buFont typeface="Arial" panose="020B0604020202020204" pitchFamily="34" charset="0"/>
              <a:buChar char="•"/>
            </a:pPr>
            <a:r>
              <a:rPr lang="es" dirty="0"/>
              <a:t>Está compuesto por 40 especialistas en EII, 7 especialistas en contenido (Grade, MFM, </a:t>
            </a:r>
            <a:r>
              <a:rPr lang="es" sz="1100" dirty="0"/>
              <a:t>Lactation PharmD, Teratologists, Placental physiologist) y 7 representantes de los pacientes, con integrantes de todos los continentes</a:t>
            </a:r>
          </a:p>
          <a:p>
            <a:pPr marL="230188" indent="-230188">
              <a:spcAft>
                <a:spcPts val="600"/>
              </a:spcAft>
              <a:buFont typeface="Arial" panose="020B0604020202020204" pitchFamily="34" charset="0"/>
              <a:buChar char="•"/>
            </a:pPr>
            <a:r>
              <a:rPr lang="es" dirty="0"/>
              <a:t>Utilizando las metodologías GRADE y RAND para formular recomendaciones.</a:t>
            </a:r>
          </a:p>
        </p:txBody>
      </p:sp>
      <p:sp>
        <p:nvSpPr>
          <p:cNvPr id="4" name="Slide Number Placeholder 3"/>
          <p:cNvSpPr>
            <a:spLocks noGrp="1"/>
          </p:cNvSpPr>
          <p:nvPr>
            <p:ph type="sldNum" sz="quarter" idx="5"/>
          </p:nvPr>
        </p:nvSpPr>
        <p:spPr/>
        <p:txBody>
          <a:bodyPr/>
          <a:lstStyle/>
          <a:p>
            <a:fld id="{15F8B5E4-0B18-4D19-8D82-663582C70CAA}" type="slidenum">
              <a:rPr lang="en-US" smtClean="0"/>
              <a:t>6</a:t>
            </a:fld>
            <a:endParaRPr lang="en-US"/>
          </a:p>
        </p:txBody>
      </p:sp>
    </p:spTree>
    <p:extLst>
      <p:ext uri="{BB962C8B-B14F-4D97-AF65-F5344CB8AC3E}">
        <p14:creationId xmlns:p14="http://schemas.microsoft.com/office/powerpoint/2010/main" val="189124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Eventos adversos durante el embarazo (mujeres con EII vs. mujeres sin EII):</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Tasas más altas de bajo peso al nacer y parto prematuro.</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Mayor riesgo de aborto espontáneo en mujeres con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enfermedad activa de moderada a grave.</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Tromboembolia venosa (TEV):</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Las mujeres embarazadas con EII tienen un mayor riesgo de TEV durante el embarazo y el posparto en comparación con las mujeres embarazadas sin EII.</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 importante discutirlo con los equipos de obstetricia y ginecología, especialmente si se planea una cesárea.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Considere la profilaxis de TEV durante la hospitalización y el posparto, en particular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en pacientes con cesárea.</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Todos los pacientes con EII ingresados deben recibir profilaxis de TEV, y esto es aún más crucial si están embarazadas.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60</a:t>
            </a:fld>
            <a:endParaRPr lang="en-US"/>
          </a:p>
        </p:txBody>
      </p:sp>
    </p:spTree>
    <p:extLst>
      <p:ext uri="{BB962C8B-B14F-4D97-AF65-F5344CB8AC3E}">
        <p14:creationId xmlns:p14="http://schemas.microsoft.com/office/powerpoint/2010/main" val="3434513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effectLst/>
                <a:latin typeface="Calibri" panose="020F0502020204030204" pitchFamily="34" charset="0"/>
                <a:ea typeface="Calibri" panose="020F0502020204030204" pitchFamily="34" charset="0"/>
              </a:rPr>
              <a:t>Controlar la actividad de la enfermedad durante el embarazo en mujeres con EII es fundamental para reducir los resultados adversos.</a:t>
            </a:r>
            <a:endParaRPr lang="en-US"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61</a:t>
            </a:fld>
            <a:endParaRPr lang="en-US"/>
          </a:p>
        </p:txBody>
      </p:sp>
    </p:spTree>
    <p:extLst>
      <p:ext uri="{BB962C8B-B14F-4D97-AF65-F5344CB8AC3E}">
        <p14:creationId xmlns:p14="http://schemas.microsoft.com/office/powerpoint/2010/main" val="4039736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Los bebés nacidos de mujeres con EII tienen mayor riesgo de sufrir complicaciones como bajo peso al nacer, parto prematuro e ingreso a la UCIN, en particular cuando la enfermedad está activa.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Calibri" panose="020F0502020204030204" pitchFamily="34" charset="0"/>
                <a:cs typeface="Calibri" panose="020F0502020204030204" pitchFamily="34" charset="0"/>
              </a:rPr>
              <a:t>Sin embargo, el tratamiento con ciertos medicamentos, como los biológicos o los inmunosupresores, no aumenta el riesgo de sufrir retrasos en el desarrollo o problemas de salud en la primera infancia.</a:t>
            </a:r>
          </a:p>
          <a:p>
            <a:endParaRPr lang="en-US"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62</a:t>
            </a:fld>
            <a:endParaRPr lang="en-US"/>
          </a:p>
        </p:txBody>
      </p:sp>
    </p:spTree>
    <p:extLst>
      <p:ext uri="{BB962C8B-B14F-4D97-AF65-F5344CB8AC3E}">
        <p14:creationId xmlns:p14="http://schemas.microsoft.com/office/powerpoint/2010/main" val="2812182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Mayor riesgo para los bebés nacidos de mujeres con EII:</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Mayor probabilidad de bajo peso al nacer (BPN), pequeño para la edad gestacional (PEG)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y parto prematuro.</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Estos factores aumentan el riesgo de ingreso en la UCIN.</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Las complicaciones son 2-3 veces más probables con la enfermedad activa.</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No hay mayor riesgo para los niños nacidos de madres tratadas con:</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Anti-TNF, </a:t>
            </a:r>
            <a:r>
              <a:rPr lang="es" b="0" dirty="0" err="1">
                <a:latin typeface="Calibri" panose="020F0502020204030204" pitchFamily="34" charset="0"/>
                <a:cs typeface="Calibri" panose="020F0502020204030204" pitchFamily="34" charset="0"/>
              </a:rPr>
              <a:t>ustekinumab </a:t>
            </a:r>
            <a:r>
              <a:rPr lang="es" b="0" dirty="0">
                <a:latin typeface="Calibri" panose="020F0502020204030204" pitchFamily="34" charset="0"/>
                <a:cs typeface="Calibri" panose="020F0502020204030204" pitchFamily="34" charset="0"/>
              </a:rPr>
              <a:t>, vedolizumab o tiopurinas.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No hay mayor riesgo de malignidad en la primera infancia ni de retraso en el desarrollo.</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63</a:t>
            </a:fld>
            <a:endParaRPr lang="en-US"/>
          </a:p>
        </p:txBody>
      </p:sp>
    </p:spTree>
    <p:extLst>
      <p:ext uri="{BB962C8B-B14F-4D97-AF65-F5344CB8AC3E}">
        <p14:creationId xmlns:p14="http://schemas.microsoft.com/office/powerpoint/2010/main" val="4012618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pPr/>
              <a:t>64</a:t>
            </a:fld>
            <a:endParaRPr lang="en-US" dirty="0"/>
          </a:p>
        </p:txBody>
      </p:sp>
    </p:spTree>
    <p:extLst>
      <p:ext uri="{BB962C8B-B14F-4D97-AF65-F5344CB8AC3E}">
        <p14:creationId xmlns:p14="http://schemas.microsoft.com/office/powerpoint/2010/main" val="2606186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bajo peso al nacer con EII materna activa (EII)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ingreso en la unidad de cuidados intensivos neonatales (UCIN)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ser pequeño para la edad gestacional (PEG) con EII materna activa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parto prematuro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aborto espontáneo con enfermedad activa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t>Mayor riesgo de tromboembolia venosa (TEV)</a:t>
            </a:r>
            <a:endParaRPr lang="en-US" dirty="0">
              <a:solidFill>
                <a:srgbClr val="211D1E"/>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1D1E"/>
              </a:solidFill>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65</a:t>
            </a:fld>
            <a:endParaRPr lang="en-US" dirty="0"/>
          </a:p>
        </p:txBody>
      </p:sp>
    </p:spTree>
    <p:extLst>
      <p:ext uri="{BB962C8B-B14F-4D97-AF65-F5344CB8AC3E}">
        <p14:creationId xmlns:p14="http://schemas.microsoft.com/office/powerpoint/2010/main" val="24049386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Las vacunas desempeñan un papel crucial en la protección de las madres y sus bebés contra enfermedades prevenibles.</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Los bebés nacidos de madres con EII, especialmente aquellos expuestos a productos biológicos o terapias inmunosupresoras en el útero, pueden tener respuestas inmunes alteradas.</a:t>
            </a:r>
          </a:p>
          <a:p>
            <a:pPr marL="171450" indent="-171450">
              <a:spcAft>
                <a:spcPts val="600"/>
              </a:spcAft>
              <a:buFont typeface="Arial" panose="020B0604020202020204" pitchFamily="34" charset="0"/>
              <a:buChar char="•"/>
            </a:pPr>
            <a:r>
              <a:rPr lang="es" dirty="0">
                <a:latin typeface="Calibri" panose="020F0502020204030204" pitchFamily="34" charset="0"/>
                <a:cs typeface="Calibri" panose="020F0502020204030204" pitchFamily="34" charset="0"/>
              </a:rPr>
              <a:t>Tanto las vacunas inactivas como las vivas se pueden administrar de forma segura, pero el momento y las recomendaciones específicas pueden variar según la medicación materna y el estado de la enfermedad.</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66</a:t>
            </a:fld>
            <a:endParaRPr lang="en-US"/>
          </a:p>
        </p:txBody>
      </p:sp>
    </p:spTree>
    <p:extLst>
      <p:ext uri="{BB962C8B-B14F-4D97-AF65-F5344CB8AC3E}">
        <p14:creationId xmlns:p14="http://schemas.microsoft.com/office/powerpoint/2010/main" val="374644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Vacunas inactivas: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Los niños nacidos de madres con EII que reciben anti-TNF muestran una eficacia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y seguridad comparables con vacunas inactivas que aquellos sin exposición a anti-TNF.</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Vacunas vivas: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vacuna contra el rotavirus se puede administrar a los niños expuestos a anti-TNF y otros productos biológicos en el útero.</a:t>
            </a:r>
            <a:r>
              <a:rPr lang="es"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s" dirty="0">
                <a:latin typeface="Calibri" panose="020F0502020204030204" pitchFamily="34" charset="0"/>
                <a:cs typeface="Calibri" panose="020F0502020204030204" pitchFamily="34" charset="0"/>
              </a:rPr>
              <a:t>93% expuesto en el </a:t>
            </a:r>
            <a:r>
              <a:rPr lang="es" baseline="30000" dirty="0">
                <a:latin typeface="Calibri" panose="020F0502020204030204" pitchFamily="34" charset="0"/>
                <a:cs typeface="Calibri" panose="020F0502020204030204" pitchFamily="34" charset="0"/>
              </a:rPr>
              <a:t>3er </a:t>
            </a:r>
            <a:r>
              <a:rPr lang="es" dirty="0">
                <a:latin typeface="Calibri" panose="020F0502020204030204" pitchFamily="34" charset="0"/>
                <a:cs typeface="Calibri" panose="020F0502020204030204" pitchFamily="34" charset="0"/>
              </a:rPr>
              <a:t>T.</a:t>
            </a:r>
          </a:p>
          <a:p>
            <a:pPr marL="1085850" lvl="2" indent="-171450">
              <a:buFont typeface="Arial" panose="020B0604020202020204" pitchFamily="34" charset="0"/>
              <a:buChar char="•"/>
            </a:pPr>
            <a:r>
              <a:rPr lang="es" dirty="0">
                <a:latin typeface="Calibri" panose="020F0502020204030204" pitchFamily="34" charset="0"/>
                <a:cs typeface="Calibri" panose="020F0502020204030204" pitchFamily="34" charset="0"/>
              </a:rPr>
              <a:t>No se detectaron anomalías clínicamente significativas en la gran </a:t>
            </a:r>
            <a:r>
              <a:rPr lang="es" baseline="0" dirty="0">
                <a:latin typeface="Calibri" panose="020F0502020204030204" pitchFamily="34" charset="0"/>
                <a:cs typeface="Calibri" panose="020F0502020204030204" pitchFamily="34" charset="0"/>
              </a:rPr>
              <a:t>mayoría </a:t>
            </a:r>
            <a:br>
              <a:rPr lang="en-US" baseline="0" dirty="0">
                <a:latin typeface="Calibri" panose="020F0502020204030204" pitchFamily="34" charset="0"/>
                <a:cs typeface="Calibri" panose="020F0502020204030204" pitchFamily="34" charset="0"/>
              </a:rPr>
            </a:br>
            <a:r>
              <a:rPr lang="es" baseline="0" dirty="0">
                <a:latin typeface="Calibri" panose="020F0502020204030204" pitchFamily="34" charset="0"/>
                <a:cs typeface="Calibri" panose="020F0502020204030204" pitchFamily="34" charset="0"/>
              </a:rPr>
              <a:t>de los bebés.</a:t>
            </a: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La vacuna BCG debe evitarse durante los primeros 6 meses en niños con exposición intrauterina a anti-TNF.</a:t>
            </a:r>
          </a:p>
          <a:p>
            <a:pPr marL="1085850" lvl="2" indent="-171450">
              <a:buFont typeface="Arial" panose="020B0604020202020204" pitchFamily="34" charset="0"/>
              <a:buChar char="•"/>
            </a:pPr>
            <a:r>
              <a:rPr lang="es" i="0" dirty="0">
                <a:effectLst/>
                <a:latin typeface="Calibri" panose="020F0502020204030204" pitchFamily="34" charset="0"/>
                <a:cs typeface="Calibri" panose="020F0502020204030204" pitchFamily="34" charset="0"/>
              </a:rPr>
              <a:t>A diferencia de la vacuna contra el rotavirus, la vacuna del bacilo de Calmette-Guérin (BCG) </a:t>
            </a:r>
            <a:br>
              <a:rPr lang="en-US" i="0" dirty="0">
                <a:effectLst/>
                <a:latin typeface="Calibri" panose="020F0502020204030204" pitchFamily="34" charset="0"/>
                <a:cs typeface="Calibri" panose="020F0502020204030204" pitchFamily="34" charset="0"/>
              </a:rPr>
            </a:br>
            <a:r>
              <a:rPr lang="es" i="0" dirty="0">
                <a:effectLst/>
                <a:latin typeface="Calibri" panose="020F0502020204030204" pitchFamily="34" charset="0"/>
                <a:cs typeface="Calibri" panose="020F0502020204030204" pitchFamily="34" charset="0"/>
              </a:rPr>
              <a:t>es más vital en algunas partes del mundo donde se administra durante el primer mes de vida, y también es más peligrosa para el bebé expuesto al medicamento biológico.</a:t>
            </a:r>
          </a:p>
          <a:p>
            <a:pPr marL="1085850" lvl="2" indent="-171450">
              <a:buFont typeface="Arial" panose="020B0604020202020204" pitchFamily="34" charset="0"/>
              <a:buChar char="•"/>
            </a:pPr>
            <a:r>
              <a:rPr lang="es" i="0" dirty="0">
                <a:effectLst/>
                <a:latin typeface="Calibri" panose="020F0502020204030204" pitchFamily="34" charset="0"/>
                <a:cs typeface="Calibri" panose="020F0502020204030204" pitchFamily="34" charset="0"/>
              </a:rPr>
              <a:t>En países de alto riesgo donde la BCG debe administrarse tempranamente, se pueden medir las concentraciones séricas del medicamento antes de la vacunación y se puede considerar retener el producto biológico en la madre a </a:t>
            </a:r>
            <a:br>
              <a:rPr lang="en-US" i="0" dirty="0">
                <a:effectLst/>
                <a:latin typeface="Calibri" panose="020F0502020204030204" pitchFamily="34" charset="0"/>
                <a:cs typeface="Calibri" panose="020F0502020204030204" pitchFamily="34" charset="0"/>
              </a:rPr>
            </a:br>
            <a:r>
              <a:rPr lang="es" i="0" dirty="0">
                <a:effectLst/>
                <a:latin typeface="Calibri" panose="020F0502020204030204" pitchFamily="34" charset="0"/>
                <a:cs typeface="Calibri" panose="020F0502020204030204" pitchFamily="34" charset="0"/>
              </a:rPr>
              <a:t>mitad del embarazo para reducir la transferencia al bebé.</a:t>
            </a:r>
          </a:p>
          <a:p>
            <a:pPr marL="1085850" lvl="2" indent="-171450">
              <a:buFont typeface="Arial" panose="020B0604020202020204" pitchFamily="34" charset="0"/>
              <a:buChar char="•"/>
            </a:pPr>
            <a:endParaRPr lang="en-US" i="0" dirty="0">
              <a:effectLst/>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67</a:t>
            </a:fld>
            <a:endParaRPr lang="en-US"/>
          </a:p>
        </p:txBody>
      </p:sp>
    </p:spTree>
    <p:extLst>
      <p:ext uri="{BB962C8B-B14F-4D97-AF65-F5344CB8AC3E}">
        <p14:creationId xmlns:p14="http://schemas.microsoft.com/office/powerpoint/2010/main" val="39492149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Vacunas inactivas:</a:t>
            </a:r>
          </a:p>
          <a:p>
            <a:pPr marL="628650" lvl="1" indent="-171450">
              <a:spcAft>
                <a:spcPts val="600"/>
              </a:spcAft>
              <a:buFont typeface="Arial" panose="020B0604020202020204" pitchFamily="34" charset="0"/>
              <a:buChar char="•"/>
            </a:pPr>
            <a:r>
              <a:rPr lang="es" b="0" dirty="0">
                <a:latin typeface="Calibri" panose="020F0502020204030204" pitchFamily="34" charset="0"/>
                <a:cs typeface="Calibri" panose="020F0502020204030204" pitchFamily="34" charset="0"/>
              </a:rPr>
              <a:t>Debe administrarse según lo programado a todos los bebés, independientemente de la exposición a medicamentos para la EII en el útero.</a:t>
            </a:r>
          </a:p>
          <a:p>
            <a:pPr marL="171450" indent="-171450">
              <a:buFont typeface="Arial" panose="020B0604020202020204" pitchFamily="34" charset="0"/>
              <a:buChar char="•"/>
            </a:pPr>
            <a:r>
              <a:rPr lang="es" b="0" dirty="0">
                <a:latin typeface="Calibri" panose="020F0502020204030204" pitchFamily="34" charset="0"/>
                <a:cs typeface="Calibri" panose="020F0502020204030204" pitchFamily="34" charset="0"/>
              </a:rPr>
              <a:t>Vacunas vivas: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Se puede administrar a bebés expuestos a inhibidores de JAK o S1P en el útero después de un mes, ya que estos medicamentos se eliminan del sistema en el plazo de un mes.</a:t>
            </a:r>
          </a:p>
          <a:p>
            <a:pPr marL="628650" lvl="1" indent="-171450">
              <a:buFont typeface="Arial" panose="020B0604020202020204" pitchFamily="34" charset="0"/>
              <a:buChar char="•"/>
            </a:pPr>
            <a:r>
              <a:rPr lang="es" b="0" dirty="0">
                <a:latin typeface="Calibri" panose="020F0502020204030204" pitchFamily="34" charset="0"/>
                <a:cs typeface="Calibri" panose="020F0502020204030204" pitchFamily="34" charset="0"/>
              </a:rPr>
              <a:t>A diferencia de la Agencia Europea de Medicamentos (EMA), las vacunas vivas se pueden administrar </a:t>
            </a:r>
            <a:br>
              <a:rPr lang="en-US" b="0" dirty="0">
                <a:latin typeface="Calibri" panose="020F0502020204030204" pitchFamily="34" charset="0"/>
                <a:cs typeface="Calibri" panose="020F0502020204030204" pitchFamily="34" charset="0"/>
              </a:rPr>
            </a:br>
            <a:r>
              <a:rPr lang="es" b="0" dirty="0">
                <a:latin typeface="Calibri" panose="020F0502020204030204" pitchFamily="34" charset="0"/>
                <a:cs typeface="Calibri" panose="020F0502020204030204" pitchFamily="34" charset="0"/>
              </a:rPr>
              <a:t>a los bebés mientras la madre está amamantando y tomando medicamentos biológicos, incluido infliximab.</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68</a:t>
            </a:fld>
            <a:endParaRPr lang="en-US"/>
          </a:p>
        </p:txBody>
      </p:sp>
    </p:spTree>
    <p:extLst>
      <p:ext uri="{BB962C8B-B14F-4D97-AF65-F5344CB8AC3E}">
        <p14:creationId xmlns:p14="http://schemas.microsoft.com/office/powerpoint/2010/main" val="1598231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8250"/>
          </a:xfrm>
        </p:spPr>
      </p:sp>
      <p:sp>
        <p:nvSpPr>
          <p:cNvPr id="3" name="Pladsholder til noter 2"/>
          <p:cNvSpPr>
            <a:spLocks noGrp="1"/>
          </p:cNvSpPr>
          <p:nvPr>
            <p:ph type="body" idx="1"/>
          </p:nvPr>
        </p:nvSpPr>
        <p:spPr/>
        <p:txBody>
          <a:bodyPr/>
          <a:lstStyle/>
          <a:p>
            <a:pPr marL="171450" indent="-171450">
              <a:spcAft>
                <a:spcPts val="600"/>
              </a:spcAft>
              <a:buFont typeface="Arial" panose="020B0604020202020204" pitchFamily="34" charset="0"/>
              <a:buChar char="•"/>
            </a:pPr>
            <a:r>
              <a:rPr lang="es" dirty="0"/>
              <a:t>93% expuesto en el </a:t>
            </a:r>
            <a:r>
              <a:rPr lang="es" baseline="30000" dirty="0"/>
              <a:t>3er </a:t>
            </a:r>
            <a:r>
              <a:rPr lang="es" dirty="0"/>
              <a:t>T.</a:t>
            </a:r>
          </a:p>
          <a:p>
            <a:pPr marL="171450" indent="-171450">
              <a:buFont typeface="Arial" panose="020B0604020202020204" pitchFamily="34" charset="0"/>
              <a:buChar char="•"/>
            </a:pPr>
            <a:r>
              <a:rPr lang="es" dirty="0"/>
              <a:t>No se detectaron anomalías clínicamente significativas en la gran </a:t>
            </a:r>
            <a:r>
              <a:rPr lang="es" baseline="0" dirty="0"/>
              <a:t>mayoría de los bebés.</a:t>
            </a:r>
            <a:br>
              <a:rPr lang="en-US" dirty="0"/>
            </a:b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764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5" y="2843939"/>
            <a:ext cx="5486400" cy="4180668"/>
          </a:xfrm>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a:t>
            </a:fld>
            <a:endParaRPr lang="en-US"/>
          </a:p>
        </p:txBody>
      </p:sp>
    </p:spTree>
    <p:extLst>
      <p:ext uri="{BB962C8B-B14F-4D97-AF65-F5344CB8AC3E}">
        <p14:creationId xmlns:p14="http://schemas.microsoft.com/office/powerpoint/2010/main" val="120051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100" dirty="0">
                <a:latin typeface="Calibri" panose="020F0502020204030204" pitchFamily="34" charset="0"/>
                <a:cs typeface="Calibri" panose="020F0502020204030204" pitchFamily="34" charset="0"/>
              </a:rPr>
              <a:t>La vacunación con virus vivos contra el rotavirus parece presentar bajo riesgo en bebés nacidos de madres con EII que </a:t>
            </a:r>
            <a:br>
              <a:rPr lang="en-US" sz="1100" dirty="0">
                <a:latin typeface="Calibri" panose="020F0502020204030204" pitchFamily="34" charset="0"/>
                <a:cs typeface="Calibri" panose="020F0502020204030204" pitchFamily="34" charset="0"/>
              </a:rPr>
            </a:br>
            <a:r>
              <a:rPr lang="es" sz="1100" dirty="0">
                <a:latin typeface="Calibri" panose="020F0502020204030204" pitchFamily="34" charset="0"/>
                <a:cs typeface="Calibri" panose="020F0502020204030204" pitchFamily="34" charset="0"/>
              </a:rPr>
              <a:t>reciben tratamientos biológicos:</a:t>
            </a:r>
          </a:p>
          <a:p>
            <a:pPr marL="171450" indent="-171450">
              <a:buFont typeface="Arial" panose="020B0604020202020204" pitchFamily="34" charset="0"/>
              <a:buChar char="•"/>
            </a:pPr>
            <a:endParaRPr lang="en-US" b="0" dirty="0"/>
          </a:p>
          <a:p>
            <a:pPr marL="628650" lvl="1" indent="-171450">
              <a:buFont typeface="Arial" panose="020B0604020202020204" pitchFamily="34" charset="0"/>
              <a:buChar char="•"/>
            </a:pPr>
            <a:r>
              <a:rPr lang="es" b="0" dirty="0"/>
              <a:t>EII y exposición biológica:</a:t>
            </a:r>
          </a:p>
          <a:p>
            <a:pPr marL="1085850" lvl="2" indent="-171450">
              <a:buFont typeface="Arial" panose="020B0604020202020204" pitchFamily="34" charset="0"/>
              <a:buChar char="•"/>
            </a:pPr>
            <a:r>
              <a:rPr lang="es" b="0" dirty="0"/>
              <a:t>52 madres con EII y 57 bebés expuestos a productos biológicos (Infliximab, Adalimumab, Vedolizumab, Ustekinumab).</a:t>
            </a:r>
          </a:p>
          <a:p>
            <a:pPr marL="628650" lvl="1" indent="-171450">
              <a:buFont typeface="Arial" panose="020B0604020202020204" pitchFamily="34" charset="0"/>
              <a:buChar char="•"/>
            </a:pPr>
            <a:r>
              <a:rPr lang="es" b="0" dirty="0"/>
              <a:t>Evaluaciones clínicas:</a:t>
            </a:r>
          </a:p>
          <a:p>
            <a:pPr marL="1085850" lvl="2" indent="-171450">
              <a:buFont typeface="Arial" panose="020B0604020202020204" pitchFamily="34" charset="0"/>
              <a:buChar char="•"/>
            </a:pPr>
            <a:r>
              <a:rPr lang="es" b="0" dirty="0"/>
              <a:t>En una clínica de inmunización especial, 57 bebés tuvieron evaluaciones clínicas e inmunológicas normales, a pesar de tener concentraciones de anticuerpos monoclonales detectables en los bebés.</a:t>
            </a:r>
          </a:p>
          <a:p>
            <a:pPr marL="628650" lvl="1" indent="-171450">
              <a:buFont typeface="Arial" panose="020B0604020202020204" pitchFamily="34" charset="0"/>
              <a:buChar char="•"/>
            </a:pPr>
            <a:r>
              <a:rPr lang="es" b="0" dirty="0"/>
              <a:t>Vacuna contra el rotavirus:</a:t>
            </a:r>
          </a:p>
          <a:p>
            <a:pPr marL="1085850" lvl="2" indent="-171450">
              <a:buFont typeface="Arial" panose="020B0604020202020204" pitchFamily="34" charset="0"/>
              <a:buChar char="•"/>
            </a:pPr>
            <a:r>
              <a:rPr lang="es" b="0" dirty="0"/>
              <a:t>50 bebés recibieron la vacuna contra el rotavirus, sin que se observaran eventos adversos a los 7 días, 1 mes y 9 meses después de la vacunación.</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70</a:t>
            </a:fld>
            <a:endParaRPr lang="en-US"/>
          </a:p>
        </p:txBody>
      </p:sp>
    </p:spTree>
    <p:extLst>
      <p:ext uri="{BB962C8B-B14F-4D97-AF65-F5344CB8AC3E}">
        <p14:creationId xmlns:p14="http://schemas.microsoft.com/office/powerpoint/2010/main" val="1768123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691A-9561-3781-A1CD-371F5D287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E533-B7BF-520F-F162-5A72637DDC9E}"/>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9E1C5979-AEFE-11FB-8D16-8ACD004296B8}"/>
              </a:ext>
            </a:extLst>
          </p:cNvPr>
          <p:cNvSpPr>
            <a:spLocks noGrp="1"/>
          </p:cNvSpPr>
          <p:nvPr>
            <p:ph type="body" idx="1"/>
          </p:nvPr>
        </p:nvSpPr>
        <p:spPr/>
        <p:txBody>
          <a:bodyPr/>
          <a:lstStyle/>
          <a:p>
            <a:r>
              <a:rPr lang="en-US" dirty="0"/>
              <a:t>Translation to Spanish</a:t>
            </a:r>
          </a:p>
          <a:p>
            <a:pPr>
              <a:buNone/>
            </a:pPr>
            <a:r>
              <a:rPr lang="es-ES" b="1" dirty="0"/>
              <a:t>Puntos clave:</a:t>
            </a:r>
          </a:p>
          <a:p>
            <a:pPr>
              <a:buFont typeface="Arial" panose="020B0604020202020204" pitchFamily="34" charset="0"/>
              <a:buChar char="•"/>
            </a:pPr>
            <a:r>
              <a:rPr lang="es-ES" dirty="0"/>
              <a:t>Fertilidad reducida con enfermedad activa e IPAA</a:t>
            </a:r>
          </a:p>
          <a:p>
            <a:pPr>
              <a:buFont typeface="Arial" panose="020B0604020202020204" pitchFamily="34" charset="0"/>
              <a:buChar char="•"/>
            </a:pPr>
            <a:r>
              <a:rPr lang="es-ES" dirty="0"/>
              <a:t>Sin riesgo de brote con recuperación de ovocitos</a:t>
            </a:r>
          </a:p>
          <a:p>
            <a:pPr>
              <a:buFont typeface="Arial" panose="020B0604020202020204" pitchFamily="34" charset="0"/>
              <a:buChar char="•"/>
            </a:pPr>
            <a:r>
              <a:rPr lang="es-ES" dirty="0"/>
              <a:t>Mayor riesgo de parto prematuro</a:t>
            </a:r>
          </a:p>
          <a:p>
            <a:pPr>
              <a:buFont typeface="Arial" panose="020B0604020202020204" pitchFamily="34" charset="0"/>
              <a:buChar char="•"/>
            </a:pPr>
            <a:r>
              <a:rPr lang="es-ES" dirty="0"/>
              <a:t>Mayor riesgo de aborto espontáneo con enfermedad activa</a:t>
            </a:r>
          </a:p>
          <a:p>
            <a:pPr>
              <a:buFont typeface="Arial" panose="020B0604020202020204" pitchFamily="34" charset="0"/>
              <a:buChar char="•"/>
            </a:pPr>
            <a:r>
              <a:rPr lang="es-ES" dirty="0"/>
              <a:t>Mayor riesgo de tromboembolismo venoso </a:t>
            </a:r>
          </a:p>
          <a:p>
            <a:pPr>
              <a:buNone/>
            </a:pPr>
            <a:r>
              <a:rPr lang="es-ES" b="1" dirty="0"/>
              <a:t>Guía clínica:</a:t>
            </a:r>
          </a:p>
          <a:p>
            <a:pPr>
              <a:buFont typeface="Arial" panose="020B0604020202020204" pitchFamily="34" charset="0"/>
              <a:buChar char="•"/>
            </a:pPr>
            <a:r>
              <a:rPr lang="es-ES" dirty="0"/>
              <a:t>Continuar todos los biológicos y </a:t>
            </a:r>
            <a:r>
              <a:rPr lang="es-ES" dirty="0" err="1"/>
              <a:t>tiopurinas</a:t>
            </a:r>
            <a:r>
              <a:rPr lang="es-ES" dirty="0"/>
              <a:t> durante el embarazo y la lactancia</a:t>
            </a:r>
          </a:p>
          <a:p>
            <a:pPr>
              <a:buFont typeface="Arial" panose="020B0604020202020204" pitchFamily="34" charset="0"/>
              <a:buChar char="•"/>
            </a:pPr>
            <a:r>
              <a:rPr lang="es-ES" dirty="0"/>
              <a:t>Evitar las pequeñas moléculas durante el embarazo y la lactancia</a:t>
            </a:r>
          </a:p>
          <a:p>
            <a:pPr>
              <a:buFont typeface="Arial" panose="020B0604020202020204" pitchFamily="34" charset="0"/>
              <a:buChar char="•"/>
            </a:pPr>
            <a:r>
              <a:rPr lang="es-ES" dirty="0"/>
              <a:t>Brindar asesoramiento previo a la concepción para mejorar los resultados</a:t>
            </a:r>
          </a:p>
          <a:p>
            <a:pPr>
              <a:buFont typeface="Arial" panose="020B0604020202020204" pitchFamily="34" charset="0"/>
              <a:buChar char="•"/>
            </a:pPr>
            <a:r>
              <a:rPr lang="es-ES" dirty="0"/>
              <a:t>Administrar aspirina en dosis baja para reducir la preeclampsia prematura</a:t>
            </a:r>
          </a:p>
          <a:p>
            <a:pPr>
              <a:buFont typeface="Arial" panose="020B0604020202020204" pitchFamily="34" charset="0"/>
              <a:buChar char="•"/>
            </a:pPr>
            <a:r>
              <a:rPr lang="es-ES" dirty="0"/>
              <a:t>Realizar cesárea si hay fístula perianal activa, fístula </a:t>
            </a:r>
            <a:r>
              <a:rPr lang="es-ES" dirty="0" err="1"/>
              <a:t>rectovaginal</a:t>
            </a:r>
            <a:r>
              <a:rPr lang="es-ES" dirty="0"/>
              <a:t> o IPAA</a:t>
            </a:r>
          </a:p>
          <a:p>
            <a:endParaRPr lang="en-US" dirty="0"/>
          </a:p>
        </p:txBody>
      </p:sp>
      <p:sp>
        <p:nvSpPr>
          <p:cNvPr id="4" name="Slide Number Placeholder 3">
            <a:extLst>
              <a:ext uri="{FF2B5EF4-FFF2-40B4-BE49-F238E27FC236}">
                <a16:creationId xmlns:a16="http://schemas.microsoft.com/office/drawing/2014/main" id="{6C106B96-2378-232C-7613-0C8C7B239AEF}"/>
              </a:ext>
            </a:extLst>
          </p:cNvPr>
          <p:cNvSpPr>
            <a:spLocks noGrp="1"/>
          </p:cNvSpPr>
          <p:nvPr>
            <p:ph type="sldNum" sz="quarter" idx="5"/>
          </p:nvPr>
        </p:nvSpPr>
        <p:spPr/>
        <p:txBody>
          <a:bodyPr/>
          <a:lstStyle/>
          <a:p>
            <a:fld id="{C74D3433-378D-A249-B6C9-BD64307AB14E}" type="slidenum">
              <a:rPr lang="en-US" smtClean="0"/>
              <a:t>71</a:t>
            </a:fld>
            <a:endParaRPr lang="en-US"/>
          </a:p>
        </p:txBody>
      </p:sp>
    </p:spTree>
    <p:extLst>
      <p:ext uri="{BB962C8B-B14F-4D97-AF65-F5344CB8AC3E}">
        <p14:creationId xmlns:p14="http://schemas.microsoft.com/office/powerpoint/2010/main" val="7269855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B820-F33E-4512-4EE0-FF141492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08E7-0076-B60D-150E-8CD99402D133}"/>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D62FED82-AA7F-1B92-0D36-189677C1CD01}"/>
              </a:ext>
            </a:extLst>
          </p:cNvPr>
          <p:cNvSpPr>
            <a:spLocks noGrp="1"/>
          </p:cNvSpPr>
          <p:nvPr>
            <p:ph type="body" idx="1"/>
          </p:nvPr>
        </p:nvSpPr>
        <p:spPr/>
        <p:txBody>
          <a:bodyPr/>
          <a:lstStyle/>
          <a:p>
            <a:pPr>
              <a:buNone/>
            </a:pPr>
            <a:r>
              <a:rPr lang="es-ES" b="1" dirty="0"/>
              <a:t>Puntos clave:</a:t>
            </a:r>
          </a:p>
          <a:p>
            <a:pPr>
              <a:buFont typeface="Arial" panose="020B0604020202020204" pitchFamily="34" charset="0"/>
              <a:buChar char="•"/>
            </a:pPr>
            <a:r>
              <a:rPr lang="es-ES" dirty="0"/>
              <a:t>Mayor riesgo de EII si hay un familiar de primer grado con EII</a:t>
            </a:r>
          </a:p>
          <a:p>
            <a:pPr>
              <a:buFont typeface="Arial" panose="020B0604020202020204" pitchFamily="34" charset="0"/>
              <a:buChar char="•"/>
            </a:pPr>
            <a:r>
              <a:rPr lang="es-ES" dirty="0"/>
              <a:t>Mayor riesgo de bajo peso al nacer si la madre tiene EII activa</a:t>
            </a:r>
          </a:p>
          <a:p>
            <a:pPr>
              <a:buFont typeface="Arial" panose="020B0604020202020204" pitchFamily="34" charset="0"/>
              <a:buChar char="•"/>
            </a:pPr>
            <a:r>
              <a:rPr lang="es-ES" dirty="0"/>
              <a:t>Mayor riesgo de ingreso en la UCIN</a:t>
            </a:r>
          </a:p>
          <a:p>
            <a:pPr>
              <a:buFont typeface="Arial" panose="020B0604020202020204" pitchFamily="34" charset="0"/>
              <a:buChar char="•"/>
            </a:pPr>
            <a:r>
              <a:rPr lang="es-ES" dirty="0"/>
              <a:t>Mayor riesgo de ser pequeño para la edad gestacional si la madre tiene EII activa</a:t>
            </a:r>
          </a:p>
          <a:p>
            <a:pPr>
              <a:buFont typeface="Arial" panose="020B0604020202020204" pitchFamily="34" charset="0"/>
              <a:buChar char="•"/>
            </a:pPr>
            <a:r>
              <a:rPr lang="es-ES" dirty="0"/>
              <a:t>No hay mayor riesgo de infecciones, malignidad ni retraso del desarrollo en el lactante por exposición a biológicos</a:t>
            </a:r>
          </a:p>
          <a:p>
            <a:pPr>
              <a:buNone/>
            </a:pPr>
            <a:r>
              <a:rPr lang="es-ES" b="1" dirty="0"/>
              <a:t>Guía clínica:</a:t>
            </a:r>
          </a:p>
          <a:p>
            <a:pPr>
              <a:buFont typeface="Arial" panose="020B0604020202020204" pitchFamily="34" charset="0"/>
              <a:buChar char="•"/>
            </a:pPr>
            <a:r>
              <a:rPr lang="es-ES" dirty="0"/>
              <a:t>Las vacunas inactivadas deben administrarse según el calendario, independientemente de la exposición a fármacos</a:t>
            </a:r>
          </a:p>
          <a:p>
            <a:pPr>
              <a:buFont typeface="Arial" panose="020B0604020202020204" pitchFamily="34" charset="0"/>
              <a:buChar char="•"/>
            </a:pPr>
            <a:r>
              <a:rPr lang="es-ES" dirty="0"/>
              <a:t>Las vacunas de virus vivos deben administrarse según el calendario, </a:t>
            </a:r>
            <a:r>
              <a:rPr lang="es-ES" b="1" dirty="0"/>
              <a:t>excepto BCG</a:t>
            </a:r>
            <a:r>
              <a:rPr lang="es-ES" dirty="0"/>
              <a:t>, que puede administrarse después de los seis meses en lactantes expuestos a biológicos </a:t>
            </a:r>
            <a:r>
              <a:rPr lang="es-ES" i="1" dirty="0"/>
              <a:t>in </a:t>
            </a:r>
            <a:r>
              <a:rPr lang="es-ES" i="1" dirty="0" err="1"/>
              <a:t>utero</a:t>
            </a:r>
            <a:endParaRPr lang="es-ES" dirty="0"/>
          </a:p>
          <a:p>
            <a:endParaRPr lang="en-US" dirty="0"/>
          </a:p>
        </p:txBody>
      </p:sp>
      <p:sp>
        <p:nvSpPr>
          <p:cNvPr id="4" name="Slide Number Placeholder 3">
            <a:extLst>
              <a:ext uri="{FF2B5EF4-FFF2-40B4-BE49-F238E27FC236}">
                <a16:creationId xmlns:a16="http://schemas.microsoft.com/office/drawing/2014/main" id="{A86BA82E-5080-CE7F-237A-91D3F19E2D9F}"/>
              </a:ext>
            </a:extLst>
          </p:cNvPr>
          <p:cNvSpPr>
            <a:spLocks noGrp="1"/>
          </p:cNvSpPr>
          <p:nvPr>
            <p:ph type="sldNum" sz="quarter" idx="5"/>
          </p:nvPr>
        </p:nvSpPr>
        <p:spPr/>
        <p:txBody>
          <a:bodyPr/>
          <a:lstStyle/>
          <a:p>
            <a:fld id="{C74D3433-378D-A249-B6C9-BD64307AB14E}" type="slidenum">
              <a:rPr lang="en-US" smtClean="0"/>
              <a:t>72</a:t>
            </a:fld>
            <a:endParaRPr lang="en-US"/>
          </a:p>
        </p:txBody>
      </p:sp>
    </p:spTree>
    <p:extLst>
      <p:ext uri="{BB962C8B-B14F-4D97-AF65-F5344CB8AC3E}">
        <p14:creationId xmlns:p14="http://schemas.microsoft.com/office/powerpoint/2010/main" val="41271954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73</a:t>
            </a:fld>
            <a:endParaRPr lang="en-US"/>
          </a:p>
        </p:txBody>
      </p:sp>
    </p:spTree>
    <p:extLst>
      <p:ext uri="{BB962C8B-B14F-4D97-AF65-F5344CB8AC3E}">
        <p14:creationId xmlns:p14="http://schemas.microsoft.com/office/powerpoint/2010/main" val="335904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a:xfrm>
            <a:off x="554065" y="2843939"/>
            <a:ext cx="5486400" cy="4180668"/>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solidFill>
                  <a:srgbClr val="000000"/>
                </a:solidFill>
                <a:effectLst/>
                <a:latin typeface="Calibri" panose="020F0502020204030204" pitchFamily="34" charset="0"/>
                <a:cs typeface="Calibri" panose="020F0502020204030204" pitchFamily="34" charset="0"/>
              </a:rPr>
              <a:t>Participaron consultores multidisciplinares en lactancia, placenta, teratología, medicina materno fetal y cirugía colorrectal.</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8</a:t>
            </a:fld>
            <a:endParaRPr lang="en-US"/>
          </a:p>
        </p:txBody>
      </p:sp>
    </p:spTree>
    <p:extLst>
      <p:ext uri="{BB962C8B-B14F-4D97-AF65-F5344CB8AC3E}">
        <p14:creationId xmlns:p14="http://schemas.microsoft.com/office/powerpoint/2010/main" val="149957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a:xfrm>
            <a:off x="569562" y="2843939"/>
            <a:ext cx="5486400" cy="4180668"/>
          </a:xfrm>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9</a:t>
            </a:fld>
            <a:endParaRPr lang="en-US"/>
          </a:p>
        </p:txBody>
      </p:sp>
    </p:spTree>
    <p:extLst>
      <p:ext uri="{BB962C8B-B14F-4D97-AF65-F5344CB8AC3E}">
        <p14:creationId xmlns:p14="http://schemas.microsoft.com/office/powerpoint/2010/main" val="10696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erson holding a baby&#10;&#10;Description automatically generated">
            <a:extLst>
              <a:ext uri="{FF2B5EF4-FFF2-40B4-BE49-F238E27FC236}">
                <a16:creationId xmlns:a16="http://schemas.microsoft.com/office/drawing/2014/main" id="{325E0E78-A33F-CACC-45ED-C83799FDF776}"/>
              </a:ext>
            </a:extLst>
          </p:cNvPr>
          <p:cNvPicPr>
            <a:picLocks noChangeAspect="1"/>
          </p:cNvPicPr>
          <p:nvPr userDrawn="1"/>
        </p:nvPicPr>
        <p:blipFill>
          <a:blip r:embed="rId2"/>
          <a:srcRect t="5169" b="10456"/>
          <a:stretch/>
        </p:blipFill>
        <p:spPr>
          <a:xfrm>
            <a:off x="0" y="0"/>
            <a:ext cx="12192000" cy="6858000"/>
          </a:xfrm>
          <a:prstGeom prst="rect">
            <a:avLst/>
          </a:prstGeom>
        </p:spPr>
      </p:pic>
      <p:sp>
        <p:nvSpPr>
          <p:cNvPr id="2" name="Title 1">
            <a:extLst>
              <a:ext uri="{FF2B5EF4-FFF2-40B4-BE49-F238E27FC236}">
                <a16:creationId xmlns:a16="http://schemas.microsoft.com/office/drawing/2014/main" id="{086902B9-20CA-2EDD-C613-3440E443C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6BB2CB-D4EA-4359-4B7B-5DAD0ED32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818F785-D632-AA82-6BC0-4FFC6A74AB16}"/>
              </a:ext>
            </a:extLst>
          </p:cNvPr>
          <p:cNvSpPr>
            <a:spLocks noGrp="1"/>
          </p:cNvSpPr>
          <p:nvPr>
            <p:ph type="ftr" sz="quarter" idx="11"/>
          </p:nvPr>
        </p:nvSpPr>
        <p:spPr>
          <a:xfrm>
            <a:off x="361336" y="6356350"/>
            <a:ext cx="5734664" cy="365125"/>
          </a:xfrm>
        </p:spPr>
        <p:txBody>
          <a:bodyPr/>
          <a:lstStyle>
            <a:lvl1pPr algn="l">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2D8C1F52-0843-A234-D559-BDD99D88146D}"/>
              </a:ext>
            </a:extLst>
          </p:cNvPr>
          <p:cNvSpPr>
            <a:spLocks noGrp="1"/>
          </p:cNvSpPr>
          <p:nvPr>
            <p:ph type="sldNum" sz="quarter" idx="12"/>
          </p:nvPr>
        </p:nvSpPr>
        <p:spPr>
          <a:xfrm>
            <a:off x="9072717" y="6356350"/>
            <a:ext cx="2743200" cy="365125"/>
          </a:xfrm>
        </p:spPr>
        <p:txBody>
          <a:bodyPr/>
          <a:lstStyle>
            <a:lvl1pPr>
              <a:defRPr>
                <a:solidFill>
                  <a:schemeClr val="tx1"/>
                </a:solidFill>
              </a:defRPr>
            </a:lvl1pPr>
          </a:lstStyle>
          <a:p>
            <a:fld id="{F7A97E85-343F-DE4C-AB4F-C00C4B6D29EF}" type="slidenum">
              <a:rPr lang="en-US" smtClean="0"/>
              <a:pPr/>
              <a:t>‹#›</a:t>
            </a:fld>
            <a:endParaRPr lang="en-US" dirty="0"/>
          </a:p>
        </p:txBody>
      </p:sp>
      <p:pic>
        <p:nvPicPr>
          <p:cNvPr id="9" name="Graphic 8">
            <a:extLst>
              <a:ext uri="{FF2B5EF4-FFF2-40B4-BE49-F238E27FC236}">
                <a16:creationId xmlns:a16="http://schemas.microsoft.com/office/drawing/2014/main" id="{594DBE66-E219-8464-207B-33E92DAD8D05}"/>
              </a:ext>
            </a:extLst>
          </p:cNvPr>
          <p:cNvPicPr>
            <a:picLocks noChangeAspect="1"/>
          </p:cNvPicPr>
          <p:nvPr userDrawn="1"/>
        </p:nvPicPr>
        <p:blipFill>
          <a:blip r:embed="rId3"/>
          <a:srcRect/>
          <a:stretch/>
        </p:blipFill>
        <p:spPr>
          <a:xfrm>
            <a:off x="7934632" y="457200"/>
            <a:ext cx="3800168" cy="984659"/>
          </a:xfrm>
          <a:prstGeom prst="rect">
            <a:avLst/>
          </a:prstGeom>
        </p:spPr>
      </p:pic>
    </p:spTree>
    <p:extLst>
      <p:ext uri="{BB962C8B-B14F-4D97-AF65-F5344CB8AC3E}">
        <p14:creationId xmlns:p14="http://schemas.microsoft.com/office/powerpoint/2010/main" val="2079278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92" userDrawn="1">
          <p15:clr>
            <a:srgbClr val="FBAE40"/>
          </p15:clr>
        </p15:guide>
        <p15:guide id="4" orient="horz" pos="288" userDrawn="1">
          <p15:clr>
            <a:srgbClr val="FBAE40"/>
          </p15:clr>
        </p15:guide>
        <p15:guide id="5" pos="288" userDrawn="1">
          <p15:clr>
            <a:srgbClr val="FBAE40"/>
          </p15:clr>
        </p15:guide>
        <p15:guide id="6"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4A5B-E4D1-5284-729D-91FCAED52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9F027-8C0B-DDD8-51F0-F64A9F83E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498E4-1257-34C7-5D08-F47DAB9FF21D}"/>
              </a:ext>
            </a:extLst>
          </p:cNvPr>
          <p:cNvSpPr>
            <a:spLocks noGrp="1"/>
          </p:cNvSpPr>
          <p:nvPr>
            <p:ph type="dt" sz="half" idx="10"/>
          </p:nvPr>
        </p:nvSpPr>
        <p:spPr>
          <a:xfrm>
            <a:off x="838200" y="6356350"/>
            <a:ext cx="2743200" cy="365125"/>
          </a:xfrm>
          <a:prstGeom prst="rect">
            <a:avLst/>
          </a:prstGeom>
        </p:spPr>
        <p:txBody>
          <a:bodyPr/>
          <a:lstStyle/>
          <a:p>
            <a:fld id="{B6CE8DD7-CD9C-BF4E-A9A8-95DC6D1C4636}" type="datetime1">
              <a:rPr lang="en-US" smtClean="0"/>
              <a:t>8/13/2025</a:t>
            </a:fld>
            <a:endParaRPr lang="en-US"/>
          </a:p>
        </p:txBody>
      </p:sp>
      <p:sp>
        <p:nvSpPr>
          <p:cNvPr id="5" name="Footer Placeholder 4">
            <a:extLst>
              <a:ext uri="{FF2B5EF4-FFF2-40B4-BE49-F238E27FC236}">
                <a16:creationId xmlns:a16="http://schemas.microsoft.com/office/drawing/2014/main" id="{A347D0AB-F680-00D7-841D-8D2691E15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84365-C32C-1CE7-572C-7142B4F3047E}"/>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194670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082CC-02EA-5029-EBFB-59EB709149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FEFE4-73D8-5AC1-735D-D34E60F32B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E3DCA-7645-89B7-079F-CC4608563E96}"/>
              </a:ext>
            </a:extLst>
          </p:cNvPr>
          <p:cNvSpPr>
            <a:spLocks noGrp="1"/>
          </p:cNvSpPr>
          <p:nvPr>
            <p:ph type="dt" sz="half" idx="10"/>
          </p:nvPr>
        </p:nvSpPr>
        <p:spPr>
          <a:xfrm>
            <a:off x="838200" y="6356350"/>
            <a:ext cx="2743200" cy="365125"/>
          </a:xfrm>
          <a:prstGeom prst="rect">
            <a:avLst/>
          </a:prstGeom>
        </p:spPr>
        <p:txBody>
          <a:bodyPr/>
          <a:lstStyle/>
          <a:p>
            <a:fld id="{703CE56F-DFF3-DA4D-98F7-301CE45B19B7}" type="datetime1">
              <a:rPr lang="en-US" smtClean="0"/>
              <a:t>8/13/2025</a:t>
            </a:fld>
            <a:endParaRPr lang="en-US"/>
          </a:p>
        </p:txBody>
      </p:sp>
      <p:sp>
        <p:nvSpPr>
          <p:cNvPr id="5" name="Footer Placeholder 4">
            <a:extLst>
              <a:ext uri="{FF2B5EF4-FFF2-40B4-BE49-F238E27FC236}">
                <a16:creationId xmlns:a16="http://schemas.microsoft.com/office/drawing/2014/main" id="{5DA471C7-9495-5A3F-75E7-D448FBA04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8C4F1-D767-FCC2-9C74-02B05390C8D1}"/>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50792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E73A-7779-6BEE-3DE6-A0D64E2B419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4402FE-D9C7-2F1C-9833-BC64441ECB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3C1995-EB4A-8D44-DFBB-41B81D427EF2}"/>
              </a:ext>
            </a:extLst>
          </p:cNvPr>
          <p:cNvSpPr>
            <a:spLocks noGrp="1"/>
          </p:cNvSpPr>
          <p:nvPr>
            <p:ph type="dt" sz="half" idx="10"/>
          </p:nvPr>
        </p:nvSpPr>
        <p:spPr>
          <a:xfrm>
            <a:off x="838200" y="6356350"/>
            <a:ext cx="2743200" cy="365125"/>
          </a:xfrm>
          <a:prstGeom prst="rect">
            <a:avLst/>
          </a:prstGeom>
        </p:spPr>
        <p:txBody>
          <a:bodyPr/>
          <a:lstStyle/>
          <a:p>
            <a:fld id="{9F5EC54A-41AE-9041-A278-33F9BF25181A}" type="datetime1">
              <a:rPr lang="en-US" smtClean="0"/>
              <a:t>8/13/2025</a:t>
            </a:fld>
            <a:endParaRPr lang="en-US"/>
          </a:p>
        </p:txBody>
      </p:sp>
      <p:sp>
        <p:nvSpPr>
          <p:cNvPr id="5" name="Footer Placeholder 4">
            <a:extLst>
              <a:ext uri="{FF2B5EF4-FFF2-40B4-BE49-F238E27FC236}">
                <a16:creationId xmlns:a16="http://schemas.microsoft.com/office/drawing/2014/main" id="{D0AF24EE-2E8F-7A9F-BA35-55686A166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0FD8E-CEF2-8CD5-23C6-877A297B0391}"/>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76299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A8D6-06C6-BC1F-2866-3C4CF766E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53D4AE-C38D-FCE5-D6DB-C5069C5D7C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31D721-C77F-B8D6-6170-5B2D518D4B89}"/>
              </a:ext>
            </a:extLst>
          </p:cNvPr>
          <p:cNvSpPr>
            <a:spLocks noGrp="1"/>
          </p:cNvSpPr>
          <p:nvPr>
            <p:ph type="dt" sz="half" idx="10"/>
          </p:nvPr>
        </p:nvSpPr>
        <p:spPr>
          <a:xfrm>
            <a:off x="838200" y="6356350"/>
            <a:ext cx="2743200" cy="365125"/>
          </a:xfrm>
          <a:prstGeom prst="rect">
            <a:avLst/>
          </a:prstGeom>
        </p:spPr>
        <p:txBody>
          <a:bodyPr/>
          <a:lstStyle/>
          <a:p>
            <a:fld id="{12339E53-2E34-5F45-8882-E6C6CEC7EFA2}" type="datetime1">
              <a:rPr lang="en-US" smtClean="0"/>
              <a:t>8/13/2025</a:t>
            </a:fld>
            <a:endParaRPr lang="en-US"/>
          </a:p>
        </p:txBody>
      </p:sp>
      <p:sp>
        <p:nvSpPr>
          <p:cNvPr id="5" name="Footer Placeholder 4">
            <a:extLst>
              <a:ext uri="{FF2B5EF4-FFF2-40B4-BE49-F238E27FC236}">
                <a16:creationId xmlns:a16="http://schemas.microsoft.com/office/drawing/2014/main" id="{A91D2D51-5C68-185A-E3A0-A21498D97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FD5A7-78EA-F213-8D4E-B803385C0BE6}"/>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19267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22BC-33E6-5808-2088-9613C230E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51094-E03D-DCC3-7FDD-8132F8E0A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352E6-6E76-E09A-342B-4086CFE00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3CEBA-3818-9C82-10C1-9E5B7C2CE157}"/>
              </a:ext>
            </a:extLst>
          </p:cNvPr>
          <p:cNvSpPr>
            <a:spLocks noGrp="1"/>
          </p:cNvSpPr>
          <p:nvPr>
            <p:ph type="dt" sz="half" idx="10"/>
          </p:nvPr>
        </p:nvSpPr>
        <p:spPr>
          <a:xfrm>
            <a:off x="838200" y="6356350"/>
            <a:ext cx="2743200" cy="365125"/>
          </a:xfrm>
          <a:prstGeom prst="rect">
            <a:avLst/>
          </a:prstGeom>
        </p:spPr>
        <p:txBody>
          <a:bodyPr/>
          <a:lstStyle/>
          <a:p>
            <a:fld id="{C41D3051-7610-EF40-9CAC-EDBFB8FECFC0}" type="datetime1">
              <a:rPr lang="en-US" smtClean="0"/>
              <a:t>8/13/2025</a:t>
            </a:fld>
            <a:endParaRPr lang="en-US"/>
          </a:p>
        </p:txBody>
      </p:sp>
      <p:sp>
        <p:nvSpPr>
          <p:cNvPr id="6" name="Footer Placeholder 5">
            <a:extLst>
              <a:ext uri="{FF2B5EF4-FFF2-40B4-BE49-F238E27FC236}">
                <a16:creationId xmlns:a16="http://schemas.microsoft.com/office/drawing/2014/main" id="{65B3E056-EBF2-D417-B24B-6F189225F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463E2-34FD-6B9C-ADDF-9F055ADA03A9}"/>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015034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DEFB-E0DA-7266-C00C-4BDAAE8E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C16F3-1205-3ABE-6F24-64F3B952A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A13EDB-7250-B2D1-BEF6-54D8D4DA1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DBAE2-4430-B508-EA1A-FF1126535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219CF-23FB-C80B-4BA9-5CC13FD2F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5166C-DE9B-8A1C-4085-20944FBC9A72}"/>
              </a:ext>
            </a:extLst>
          </p:cNvPr>
          <p:cNvSpPr>
            <a:spLocks noGrp="1"/>
          </p:cNvSpPr>
          <p:nvPr>
            <p:ph type="dt" sz="half" idx="10"/>
          </p:nvPr>
        </p:nvSpPr>
        <p:spPr>
          <a:xfrm>
            <a:off x="838200" y="6356350"/>
            <a:ext cx="2743200" cy="365125"/>
          </a:xfrm>
          <a:prstGeom prst="rect">
            <a:avLst/>
          </a:prstGeom>
        </p:spPr>
        <p:txBody>
          <a:bodyPr/>
          <a:lstStyle/>
          <a:p>
            <a:fld id="{2CA7974E-4606-3B4E-A816-CA4DF2146230}" type="datetime1">
              <a:rPr lang="en-US" smtClean="0"/>
              <a:t>8/13/2025</a:t>
            </a:fld>
            <a:endParaRPr lang="en-US"/>
          </a:p>
        </p:txBody>
      </p:sp>
      <p:sp>
        <p:nvSpPr>
          <p:cNvPr id="8" name="Footer Placeholder 7">
            <a:extLst>
              <a:ext uri="{FF2B5EF4-FFF2-40B4-BE49-F238E27FC236}">
                <a16:creationId xmlns:a16="http://schemas.microsoft.com/office/drawing/2014/main" id="{E06B2710-7C6E-80B5-7187-C6284DA90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60CA12-38AD-1E06-F2C3-5E0C5189C88A}"/>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78249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BC32-2488-0027-FE20-005FF4635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2560A6-1B6F-8FFD-A22E-54F0D2634D4C}"/>
              </a:ext>
            </a:extLst>
          </p:cNvPr>
          <p:cNvSpPr>
            <a:spLocks noGrp="1"/>
          </p:cNvSpPr>
          <p:nvPr>
            <p:ph type="dt" sz="half" idx="10"/>
          </p:nvPr>
        </p:nvSpPr>
        <p:spPr>
          <a:xfrm>
            <a:off x="838200" y="6356350"/>
            <a:ext cx="2743200" cy="365125"/>
          </a:xfrm>
          <a:prstGeom prst="rect">
            <a:avLst/>
          </a:prstGeom>
        </p:spPr>
        <p:txBody>
          <a:bodyPr/>
          <a:lstStyle/>
          <a:p>
            <a:fld id="{A7EDDB48-8E59-754F-BB0C-2342E9FFDF08}" type="datetime1">
              <a:rPr lang="en-US" smtClean="0"/>
              <a:t>8/13/2025</a:t>
            </a:fld>
            <a:endParaRPr lang="en-US"/>
          </a:p>
        </p:txBody>
      </p:sp>
      <p:sp>
        <p:nvSpPr>
          <p:cNvPr id="4" name="Footer Placeholder 3">
            <a:extLst>
              <a:ext uri="{FF2B5EF4-FFF2-40B4-BE49-F238E27FC236}">
                <a16:creationId xmlns:a16="http://schemas.microsoft.com/office/drawing/2014/main" id="{F009F934-0D00-166B-CFD8-754273CF74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3B7C49-4A53-47A0-C90D-C6E5BE62BA8D}"/>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404949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63E96-4262-B10F-F871-9335EAE28AE9}"/>
              </a:ext>
            </a:extLst>
          </p:cNvPr>
          <p:cNvSpPr>
            <a:spLocks noGrp="1"/>
          </p:cNvSpPr>
          <p:nvPr>
            <p:ph type="dt" sz="half" idx="10"/>
          </p:nvPr>
        </p:nvSpPr>
        <p:spPr>
          <a:xfrm>
            <a:off x="838200" y="6356350"/>
            <a:ext cx="2743200" cy="365125"/>
          </a:xfrm>
          <a:prstGeom prst="rect">
            <a:avLst/>
          </a:prstGeom>
        </p:spPr>
        <p:txBody>
          <a:bodyPr/>
          <a:lstStyle/>
          <a:p>
            <a:fld id="{5A9BF2B8-03CE-AE4A-B858-34DCC4FB359A}" type="datetime1">
              <a:rPr lang="en-US" smtClean="0"/>
              <a:t>8/13/2025</a:t>
            </a:fld>
            <a:endParaRPr lang="en-US"/>
          </a:p>
        </p:txBody>
      </p:sp>
      <p:sp>
        <p:nvSpPr>
          <p:cNvPr id="3" name="Footer Placeholder 2">
            <a:extLst>
              <a:ext uri="{FF2B5EF4-FFF2-40B4-BE49-F238E27FC236}">
                <a16:creationId xmlns:a16="http://schemas.microsoft.com/office/drawing/2014/main" id="{FB191BE0-9643-CCB9-EA56-6B0E1F5F6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D405DC-5639-B774-A648-A6D049359ACF}"/>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082304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EC75-1691-F8A4-F577-DF3A0ED21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90BBD-F08F-13EE-C7F7-87E177606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E0D0A-EF27-F5F4-E142-3AB1703F1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2EE9F-DA0E-C4FD-104E-F4F395F767A1}"/>
              </a:ext>
            </a:extLst>
          </p:cNvPr>
          <p:cNvSpPr>
            <a:spLocks noGrp="1"/>
          </p:cNvSpPr>
          <p:nvPr>
            <p:ph type="dt" sz="half" idx="10"/>
          </p:nvPr>
        </p:nvSpPr>
        <p:spPr>
          <a:xfrm>
            <a:off x="838200" y="6356350"/>
            <a:ext cx="2743200" cy="365125"/>
          </a:xfrm>
          <a:prstGeom prst="rect">
            <a:avLst/>
          </a:prstGeom>
        </p:spPr>
        <p:txBody>
          <a:bodyPr/>
          <a:lstStyle/>
          <a:p>
            <a:fld id="{741F59C5-8A15-604E-B772-03E7562582DB}" type="datetime1">
              <a:rPr lang="en-US" smtClean="0"/>
              <a:t>8/13/2025</a:t>
            </a:fld>
            <a:endParaRPr lang="en-US"/>
          </a:p>
        </p:txBody>
      </p:sp>
      <p:sp>
        <p:nvSpPr>
          <p:cNvPr id="6" name="Footer Placeholder 5">
            <a:extLst>
              <a:ext uri="{FF2B5EF4-FFF2-40B4-BE49-F238E27FC236}">
                <a16:creationId xmlns:a16="http://schemas.microsoft.com/office/drawing/2014/main" id="{8290929D-1F98-1DCD-6086-5F9593123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4503C-A56B-06D6-F459-BC1DE3ADD573}"/>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23270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FC60-6390-DD92-B454-0E8EABF2D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2BF3E-76F3-F28A-0B09-9B2B53A91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C4EA9-E434-8DD9-10D1-B78AF504E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CF974-3DF1-92A2-BA82-4704563F4C09}"/>
              </a:ext>
            </a:extLst>
          </p:cNvPr>
          <p:cNvSpPr>
            <a:spLocks noGrp="1"/>
          </p:cNvSpPr>
          <p:nvPr>
            <p:ph type="dt" sz="half" idx="10"/>
          </p:nvPr>
        </p:nvSpPr>
        <p:spPr>
          <a:xfrm>
            <a:off x="838200" y="6356350"/>
            <a:ext cx="2743200" cy="365125"/>
          </a:xfrm>
          <a:prstGeom prst="rect">
            <a:avLst/>
          </a:prstGeom>
        </p:spPr>
        <p:txBody>
          <a:bodyPr/>
          <a:lstStyle/>
          <a:p>
            <a:fld id="{8E992CFD-088E-9947-A232-1278C57AFB47}" type="datetime1">
              <a:rPr lang="en-US" smtClean="0"/>
              <a:t>8/13/2025</a:t>
            </a:fld>
            <a:endParaRPr lang="en-US"/>
          </a:p>
        </p:txBody>
      </p:sp>
      <p:sp>
        <p:nvSpPr>
          <p:cNvPr id="6" name="Footer Placeholder 5">
            <a:extLst>
              <a:ext uri="{FF2B5EF4-FFF2-40B4-BE49-F238E27FC236}">
                <a16:creationId xmlns:a16="http://schemas.microsoft.com/office/drawing/2014/main" id="{56513830-A63B-BA3C-421C-AA7628248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57507-357F-8B21-9E45-0EFDF338CBD4}"/>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19837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DC132-7709-C6A8-63F4-B4569B7A7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B4F13-FB8E-245B-0C70-EFE6838C7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8F3CBC8-8C6C-0DB9-1C87-78162B9BC93F}"/>
              </a:ext>
            </a:extLst>
          </p:cNvPr>
          <p:cNvSpPr>
            <a:spLocks noGrp="1"/>
          </p:cNvSpPr>
          <p:nvPr>
            <p:ph type="ftr" sz="quarter" idx="3"/>
          </p:nvPr>
        </p:nvSpPr>
        <p:spPr>
          <a:xfrm>
            <a:off x="356286" y="6356350"/>
            <a:ext cx="41148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EB7F34D-87CA-8255-6252-07359AC22BE1}"/>
              </a:ext>
            </a:extLst>
          </p:cNvPr>
          <p:cNvSpPr>
            <a:spLocks noGrp="1"/>
          </p:cNvSpPr>
          <p:nvPr>
            <p:ph type="sldNum" sz="quarter" idx="4"/>
          </p:nvPr>
        </p:nvSpPr>
        <p:spPr>
          <a:xfrm>
            <a:off x="9117227"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7A97E85-343F-DE4C-AB4F-C00C4B6D29EF}" type="slidenum">
              <a:rPr lang="en-US" smtClean="0"/>
              <a:pPr/>
              <a:t>‹#›</a:t>
            </a:fld>
            <a:endParaRPr lang="en-US"/>
          </a:p>
        </p:txBody>
      </p:sp>
      <p:pic>
        <p:nvPicPr>
          <p:cNvPr id="8" name="Graphic 8">
            <a:extLst>
              <a:ext uri="{FF2B5EF4-FFF2-40B4-BE49-F238E27FC236}">
                <a16:creationId xmlns:a16="http://schemas.microsoft.com/office/drawing/2014/main" id="{3900C718-611D-2FF7-E8A7-BB172C2AD692}"/>
              </a:ext>
            </a:extLst>
          </p:cNvPr>
          <p:cNvPicPr>
            <a:picLocks noChangeAspect="1"/>
          </p:cNvPicPr>
          <p:nvPr userDrawn="1"/>
        </p:nvPicPr>
        <p:blipFill>
          <a:blip r:embed="rId13"/>
          <a:srcRect/>
          <a:stretch/>
        </p:blipFill>
        <p:spPr>
          <a:xfrm>
            <a:off x="10032313" y="6322930"/>
            <a:ext cx="1035738" cy="268370"/>
          </a:xfrm>
          <a:prstGeom prst="rect">
            <a:avLst/>
          </a:prstGeom>
        </p:spPr>
      </p:pic>
      <p:cxnSp>
        <p:nvCxnSpPr>
          <p:cNvPr id="10" name="Straight Connector 9">
            <a:extLst>
              <a:ext uri="{FF2B5EF4-FFF2-40B4-BE49-F238E27FC236}">
                <a16:creationId xmlns:a16="http://schemas.microsoft.com/office/drawing/2014/main" id="{CA89D18C-D657-C959-D635-693D0A82C44D}"/>
              </a:ext>
            </a:extLst>
          </p:cNvPr>
          <p:cNvCxnSpPr/>
          <p:nvPr userDrawn="1"/>
        </p:nvCxnSpPr>
        <p:spPr>
          <a:xfrm>
            <a:off x="11353800" y="6350000"/>
            <a:ext cx="0" cy="24130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77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88" userDrawn="1">
          <p15:clr>
            <a:srgbClr val="F26B43"/>
          </p15:clr>
        </p15:guide>
        <p15:guide id="3" pos="288" userDrawn="1">
          <p15:clr>
            <a:srgbClr val="F26B43"/>
          </p15:clr>
        </p15:guide>
        <p15:guide id="4" pos="7392" userDrawn="1">
          <p15:clr>
            <a:srgbClr val="F26B43"/>
          </p15:clr>
        </p15:guide>
        <p15:guide id="5"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27.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6.sv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B47D3-04C5-4DD8-A9CF-0F51BBDB3E60}"/>
              </a:ext>
            </a:extLst>
          </p:cNvPr>
          <p:cNvSpPr/>
          <p:nvPr/>
        </p:nvSpPr>
        <p:spPr>
          <a:xfrm>
            <a:off x="3850342" y="5862918"/>
            <a:ext cx="995082" cy="995082"/>
          </a:xfrm>
          <a:prstGeom prst="rect">
            <a:avLst/>
          </a:prstGeom>
          <a:solidFill>
            <a:schemeClr val="accent2">
              <a:alpha val="749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81B813-9DE4-0734-0348-C35E4BC6FE53}"/>
              </a:ext>
            </a:extLst>
          </p:cNvPr>
          <p:cNvSpPr/>
          <p:nvPr/>
        </p:nvSpPr>
        <p:spPr>
          <a:xfrm>
            <a:off x="457200" y="2485697"/>
            <a:ext cx="3915103" cy="3915103"/>
          </a:xfrm>
          <a:prstGeom prst="rect">
            <a:avLst/>
          </a:prstGeom>
          <a:solidFill>
            <a:schemeClr val="accent1">
              <a:alpha val="903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1776946-DCD6-714B-970D-E822C571F90B}"/>
              </a:ext>
            </a:extLst>
          </p:cNvPr>
          <p:cNvSpPr>
            <a:spLocks noGrp="1"/>
          </p:cNvSpPr>
          <p:nvPr>
            <p:ph type="ctrTitle"/>
          </p:nvPr>
        </p:nvSpPr>
        <p:spPr>
          <a:xfrm>
            <a:off x="592428" y="2500404"/>
            <a:ext cx="3799268" cy="1955686"/>
          </a:xfrm>
        </p:spPr>
        <p:txBody>
          <a:bodyPr anchor="ctr">
            <a:normAutofit/>
          </a:bodyPr>
          <a:lstStyle/>
          <a:p>
            <a:pPr algn="l"/>
            <a:r>
              <a:rPr lang="es" sz="3000" dirty="0">
                <a:solidFill>
                  <a:schemeClr val="bg1"/>
                </a:solidFill>
                <a:latin typeface="Calibri" panose="020F0502020204030204" pitchFamily="34" charset="0"/>
                <a:cs typeface="Calibri" panose="020F0502020204030204" pitchFamily="34" charset="0"/>
              </a:rPr>
              <a:t>Consenso mundial </a:t>
            </a:r>
            <a:br>
              <a:rPr lang="en-US" sz="3000" dirty="0">
                <a:solidFill>
                  <a:schemeClr val="bg1"/>
                </a:solidFill>
                <a:latin typeface="Calibri" panose="020F0502020204030204" pitchFamily="34" charset="0"/>
                <a:cs typeface="Calibri" panose="020F0502020204030204" pitchFamily="34" charset="0"/>
              </a:rPr>
            </a:br>
            <a:r>
              <a:rPr lang="es" sz="3000" dirty="0">
                <a:solidFill>
                  <a:schemeClr val="bg1"/>
                </a:solidFill>
                <a:latin typeface="Calibri" panose="020F0502020204030204" pitchFamily="34" charset="0"/>
                <a:cs typeface="Calibri" panose="020F0502020204030204" pitchFamily="34" charset="0"/>
              </a:rPr>
              <a:t>sobre el manejo </a:t>
            </a:r>
            <a:br>
              <a:rPr lang="en-US" sz="3000" dirty="0">
                <a:solidFill>
                  <a:schemeClr val="bg1"/>
                </a:solidFill>
                <a:latin typeface="Calibri" panose="020F0502020204030204" pitchFamily="34" charset="0"/>
                <a:cs typeface="Calibri" panose="020F0502020204030204" pitchFamily="34" charset="0"/>
              </a:rPr>
            </a:br>
            <a:r>
              <a:rPr lang="es" sz="3000" dirty="0">
                <a:solidFill>
                  <a:schemeClr val="bg1"/>
                </a:solidFill>
                <a:latin typeface="Calibri" panose="020F0502020204030204" pitchFamily="34" charset="0"/>
                <a:cs typeface="Calibri" panose="020F0502020204030204" pitchFamily="34" charset="0"/>
              </a:rPr>
              <a:t>de la EII en el embarazo</a:t>
            </a:r>
          </a:p>
        </p:txBody>
      </p:sp>
      <p:sp>
        <p:nvSpPr>
          <p:cNvPr id="6" name="Text Placeholder 5">
            <a:extLst>
              <a:ext uri="{FF2B5EF4-FFF2-40B4-BE49-F238E27FC236}">
                <a16:creationId xmlns:a16="http://schemas.microsoft.com/office/drawing/2014/main" id="{B2025417-FFF6-B948-A556-346E1D2A7058}"/>
              </a:ext>
            </a:extLst>
          </p:cNvPr>
          <p:cNvSpPr>
            <a:spLocks noGrp="1"/>
          </p:cNvSpPr>
          <p:nvPr>
            <p:ph type="subTitle" idx="1"/>
          </p:nvPr>
        </p:nvSpPr>
        <p:spPr>
          <a:xfrm>
            <a:off x="625883" y="4186988"/>
            <a:ext cx="3765813" cy="2226691"/>
          </a:xfrm>
        </p:spPr>
        <p:txBody>
          <a:bodyPr anchor="ctr">
            <a:noAutofit/>
          </a:bodyPr>
          <a:lstStyle/>
          <a:p>
            <a:pPr algn="l">
              <a:spcBef>
                <a:spcPts val="0"/>
              </a:spcBef>
              <a:spcAft>
                <a:spcPts val="900"/>
              </a:spcAft>
            </a:pPr>
            <a:r>
              <a:rPr lang="es" sz="1600" dirty="0">
                <a:solidFill>
                  <a:schemeClr val="bg1"/>
                </a:solidFill>
                <a:latin typeface="Calibri" panose="020F0502020204030204" pitchFamily="34" charset="0"/>
                <a:cs typeface="Calibri" panose="020F0502020204030204" pitchFamily="34" charset="0"/>
              </a:rPr>
              <a:t>Dra. Uma Mahadevan</a:t>
            </a:r>
          </a:p>
          <a:p>
            <a:pPr algn="l">
              <a:spcBef>
                <a:spcPts val="0"/>
              </a:spcBef>
              <a:spcAft>
                <a:spcPts val="900"/>
              </a:spcAft>
            </a:pPr>
            <a:r>
              <a:rPr lang="es" sz="1600" dirty="0">
                <a:solidFill>
                  <a:schemeClr val="bg1"/>
                </a:solidFill>
                <a:latin typeface="Calibri" panose="020F0502020204030204" pitchFamily="34" charset="0"/>
                <a:cs typeface="Calibri" panose="020F0502020204030204" pitchFamily="34" charset="0"/>
              </a:rPr>
              <a:t>de Gastroenterología Lynne y Marc Benioff</a:t>
            </a:r>
            <a:endParaRPr lang="en-US" sz="1600" dirty="0">
              <a:solidFill>
                <a:schemeClr val="bg1"/>
              </a:solidFill>
              <a:latin typeface="Calibri" panose="020F0502020204030204" pitchFamily="34" charset="0"/>
              <a:cs typeface="Calibri" panose="020F0502020204030204" pitchFamily="34" charset="0"/>
            </a:endParaRPr>
          </a:p>
          <a:p>
            <a:pPr algn="l">
              <a:spcBef>
                <a:spcPts val="0"/>
              </a:spcBef>
              <a:spcAft>
                <a:spcPts val="900"/>
              </a:spcAft>
            </a:pPr>
            <a:r>
              <a:rPr lang="es" sz="1600" dirty="0">
                <a:solidFill>
                  <a:schemeClr val="bg1"/>
                </a:solidFill>
                <a:latin typeface="Calibri" panose="020F0502020204030204" pitchFamily="34" charset="0"/>
                <a:cs typeface="Calibri" panose="020F0502020204030204" pitchFamily="34" charset="0"/>
              </a:rPr>
              <a:t>Director, Centro de Colitis y Enfermedad </a:t>
            </a:r>
            <a:br>
              <a:rPr lang="es" sz="1600" dirty="0">
                <a:solidFill>
                  <a:schemeClr val="bg1"/>
                </a:solidFill>
                <a:latin typeface="Calibri" panose="020F0502020204030204" pitchFamily="34" charset="0"/>
                <a:cs typeface="Calibri" panose="020F0502020204030204" pitchFamily="34" charset="0"/>
              </a:rPr>
            </a:br>
            <a:r>
              <a:rPr lang="es" sz="1600" dirty="0">
                <a:solidFill>
                  <a:schemeClr val="bg1"/>
                </a:solidFill>
                <a:latin typeface="Calibri" panose="020F0502020204030204" pitchFamily="34" charset="0"/>
                <a:cs typeface="Calibri" panose="020F0502020204030204" pitchFamily="34" charset="0"/>
              </a:rPr>
              <a:t>de Crohn</a:t>
            </a:r>
          </a:p>
          <a:p>
            <a:pPr algn="l">
              <a:spcBef>
                <a:spcPts val="0"/>
              </a:spcBef>
              <a:spcAft>
                <a:spcPts val="900"/>
              </a:spcAft>
            </a:pPr>
            <a:r>
              <a:rPr lang="es" sz="1600" dirty="0">
                <a:solidFill>
                  <a:schemeClr val="bg1"/>
                </a:solidFill>
                <a:latin typeface="Calibri" panose="020F0502020204030204" pitchFamily="34" charset="0"/>
                <a:cs typeface="Calibri" panose="020F0502020204030204" pitchFamily="34" charset="0"/>
              </a:rPr>
              <a:t>Universidad de California, San Francisco</a:t>
            </a:r>
          </a:p>
        </p:txBody>
      </p:sp>
      <p:sp>
        <p:nvSpPr>
          <p:cNvPr id="2" name="TextBox 1">
            <a:extLst>
              <a:ext uri="{FF2B5EF4-FFF2-40B4-BE49-F238E27FC236}">
                <a16:creationId xmlns:a16="http://schemas.microsoft.com/office/drawing/2014/main" id="{EEAA0678-2860-3494-BD20-E5B04AA297C6}"/>
              </a:ext>
            </a:extLst>
          </p:cNvPr>
          <p:cNvSpPr txBox="1"/>
          <p:nvPr/>
        </p:nvSpPr>
        <p:spPr>
          <a:xfrm>
            <a:off x="8716488" y="6108412"/>
            <a:ext cx="3101959" cy="584775"/>
          </a:xfrm>
          <a:prstGeom prst="rect">
            <a:avLst/>
          </a:prstGeom>
          <a:noFill/>
        </p:spPr>
        <p:txBody>
          <a:bodyPr wrap="square" rtlCol="0">
            <a:spAutoFit/>
          </a:bodyPr>
          <a:lstStyle/>
          <a:p>
            <a:pPr algn="r"/>
            <a:r>
              <a:rPr lang="es" sz="1600">
                <a:solidFill>
                  <a:srgbClr val="000000"/>
                </a:solidFill>
                <a:effectLst/>
                <a:latin typeface="Calibri" panose="020F0502020204030204" pitchFamily="34" charset="0"/>
                <a:cs typeface="Calibri" panose="020F0502020204030204" pitchFamily="34" charset="0"/>
              </a:rPr>
              <a:t>Financiado por El </a:t>
            </a:r>
            <a:r>
              <a:rPr lang="es" sz="1600" dirty="0">
                <a:solidFill>
                  <a:srgbClr val="000000"/>
                </a:solidFill>
                <a:effectLst/>
                <a:latin typeface="Calibri" panose="020F0502020204030204" pitchFamily="34" charset="0"/>
                <a:cs typeface="Calibri" panose="020F0502020204030204" pitchFamily="34" charset="0"/>
              </a:rPr>
              <a:t>Leona M. y </a:t>
            </a:r>
            <a:br>
              <a:rPr lang="en-US" sz="1600" dirty="0">
                <a:solidFill>
                  <a:srgbClr val="000000"/>
                </a:solidFill>
                <a:effectLst/>
                <a:latin typeface="Calibri" panose="020F0502020204030204" pitchFamily="34" charset="0"/>
                <a:cs typeface="Calibri" panose="020F0502020204030204" pitchFamily="34" charset="0"/>
              </a:rPr>
            </a:br>
            <a:r>
              <a:rPr lang="es" sz="1600" dirty="0">
                <a:solidFill>
                  <a:srgbClr val="000000"/>
                </a:solidFill>
                <a:effectLst/>
                <a:latin typeface="Calibri" panose="020F0502020204030204" pitchFamily="34" charset="0"/>
                <a:cs typeface="Calibri" panose="020F0502020204030204" pitchFamily="34" charset="0"/>
              </a:rPr>
              <a:t>Harry B. Helmsley Charitable Trust</a:t>
            </a:r>
          </a:p>
        </p:txBody>
      </p:sp>
    </p:spTree>
    <p:extLst>
      <p:ext uri="{BB962C8B-B14F-4D97-AF65-F5344CB8AC3E}">
        <p14:creationId xmlns:p14="http://schemas.microsoft.com/office/powerpoint/2010/main" val="354629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EB96D-A8B5-28B7-78FC-6A13BF190A53}"/>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24E64D-BCE5-CCF2-09E5-CE45A09FC07C}"/>
              </a:ext>
            </a:extLst>
          </p:cNvPr>
          <p:cNvSpPr/>
          <p:nvPr/>
        </p:nvSpPr>
        <p:spPr>
          <a:xfrm>
            <a:off x="6553200" y="1845733"/>
            <a:ext cx="5181600" cy="9144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5C8539-9953-F724-E816-008A24DAE1EF}"/>
              </a:ext>
            </a:extLst>
          </p:cNvPr>
          <p:cNvSpPr/>
          <p:nvPr/>
        </p:nvSpPr>
        <p:spPr>
          <a:xfrm>
            <a:off x="6553200" y="2743200"/>
            <a:ext cx="5181600" cy="9144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249B71-D877-D346-9ABB-2FFC92068755}"/>
              </a:ext>
            </a:extLst>
          </p:cNvPr>
          <p:cNvSpPr/>
          <p:nvPr/>
        </p:nvSpPr>
        <p:spPr>
          <a:xfrm>
            <a:off x="6553200" y="3657600"/>
            <a:ext cx="51816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D322B1-F66A-CAA2-180F-AEF85027854D}"/>
              </a:ext>
            </a:extLst>
          </p:cNvPr>
          <p:cNvSpPr/>
          <p:nvPr/>
        </p:nvSpPr>
        <p:spPr>
          <a:xfrm>
            <a:off x="6553200" y="4538133"/>
            <a:ext cx="5181600" cy="9144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89DC8A6-05A0-1CFA-3A96-786604E5EDF3}"/>
              </a:ext>
            </a:extLst>
          </p:cNvPr>
          <p:cNvSpPr txBox="1">
            <a:spLocks/>
          </p:cNvSpPr>
          <p:nvPr/>
        </p:nvSpPr>
        <p:spPr>
          <a:xfrm>
            <a:off x="6724405" y="210330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tx2"/>
                </a:solidFill>
                <a:latin typeface="Calibri" panose="020F0502020204030204" pitchFamily="34" charset="0"/>
                <a:cs typeface="Calibri" panose="020F0502020204030204" pitchFamily="34" charset="0"/>
              </a:rPr>
              <a:t>High</a:t>
            </a:r>
            <a:endParaRPr lang="en-US" sz="2000" dirty="0">
              <a:solidFill>
                <a:schemeClr val="tx2"/>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EACC322E-BE7F-3BE7-8819-CBD493B73EAB}"/>
              </a:ext>
            </a:extLst>
          </p:cNvPr>
          <p:cNvSpPr txBox="1">
            <a:spLocks/>
          </p:cNvSpPr>
          <p:nvPr/>
        </p:nvSpPr>
        <p:spPr>
          <a:xfrm>
            <a:off x="6724405" y="3029743"/>
            <a:ext cx="1200395" cy="3992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tx2"/>
                </a:solidFill>
                <a:latin typeface="Calibri" panose="020F0502020204030204" pitchFamily="34" charset="0"/>
                <a:cs typeface="Calibri" panose="020F0502020204030204" pitchFamily="34" charset="0"/>
              </a:rPr>
              <a:t>Moderate</a:t>
            </a:r>
            <a:endParaRPr lang="en-US" sz="2000" dirty="0">
              <a:solidFill>
                <a:schemeClr val="tx2"/>
              </a:solidFill>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B278BA31-4EE5-C4C6-0CEE-5D7BF3D557DD}"/>
              </a:ext>
            </a:extLst>
          </p:cNvPr>
          <p:cNvSpPr txBox="1">
            <a:spLocks/>
          </p:cNvSpPr>
          <p:nvPr/>
        </p:nvSpPr>
        <p:spPr>
          <a:xfrm>
            <a:off x="6724405" y="3944143"/>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bg1"/>
                </a:solidFill>
                <a:latin typeface="Calibri" panose="020F0502020204030204" pitchFamily="34" charset="0"/>
                <a:cs typeface="Calibri" panose="020F0502020204030204" pitchFamily="34" charset="0"/>
              </a:rPr>
              <a:t>Low</a:t>
            </a:r>
            <a:endParaRPr lang="en-US" sz="2000" dirty="0">
              <a:solidFill>
                <a:schemeClr val="bg1"/>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ADFDC6D4-84D9-CF95-16F1-98652FD0B813}"/>
              </a:ext>
            </a:extLst>
          </p:cNvPr>
          <p:cNvSpPr txBox="1">
            <a:spLocks/>
          </p:cNvSpPr>
          <p:nvPr/>
        </p:nvSpPr>
        <p:spPr>
          <a:xfrm>
            <a:off x="6724405" y="4841609"/>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bg1"/>
                </a:solidFill>
                <a:latin typeface="Calibri" panose="020F0502020204030204" pitchFamily="34" charset="0"/>
                <a:cs typeface="Calibri" panose="020F0502020204030204" pitchFamily="34" charset="0"/>
              </a:rPr>
              <a:t>Very low</a:t>
            </a:r>
            <a:endParaRPr lang="en-US" sz="2000" dirty="0">
              <a:solidFill>
                <a:schemeClr val="bg1"/>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CEAA206-5883-2C15-0964-2FB8B976FB37}"/>
              </a:ext>
            </a:extLst>
          </p:cNvPr>
          <p:cNvGrpSpPr/>
          <p:nvPr/>
        </p:nvGrpSpPr>
        <p:grpSpPr>
          <a:xfrm>
            <a:off x="8602133" y="2074333"/>
            <a:ext cx="2319866" cy="457200"/>
            <a:chOff x="8077200" y="2074333"/>
            <a:chExt cx="2319866" cy="457200"/>
          </a:xfrm>
        </p:grpSpPr>
        <p:sp>
          <p:nvSpPr>
            <p:cNvPr id="17" name="Oval 16">
              <a:extLst>
                <a:ext uri="{FF2B5EF4-FFF2-40B4-BE49-F238E27FC236}">
                  <a16:creationId xmlns:a16="http://schemas.microsoft.com/office/drawing/2014/main" id="{CA541961-9C61-7C54-3488-B082470160A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8B1BAE-3C2C-8534-7F6B-CCB1BFBC8FA3}"/>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F9295-7556-F2D0-098D-9834048CC2EB}"/>
                </a:ext>
              </a:extLst>
            </p:cNvPr>
            <p:cNvSpPr/>
            <p:nvPr/>
          </p:nvSpPr>
          <p:spPr>
            <a:xfrm>
              <a:off x="9330267"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7B9FFF-3B41-25DF-F2B8-F0ACE8C5DC23}"/>
                </a:ext>
              </a:extLst>
            </p:cNvPr>
            <p:cNvSpPr/>
            <p:nvPr/>
          </p:nvSpPr>
          <p:spPr>
            <a:xfrm>
              <a:off x="99398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A9E8DB3-82E3-80EA-A6F3-33069552C29D}"/>
              </a:ext>
            </a:extLst>
          </p:cNvPr>
          <p:cNvGrpSpPr/>
          <p:nvPr/>
        </p:nvGrpSpPr>
        <p:grpSpPr>
          <a:xfrm>
            <a:off x="8602133" y="2971800"/>
            <a:ext cx="2319866" cy="457200"/>
            <a:chOff x="8077200" y="2074333"/>
            <a:chExt cx="2319866" cy="457200"/>
          </a:xfrm>
        </p:grpSpPr>
        <p:sp>
          <p:nvSpPr>
            <p:cNvPr id="22" name="Oval 21">
              <a:extLst>
                <a:ext uri="{FF2B5EF4-FFF2-40B4-BE49-F238E27FC236}">
                  <a16:creationId xmlns:a16="http://schemas.microsoft.com/office/drawing/2014/main" id="{884DD135-DBD4-1A0C-5E59-990A4A783002}"/>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F42C09-2CA8-3C18-2851-CBF57F606BA3}"/>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A25E4C-A521-0C4E-DF5E-D1E3E3D901C2}"/>
                </a:ext>
              </a:extLst>
            </p:cNvPr>
            <p:cNvSpPr/>
            <p:nvPr/>
          </p:nvSpPr>
          <p:spPr>
            <a:xfrm>
              <a:off x="9330267"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6213E8-44BC-F7BE-F1E3-D93CE7FC895E}"/>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911DB8D-47C6-AECA-7591-4764A9473630}"/>
              </a:ext>
            </a:extLst>
          </p:cNvPr>
          <p:cNvGrpSpPr/>
          <p:nvPr/>
        </p:nvGrpSpPr>
        <p:grpSpPr>
          <a:xfrm>
            <a:off x="8602133" y="3903133"/>
            <a:ext cx="2319866" cy="457200"/>
            <a:chOff x="8077200" y="2074333"/>
            <a:chExt cx="2319866" cy="457200"/>
          </a:xfrm>
        </p:grpSpPr>
        <p:sp>
          <p:nvSpPr>
            <p:cNvPr id="27" name="Oval 26">
              <a:extLst>
                <a:ext uri="{FF2B5EF4-FFF2-40B4-BE49-F238E27FC236}">
                  <a16:creationId xmlns:a16="http://schemas.microsoft.com/office/drawing/2014/main" id="{9EDDBB36-F725-DC40-6470-39EB0BAE846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671F7C1-1CAD-66E0-3536-36EF9E875A94}"/>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1D98DFD-341D-36AE-730F-38E3DB42A2D1}"/>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C2483BF-112D-2ACF-D405-8381BB91E19D}"/>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512BB8B-DF91-D8A1-3D56-88B6BEBE8AF9}"/>
              </a:ext>
            </a:extLst>
          </p:cNvPr>
          <p:cNvGrpSpPr/>
          <p:nvPr/>
        </p:nvGrpSpPr>
        <p:grpSpPr>
          <a:xfrm>
            <a:off x="8602133" y="4766733"/>
            <a:ext cx="2319866" cy="457200"/>
            <a:chOff x="8077200" y="2074333"/>
            <a:chExt cx="2319866" cy="457200"/>
          </a:xfrm>
        </p:grpSpPr>
        <p:sp>
          <p:nvSpPr>
            <p:cNvPr id="32" name="Oval 31">
              <a:extLst>
                <a:ext uri="{FF2B5EF4-FFF2-40B4-BE49-F238E27FC236}">
                  <a16:creationId xmlns:a16="http://schemas.microsoft.com/office/drawing/2014/main" id="{F743C60C-7AF0-48BE-E3FC-E52045C78A7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F57491B-2ABC-E844-4817-AE099A61856F}"/>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A805BE-903B-1D55-4C94-6740ECFAE78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6C7270-AC83-1D66-D4E0-8429731DF7E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CF7D17D-2BA1-23DC-0229-61250E689FC4}"/>
              </a:ext>
            </a:extLst>
          </p:cNvPr>
          <p:cNvSpPr>
            <a:spLocks noGrp="1"/>
          </p:cNvSpPr>
          <p:nvPr>
            <p:ph type="title"/>
          </p:nvPr>
        </p:nvSpPr>
        <p:spPr>
          <a:xfrm>
            <a:off x="350340" y="795867"/>
            <a:ext cx="4478334" cy="1325563"/>
          </a:xfrm>
        </p:spPr>
        <p:txBody>
          <a:bodyPr anchor="t"/>
          <a:lstStyle/>
          <a:p>
            <a:r>
              <a:rPr lang="es" dirty="0">
                <a:latin typeface="Calibri" panose="020F0502020204030204" pitchFamily="34" charset="0"/>
                <a:cs typeface="Calibri" panose="020F0502020204030204" pitchFamily="34" charset="0"/>
              </a:rPr>
              <a:t>CLASIFICACIÓN</a:t>
            </a:r>
          </a:p>
        </p:txBody>
      </p:sp>
      <p:sp>
        <p:nvSpPr>
          <p:cNvPr id="3" name="Content Placeholder 2">
            <a:extLst>
              <a:ext uri="{FF2B5EF4-FFF2-40B4-BE49-F238E27FC236}">
                <a16:creationId xmlns:a16="http://schemas.microsoft.com/office/drawing/2014/main" id="{348D5F55-623A-032A-D800-BC1E75FE707B}"/>
              </a:ext>
            </a:extLst>
          </p:cNvPr>
          <p:cNvSpPr>
            <a:spLocks noGrp="1"/>
          </p:cNvSpPr>
          <p:nvPr>
            <p:ph idx="1"/>
          </p:nvPr>
        </p:nvSpPr>
        <p:spPr>
          <a:xfrm>
            <a:off x="408271" y="1849490"/>
            <a:ext cx="5687729" cy="3497061"/>
          </a:xfrm>
        </p:spPr>
        <p:txBody>
          <a:bodyPr>
            <a:normAutofit lnSpcReduction="10000"/>
          </a:bodyPr>
          <a:lstStyle/>
          <a:p>
            <a:pPr marL="0" indent="0">
              <a:spcBef>
                <a:spcPts val="0"/>
              </a:spcBef>
              <a:spcAft>
                <a:spcPts val="2400"/>
              </a:spcAft>
              <a:buNone/>
            </a:pPr>
            <a:r>
              <a:rPr lang="es" sz="2000" dirty="0">
                <a:latin typeface="Calibri" panose="020F0502020204030204" pitchFamily="34" charset="0"/>
                <a:cs typeface="Calibri" panose="020F0502020204030204" pitchFamily="34" charset="0"/>
              </a:rPr>
              <a:t>Clasificación universal de la evidencia: </a:t>
            </a:r>
            <a:r>
              <a:rPr lang="es" sz="2000" b="1" dirty="0">
                <a:latin typeface="Calibri" panose="020F0502020204030204" pitchFamily="34" charset="0"/>
                <a:cs typeface="Calibri" panose="020F0502020204030204" pitchFamily="34" charset="0"/>
              </a:rPr>
              <a:t>Alta, Moderada, Baja, Muy Baja</a:t>
            </a:r>
            <a:endParaRPr lang="en-US" sz="2000" dirty="0">
              <a:latin typeface="Calibri" panose="020F0502020204030204" pitchFamily="34" charset="0"/>
              <a:cs typeface="Calibri" panose="020F0502020204030204" pitchFamily="34" charset="0"/>
            </a:endParaRPr>
          </a:p>
          <a:p>
            <a:pPr marL="0" indent="0">
              <a:spcBef>
                <a:spcPts val="0"/>
              </a:spcBef>
              <a:spcAft>
                <a:spcPts val="2400"/>
              </a:spcAft>
              <a:buNone/>
            </a:pPr>
            <a:r>
              <a:rPr lang="es" sz="2000" dirty="0">
                <a:latin typeface="Calibri" panose="020F0502020204030204" pitchFamily="34" charset="0"/>
                <a:cs typeface="Calibri" panose="020F0502020204030204" pitchFamily="34" charset="0"/>
              </a:rPr>
              <a:t>Recomendaciones calificadas: </a:t>
            </a:r>
            <a:r>
              <a:rPr lang="es" sz="2000" b="1" dirty="0">
                <a:latin typeface="Calibri" panose="020F0502020204030204" pitchFamily="34" charset="0"/>
                <a:cs typeface="Calibri" panose="020F0502020204030204" pitchFamily="34" charset="0"/>
              </a:rPr>
              <a:t>Fuertes </a:t>
            </a:r>
            <a:r>
              <a:rPr lang="es" sz="2000" dirty="0">
                <a:latin typeface="Calibri" panose="020F0502020204030204" pitchFamily="34" charset="0"/>
                <a:cs typeface="Calibri" panose="020F0502020204030204" pitchFamily="34" charset="0"/>
              </a:rPr>
              <a:t>(beneficios &gt; riesgos) o </a:t>
            </a:r>
            <a:r>
              <a:rPr lang="es" sz="2000" b="1" dirty="0">
                <a:latin typeface="Calibri" panose="020F0502020204030204" pitchFamily="34" charset="0"/>
                <a:cs typeface="Calibri" panose="020F0502020204030204" pitchFamily="34" charset="0"/>
              </a:rPr>
              <a:t>Condicionales </a:t>
            </a:r>
            <a:r>
              <a:rPr lang="es" sz="2000" dirty="0">
                <a:latin typeface="Calibri" panose="020F0502020204030204" pitchFamily="34" charset="0"/>
                <a:cs typeface="Calibri" panose="020F0502020204030204" pitchFamily="34" charset="0"/>
              </a:rPr>
              <a:t>(incertidumbre)</a:t>
            </a:r>
          </a:p>
          <a:p>
            <a:pPr marL="0" indent="0">
              <a:lnSpc>
                <a:spcPct val="100000"/>
              </a:lnSpc>
              <a:spcBef>
                <a:spcPts val="0"/>
              </a:spcBef>
              <a:spcAft>
                <a:spcPts val="2400"/>
              </a:spcAft>
              <a:buNone/>
            </a:pPr>
            <a:r>
              <a:rPr lang="es" sz="2000" dirty="0">
                <a:latin typeface="Calibri" panose="020F0502020204030204" pitchFamily="34" charset="0"/>
                <a:cs typeface="Calibri" panose="020F0502020204030204" pitchFamily="34" charset="0"/>
              </a:rPr>
              <a:t>Implicaciones: Una recomendación fuerte significa que la mayoría de los pacientes preferirían la acción sugerida y los médicos generalmente deberían ofrecerla.</a:t>
            </a:r>
          </a:p>
        </p:txBody>
      </p:sp>
      <p:cxnSp>
        <p:nvCxnSpPr>
          <p:cNvPr id="8" name="Straight Connector 7">
            <a:extLst>
              <a:ext uri="{FF2B5EF4-FFF2-40B4-BE49-F238E27FC236}">
                <a16:creationId xmlns:a16="http://schemas.microsoft.com/office/drawing/2014/main" id="{FC08E428-1CE4-BD07-7A95-296690A46FC3}"/>
              </a:ext>
            </a:extLst>
          </p:cNvPr>
          <p:cNvCxnSpPr/>
          <p:nvPr/>
        </p:nvCxnSpPr>
        <p:spPr>
          <a:xfrm>
            <a:off x="457200" y="2524836"/>
            <a:ext cx="5638800"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078126E-8FCE-EC7E-F1EC-562E7F4CBFBA}"/>
              </a:ext>
            </a:extLst>
          </p:cNvPr>
          <p:cNvCxnSpPr/>
          <p:nvPr/>
        </p:nvCxnSpPr>
        <p:spPr>
          <a:xfrm>
            <a:off x="457200" y="3318740"/>
            <a:ext cx="5638800"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40" name="Slide Number Placeholder 39">
            <a:extLst>
              <a:ext uri="{FF2B5EF4-FFF2-40B4-BE49-F238E27FC236}">
                <a16:creationId xmlns:a16="http://schemas.microsoft.com/office/drawing/2014/main" id="{4D39FE21-4B0F-7C6A-BA49-6C4DECB0B8BC}"/>
              </a:ext>
            </a:extLst>
          </p:cNvPr>
          <p:cNvSpPr>
            <a:spLocks noGrp="1"/>
          </p:cNvSpPr>
          <p:nvPr>
            <p:ph type="sldNum" sz="quarter" idx="12"/>
          </p:nvPr>
        </p:nvSpPr>
        <p:spPr/>
        <p:txBody>
          <a:bodyPr/>
          <a:lstStyle/>
          <a:p>
            <a:fld id="{F7A97E85-343F-DE4C-AB4F-C00C4B6D29EF}" type="slidenum">
              <a:rPr lang="en-US" smtClean="0"/>
              <a:t>10</a:t>
            </a:fld>
            <a:endParaRPr lang="en-US"/>
          </a:p>
        </p:txBody>
      </p:sp>
      <p:sp>
        <p:nvSpPr>
          <p:cNvPr id="5" name="TextBox 4">
            <a:extLst>
              <a:ext uri="{FF2B5EF4-FFF2-40B4-BE49-F238E27FC236}">
                <a16:creationId xmlns:a16="http://schemas.microsoft.com/office/drawing/2014/main" id="{7623D019-0CDE-3087-AF94-85952883FA65}"/>
              </a:ext>
            </a:extLst>
          </p:cNvPr>
          <p:cNvSpPr txBox="1"/>
          <p:nvPr/>
        </p:nvSpPr>
        <p:spPr>
          <a:xfrm>
            <a:off x="364232" y="6334522"/>
            <a:ext cx="6096000" cy="338554"/>
          </a:xfrm>
          <a:prstGeom prst="rect">
            <a:avLst/>
          </a:prstGeom>
          <a:noFill/>
        </p:spPr>
        <p:txBody>
          <a:bodyPr wrap="square" rtlCol="0">
            <a:spAutoFit/>
          </a:bodyPr>
          <a:lstStyle/>
          <a:p>
            <a:r>
              <a:rPr lang="es" sz="800" dirty="0">
                <a:effectLst/>
                <a:latin typeface="Calibri" panose="020F0502020204030204" pitchFamily="34" charset="0"/>
                <a:cs typeface="Calibri" panose="020F0502020204030204" pitchFamily="34" charset="0"/>
              </a:rPr>
              <a:t>Guyatt G, </a:t>
            </a:r>
            <a:r>
              <a:rPr lang="es" sz="800" dirty="0" err="1">
                <a:effectLst/>
                <a:latin typeface="Calibri" panose="020F0502020204030204" pitchFamily="34" charset="0"/>
                <a:cs typeface="Calibri" panose="020F0502020204030204" pitchFamily="34" charset="0"/>
              </a:rPr>
              <a:t>Oxman </a:t>
            </a:r>
            <a:r>
              <a:rPr lang="es" sz="800" dirty="0">
                <a:effectLst/>
                <a:latin typeface="Calibri" panose="020F0502020204030204" pitchFamily="34" charset="0"/>
                <a:cs typeface="Calibri" panose="020F0502020204030204" pitchFamily="34" charset="0"/>
              </a:rPr>
              <a:t>AD, </a:t>
            </a:r>
            <a:r>
              <a:rPr lang="es" sz="800" dirty="0" err="1">
                <a:effectLst/>
                <a:latin typeface="Calibri" panose="020F0502020204030204" pitchFamily="34" charset="0"/>
                <a:cs typeface="Calibri" panose="020F0502020204030204" pitchFamily="34" charset="0"/>
              </a:rPr>
              <a:t>Akl </a:t>
            </a:r>
            <a:r>
              <a:rPr lang="es" sz="800" dirty="0">
                <a:effectLst/>
                <a:latin typeface="Calibri" panose="020F0502020204030204" pitchFamily="34" charset="0"/>
                <a:cs typeface="Calibri" panose="020F0502020204030204" pitchFamily="34" charset="0"/>
              </a:rPr>
              <a:t>EA, et al. Directrices GRADE: 1. Introducción - Perfiles de evidencia GRADE y tablas de resumen de hallazgos. J Clin</a:t>
            </a:r>
            <a:r>
              <a:rPr lang="es" sz="800" dirty="0">
                <a:latin typeface="Calibri" panose="020F0502020204030204" pitchFamily="34" charset="0"/>
                <a:cs typeface="Calibri" panose="020F0502020204030204" pitchFamily="34" charset="0"/>
              </a:rPr>
              <a:t> </a:t>
            </a:r>
            <a:r>
              <a:rPr lang="es" sz="800" dirty="0">
                <a:effectLst/>
                <a:latin typeface="Calibri" panose="020F0502020204030204" pitchFamily="34" charset="0"/>
                <a:cs typeface="Calibri" panose="020F0502020204030204" pitchFamily="34" charset="0"/>
              </a:rPr>
              <a:t>Epidemiol. Abril de 2011;64(4):383-94. doi:10.1016/j.jclinepi.2010.04.026</a:t>
            </a:r>
          </a:p>
        </p:txBody>
      </p:sp>
    </p:spTree>
    <p:extLst>
      <p:ext uri="{BB962C8B-B14F-4D97-AF65-F5344CB8AC3E}">
        <p14:creationId xmlns:p14="http://schemas.microsoft.com/office/powerpoint/2010/main" val="170618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6B159-96B4-2A51-D2E4-816ED9246967}"/>
              </a:ext>
            </a:extLst>
          </p:cNvPr>
          <p:cNvSpPr/>
          <p:nvPr/>
        </p:nvSpPr>
        <p:spPr>
          <a:xfrm>
            <a:off x="0" y="6056"/>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1E0878-F52E-F27D-23B7-8D904CD99019}"/>
              </a:ext>
            </a:extLst>
          </p:cNvPr>
          <p:cNvSpPr>
            <a:spLocks noChangeAspect="1"/>
          </p:cNvSpPr>
          <p:nvPr/>
        </p:nvSpPr>
        <p:spPr>
          <a:xfrm>
            <a:off x="1727200" y="2286000"/>
            <a:ext cx="914400" cy="914400"/>
          </a:xfrm>
          <a:prstGeom prst="ellipse">
            <a:avLst/>
          </a:prstGeom>
          <a:solidFill>
            <a:schemeClr val="bg1"/>
          </a:solidFill>
          <a:ln w="25400">
            <a:solidFill>
              <a:schemeClr val="tx2"/>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ar chart with solid fill">
            <a:extLst>
              <a:ext uri="{FF2B5EF4-FFF2-40B4-BE49-F238E27FC236}">
                <a16:creationId xmlns:a16="http://schemas.microsoft.com/office/drawing/2014/main" id="{F5329A1D-AC54-E85C-00EF-B93EB1873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5734" y="2396066"/>
            <a:ext cx="677333" cy="677333"/>
          </a:xfrm>
          <a:prstGeom prst="rect">
            <a:avLst/>
          </a:prstGeom>
        </p:spPr>
      </p:pic>
      <p:grpSp>
        <p:nvGrpSpPr>
          <p:cNvPr id="11" name="Group 10">
            <a:extLst>
              <a:ext uri="{FF2B5EF4-FFF2-40B4-BE49-F238E27FC236}">
                <a16:creationId xmlns:a16="http://schemas.microsoft.com/office/drawing/2014/main" id="{1EFF449F-107D-A35E-8472-45DE331A8A9D}"/>
              </a:ext>
            </a:extLst>
          </p:cNvPr>
          <p:cNvGrpSpPr/>
          <p:nvPr/>
        </p:nvGrpSpPr>
        <p:grpSpPr>
          <a:xfrm>
            <a:off x="5638800" y="2286000"/>
            <a:ext cx="914400" cy="914400"/>
            <a:chOff x="5638800" y="2286000"/>
            <a:chExt cx="914400" cy="914400"/>
          </a:xfrm>
        </p:grpSpPr>
        <p:sp>
          <p:nvSpPr>
            <p:cNvPr id="13" name="Oval 12">
              <a:extLst>
                <a:ext uri="{FF2B5EF4-FFF2-40B4-BE49-F238E27FC236}">
                  <a16:creationId xmlns:a16="http://schemas.microsoft.com/office/drawing/2014/main" id="{28FBB71C-442E-2C9D-ED5D-5FB688E99C80}"/>
                </a:ext>
              </a:extLst>
            </p:cNvPr>
            <p:cNvSpPr>
              <a:spLocks noChangeAspect="1"/>
            </p:cNvSpPr>
            <p:nvPr/>
          </p:nvSpPr>
          <p:spPr>
            <a:xfrm>
              <a:off x="5638800" y="2286000"/>
              <a:ext cx="914400" cy="914400"/>
            </a:xfrm>
            <a:prstGeom prst="ellipse">
              <a:avLst/>
            </a:prstGeom>
            <a:solidFill>
              <a:schemeClr val="bg1"/>
            </a:solidFill>
            <a:ln w="25400">
              <a:solidFill>
                <a:schemeClr val="tx2"/>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agnifying glass with solid fill">
              <a:extLst>
                <a:ext uri="{FF2B5EF4-FFF2-40B4-BE49-F238E27FC236}">
                  <a16:creationId xmlns:a16="http://schemas.microsoft.com/office/drawing/2014/main" id="{F5840054-014B-96EE-4329-7A4408EA1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7938" y="2382325"/>
              <a:ext cx="678934" cy="678934"/>
            </a:xfrm>
            <a:prstGeom prst="rect">
              <a:avLst/>
            </a:prstGeom>
          </p:spPr>
        </p:pic>
        <p:pic>
          <p:nvPicPr>
            <p:cNvPr id="17" name="Graphic 16" descr="Checkmark with solid fill">
              <a:extLst>
                <a:ext uri="{FF2B5EF4-FFF2-40B4-BE49-F238E27FC236}">
                  <a16:creationId xmlns:a16="http://schemas.microsoft.com/office/drawing/2014/main" id="{476BFB0F-8F7C-5437-E051-F479937E81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9286" y="2549424"/>
              <a:ext cx="228281" cy="228281"/>
            </a:xfrm>
            <a:prstGeom prst="rect">
              <a:avLst/>
            </a:prstGeom>
          </p:spPr>
        </p:pic>
      </p:grpSp>
      <p:sp>
        <p:nvSpPr>
          <p:cNvPr id="4" name="Title 1">
            <a:extLst>
              <a:ext uri="{FF2B5EF4-FFF2-40B4-BE49-F238E27FC236}">
                <a16:creationId xmlns:a16="http://schemas.microsoft.com/office/drawing/2014/main" id="{0DF2E939-3D35-106A-1B55-5DC12F70886A}"/>
              </a:ext>
            </a:extLst>
          </p:cNvPr>
          <p:cNvSpPr>
            <a:spLocks noGrp="1"/>
          </p:cNvSpPr>
          <p:nvPr>
            <p:ph type="title"/>
          </p:nvPr>
        </p:nvSpPr>
        <p:spPr>
          <a:xfrm>
            <a:off x="320523" y="795868"/>
            <a:ext cx="11244944" cy="745066"/>
          </a:xfrm>
        </p:spPr>
        <p:txBody>
          <a:bodyPr anchor="t"/>
          <a:lstStyle/>
          <a:p>
            <a:r>
              <a:rPr lang="es" dirty="0">
                <a:latin typeface="Calibri" panose="020F0502020204030204" pitchFamily="34" charset="0"/>
                <a:cs typeface="Calibri" panose="020F0502020204030204" pitchFamily="34" charset="0"/>
              </a:rPr>
              <a:t>Panel de consenso de RAND</a:t>
            </a:r>
          </a:p>
        </p:txBody>
      </p:sp>
      <p:sp>
        <p:nvSpPr>
          <p:cNvPr id="5" name="Content Placeholder 2">
            <a:extLst>
              <a:ext uri="{FF2B5EF4-FFF2-40B4-BE49-F238E27FC236}">
                <a16:creationId xmlns:a16="http://schemas.microsoft.com/office/drawing/2014/main" id="{97A2849D-64FB-C5B7-E9D5-85151B408CDB}"/>
              </a:ext>
            </a:extLst>
          </p:cNvPr>
          <p:cNvSpPr txBox="1">
            <a:spLocks/>
          </p:cNvSpPr>
          <p:nvPr/>
        </p:nvSpPr>
        <p:spPr>
          <a:xfrm>
            <a:off x="355600" y="3429000"/>
            <a:ext cx="3657600" cy="11890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2000" dirty="0">
                <a:latin typeface="Calibri" panose="020F0502020204030204" pitchFamily="34" charset="0"/>
                <a:cs typeface="Calibri" panose="020F0502020204030204" pitchFamily="34" charset="0"/>
              </a:rPr>
              <a:t>Se aplica cuando </a:t>
            </a:r>
            <a:r>
              <a:rPr lang="es" sz="3200" b="1" dirty="0">
                <a:solidFill>
                  <a:schemeClr val="tx2">
                    <a:lumMod val="50000"/>
                    <a:lumOff val="50000"/>
                  </a:schemeClr>
                </a:solidFill>
                <a:latin typeface="Calibri" panose="020F0502020204030204" pitchFamily="34" charset="0"/>
                <a:cs typeface="Calibri" panose="020F0502020204030204" pitchFamily="34" charset="0"/>
              </a:rPr>
              <a:t>los datos necesarios para aplicar GRADE </a:t>
            </a:r>
            <a:r>
              <a:rPr lang="es" sz="2000" dirty="0">
                <a:latin typeface="Calibri" panose="020F0502020204030204" pitchFamily="34" charset="0"/>
                <a:cs typeface="Calibri" panose="020F0502020204030204" pitchFamily="34" charset="0"/>
              </a:rPr>
              <a:t>no están disponibles</a:t>
            </a:r>
          </a:p>
        </p:txBody>
      </p:sp>
      <p:sp>
        <p:nvSpPr>
          <p:cNvPr id="12" name="TextBox 11">
            <a:extLst>
              <a:ext uri="{FF2B5EF4-FFF2-40B4-BE49-F238E27FC236}">
                <a16:creationId xmlns:a16="http://schemas.microsoft.com/office/drawing/2014/main" id="{BCA977DC-4E32-3CD9-4461-2C7AC536D3E9}"/>
              </a:ext>
            </a:extLst>
          </p:cNvPr>
          <p:cNvSpPr txBox="1"/>
          <p:nvPr/>
        </p:nvSpPr>
        <p:spPr>
          <a:xfrm>
            <a:off x="8032817" y="4461765"/>
            <a:ext cx="3358676" cy="1200329"/>
          </a:xfrm>
          <a:prstGeom prst="rect">
            <a:avLst/>
          </a:prstGeom>
          <a:noFill/>
        </p:spPr>
        <p:txBody>
          <a:bodyPr wrap="none" rtlCol="0">
            <a:spAutoFit/>
          </a:bodyPr>
          <a:lstStyle/>
          <a:p>
            <a:r>
              <a:rPr lang="es" b="1" dirty="0">
                <a:solidFill>
                  <a:schemeClr val="accent2"/>
                </a:solidFill>
              </a:rPr>
              <a:t>Índice de desacuerdo de RAND (ID)</a:t>
            </a:r>
          </a:p>
          <a:p>
            <a:r>
              <a:rPr lang="es" dirty="0"/>
              <a:t>&lt;1.0 = acuerdo general</a:t>
            </a:r>
          </a:p>
          <a:p>
            <a:r>
              <a:rPr lang="es" u="sng" dirty="0"/>
              <a:t>&gt; </a:t>
            </a:r>
            <a:r>
              <a:rPr lang="es" dirty="0"/>
              <a:t>1.0 = variación extrema</a:t>
            </a:r>
          </a:p>
          <a:p>
            <a:endParaRPr lang="en-US" dirty="0"/>
          </a:p>
        </p:txBody>
      </p:sp>
      <p:sp>
        <p:nvSpPr>
          <p:cNvPr id="7" name="Content Placeholder 2">
            <a:extLst>
              <a:ext uri="{FF2B5EF4-FFF2-40B4-BE49-F238E27FC236}">
                <a16:creationId xmlns:a16="http://schemas.microsoft.com/office/drawing/2014/main" id="{BCA221A1-23ED-7402-0A00-71F59B336A0B}"/>
              </a:ext>
            </a:extLst>
          </p:cNvPr>
          <p:cNvSpPr txBox="1">
            <a:spLocks/>
          </p:cNvSpPr>
          <p:nvPr/>
        </p:nvSpPr>
        <p:spPr>
          <a:xfrm>
            <a:off x="4267200" y="3429000"/>
            <a:ext cx="3657600" cy="1189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2000" dirty="0">
                <a:latin typeface="Calibri" panose="020F0502020204030204" pitchFamily="34" charset="0"/>
                <a:cs typeface="Calibri" panose="020F0502020204030204" pitchFamily="34" charset="0"/>
              </a:rPr>
              <a:t>Combina </a:t>
            </a:r>
            <a:r>
              <a:rPr lang="es" sz="3200" b="1" dirty="0">
                <a:solidFill>
                  <a:schemeClr val="tx2">
                    <a:lumMod val="50000"/>
                    <a:lumOff val="50000"/>
                  </a:schemeClr>
                </a:solidFill>
                <a:latin typeface="Calibri" panose="020F0502020204030204" pitchFamily="34" charset="0"/>
                <a:cs typeface="Calibri" panose="020F0502020204030204" pitchFamily="34" charset="0"/>
              </a:rPr>
              <a:t>evidencia </a:t>
            </a:r>
            <a:br>
              <a:rPr lang="en-U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dirty="0">
                <a:solidFill>
                  <a:schemeClr val="tx2">
                    <a:lumMod val="50000"/>
                    <a:lumOff val="50000"/>
                  </a:schemeClr>
                </a:solidFill>
                <a:latin typeface="Calibri" panose="020F0502020204030204" pitchFamily="34" charset="0"/>
                <a:cs typeface="Calibri" panose="020F0502020204030204" pitchFamily="34" charset="0"/>
              </a:rPr>
              <a:t>+ opinión experta</a:t>
            </a:r>
            <a:endParaRPr lang="en-US" sz="3200" dirty="0">
              <a:solidFill>
                <a:schemeClr val="tx2">
                  <a:lumMod val="50000"/>
                  <a:lumOff val="50000"/>
                </a:schemeClr>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62259ACA-406C-9141-D9E9-4CE230E93064}"/>
              </a:ext>
            </a:extLst>
          </p:cNvPr>
          <p:cNvGrpSpPr/>
          <p:nvPr/>
        </p:nvGrpSpPr>
        <p:grpSpPr>
          <a:xfrm>
            <a:off x="4004733" y="2278857"/>
            <a:ext cx="3877733" cy="3058688"/>
            <a:chOff x="4004733" y="2278856"/>
            <a:chExt cx="3877733" cy="3529277"/>
          </a:xfrm>
        </p:grpSpPr>
        <p:cxnSp>
          <p:nvCxnSpPr>
            <p:cNvPr id="9" name="Straight Connector 8">
              <a:extLst>
                <a:ext uri="{FF2B5EF4-FFF2-40B4-BE49-F238E27FC236}">
                  <a16:creationId xmlns:a16="http://schemas.microsoft.com/office/drawing/2014/main" id="{056779C1-9462-2544-EE49-7D13393C7B82}"/>
                </a:ext>
              </a:extLst>
            </p:cNvPr>
            <p:cNvCxnSpPr>
              <a:cxnSpLocks/>
            </p:cNvCxnSpPr>
            <p:nvPr/>
          </p:nvCxnSpPr>
          <p:spPr>
            <a:xfrm>
              <a:off x="4004733" y="2278856"/>
              <a:ext cx="0" cy="3529277"/>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2674DC8-A9A2-4B3E-74A7-0756EEBA3DA6}"/>
                </a:ext>
              </a:extLst>
            </p:cNvPr>
            <p:cNvCxnSpPr>
              <a:cxnSpLocks/>
            </p:cNvCxnSpPr>
            <p:nvPr/>
          </p:nvCxnSpPr>
          <p:spPr>
            <a:xfrm>
              <a:off x="7882466" y="2278856"/>
              <a:ext cx="0" cy="3529277"/>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4CDA87E9-270F-D506-3E04-5FFAEBF00C82}"/>
              </a:ext>
            </a:extLst>
          </p:cNvPr>
          <p:cNvCxnSpPr>
            <a:cxnSpLocks/>
          </p:cNvCxnSpPr>
          <p:nvPr/>
        </p:nvCxnSpPr>
        <p:spPr>
          <a:xfrm flipH="1">
            <a:off x="7903882" y="4043494"/>
            <a:ext cx="3830918"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61EA607-FC9B-9727-C0B3-4B077FE99F7B}"/>
              </a:ext>
            </a:extLst>
          </p:cNvPr>
          <p:cNvSpPr txBox="1"/>
          <p:nvPr/>
        </p:nvSpPr>
        <p:spPr>
          <a:xfrm>
            <a:off x="8323698" y="3639312"/>
            <a:ext cx="3422732" cy="369332"/>
          </a:xfrm>
          <a:prstGeom prst="rect">
            <a:avLst/>
          </a:prstGeom>
          <a:noFill/>
        </p:spPr>
        <p:txBody>
          <a:bodyPr wrap="none" rtlCol="0">
            <a:spAutoFit/>
          </a:bodyPr>
          <a:lstStyle/>
          <a:p>
            <a:r>
              <a:rPr lang="es" b="1" spc="600" dirty="0">
                <a:latin typeface="Calibri" panose="020F0502020204030204" pitchFamily="34" charset="0"/>
                <a:cs typeface="Calibri" panose="020F0502020204030204" pitchFamily="34" charset="0"/>
              </a:rPr>
              <a:t>0 </a:t>
            </a:r>
            <a:r>
              <a:rPr lang="es" b="1" spc="600" dirty="0">
                <a:solidFill>
                  <a:schemeClr val="accent5"/>
                </a:solidFill>
                <a:latin typeface="Calibri" panose="020F0502020204030204" pitchFamily="34" charset="0"/>
                <a:cs typeface="Calibri" panose="020F0502020204030204" pitchFamily="34" charset="0"/>
              </a:rPr>
              <a:t>1 2 3 </a:t>
            </a:r>
            <a:r>
              <a:rPr lang="es" b="1" spc="600" dirty="0">
                <a:solidFill>
                  <a:schemeClr val="accent1"/>
                </a:solidFill>
                <a:latin typeface="Calibri" panose="020F0502020204030204" pitchFamily="34" charset="0"/>
                <a:cs typeface="Calibri" panose="020F0502020204030204" pitchFamily="34" charset="0"/>
              </a:rPr>
              <a:t>4 5 6 </a:t>
            </a:r>
            <a:r>
              <a:rPr lang="es" b="1" spc="600" dirty="0">
                <a:solidFill>
                  <a:schemeClr val="accent2"/>
                </a:solidFill>
                <a:latin typeface="Calibri" panose="020F0502020204030204" pitchFamily="34" charset="0"/>
                <a:cs typeface="Calibri" panose="020F0502020204030204" pitchFamily="34" charset="0"/>
              </a:rPr>
              <a:t>7 8 9</a:t>
            </a:r>
          </a:p>
        </p:txBody>
      </p:sp>
      <p:sp>
        <p:nvSpPr>
          <p:cNvPr id="38" name="TextBox 37">
            <a:extLst>
              <a:ext uri="{FF2B5EF4-FFF2-40B4-BE49-F238E27FC236}">
                <a16:creationId xmlns:a16="http://schemas.microsoft.com/office/drawing/2014/main" id="{C3E34975-3F30-3F53-2C23-E96DC49CB2A5}"/>
              </a:ext>
            </a:extLst>
          </p:cNvPr>
          <p:cNvSpPr txBox="1"/>
          <p:nvPr/>
        </p:nvSpPr>
        <p:spPr>
          <a:xfrm>
            <a:off x="9615801" y="2462692"/>
            <a:ext cx="882999" cy="307777"/>
          </a:xfrm>
          <a:prstGeom prst="rect">
            <a:avLst/>
          </a:prstGeom>
          <a:noFill/>
        </p:spPr>
        <p:txBody>
          <a:bodyPr wrap="none" rtlCol="0">
            <a:spAutoFit/>
          </a:bodyPr>
          <a:lstStyle/>
          <a:p>
            <a:r>
              <a:rPr lang="es" sz="1400" dirty="0">
                <a:solidFill>
                  <a:schemeClr val="accent1"/>
                </a:solidFill>
                <a:latin typeface="Calibri" panose="020F0502020204030204" pitchFamily="34" charset="0"/>
                <a:cs typeface="Calibri" panose="020F0502020204030204" pitchFamily="34" charset="0"/>
              </a:rPr>
              <a:t>incierto</a:t>
            </a:r>
          </a:p>
        </p:txBody>
      </p:sp>
      <p:sp>
        <p:nvSpPr>
          <p:cNvPr id="40" name="TextBox 39">
            <a:extLst>
              <a:ext uri="{FF2B5EF4-FFF2-40B4-BE49-F238E27FC236}">
                <a16:creationId xmlns:a16="http://schemas.microsoft.com/office/drawing/2014/main" id="{FBC5AC86-5E65-B50B-20D7-E9343C080328}"/>
              </a:ext>
            </a:extLst>
          </p:cNvPr>
          <p:cNvSpPr txBox="1"/>
          <p:nvPr/>
        </p:nvSpPr>
        <p:spPr>
          <a:xfrm>
            <a:off x="10511913" y="2116923"/>
            <a:ext cx="1047018" cy="307777"/>
          </a:xfrm>
          <a:prstGeom prst="rect">
            <a:avLst/>
          </a:prstGeom>
          <a:noFill/>
        </p:spPr>
        <p:txBody>
          <a:bodyPr wrap="none" rtlCol="0">
            <a:spAutoFit/>
          </a:bodyPr>
          <a:lstStyle/>
          <a:p>
            <a:r>
              <a:rPr lang="es" sz="1400" dirty="0">
                <a:solidFill>
                  <a:schemeClr val="accent2"/>
                </a:solidFill>
                <a:latin typeface="Calibri" panose="020F0502020204030204" pitchFamily="34" charset="0"/>
                <a:cs typeface="Calibri" panose="020F0502020204030204" pitchFamily="34" charset="0"/>
              </a:rPr>
              <a:t>adecuado</a:t>
            </a:r>
          </a:p>
        </p:txBody>
      </p:sp>
      <p:sp>
        <p:nvSpPr>
          <p:cNvPr id="42" name="Slide Number Placeholder 41">
            <a:extLst>
              <a:ext uri="{FF2B5EF4-FFF2-40B4-BE49-F238E27FC236}">
                <a16:creationId xmlns:a16="http://schemas.microsoft.com/office/drawing/2014/main" id="{523FDA3E-1A8F-A88B-D044-181A3941CB7A}"/>
              </a:ext>
            </a:extLst>
          </p:cNvPr>
          <p:cNvSpPr>
            <a:spLocks noGrp="1"/>
          </p:cNvSpPr>
          <p:nvPr>
            <p:ph type="sldNum" sz="quarter" idx="12"/>
          </p:nvPr>
        </p:nvSpPr>
        <p:spPr/>
        <p:txBody>
          <a:bodyPr/>
          <a:lstStyle/>
          <a:p>
            <a:fld id="{F7A97E85-343F-DE4C-AB4F-C00C4B6D29EF}" type="slidenum">
              <a:rPr lang="en-US" smtClean="0"/>
              <a:t>11</a:t>
            </a:fld>
            <a:endParaRPr lang="en-US"/>
          </a:p>
        </p:txBody>
      </p:sp>
      <p:sp>
        <p:nvSpPr>
          <p:cNvPr id="2" name="TextBox 1">
            <a:extLst>
              <a:ext uri="{FF2B5EF4-FFF2-40B4-BE49-F238E27FC236}">
                <a16:creationId xmlns:a16="http://schemas.microsoft.com/office/drawing/2014/main" id="{762D2F0C-F50F-8435-F231-9FB6C9BB6068}"/>
              </a:ext>
            </a:extLst>
          </p:cNvPr>
          <p:cNvSpPr txBox="1"/>
          <p:nvPr/>
        </p:nvSpPr>
        <p:spPr>
          <a:xfrm>
            <a:off x="373518" y="6340185"/>
            <a:ext cx="8355644" cy="338554"/>
          </a:xfrm>
          <a:prstGeom prst="rect">
            <a:avLst/>
          </a:prstGeom>
          <a:noFill/>
        </p:spPr>
        <p:txBody>
          <a:bodyPr wrap="square" rtlCol="0">
            <a:spAutoFit/>
          </a:bodyPr>
          <a:lstStyle/>
          <a:p>
            <a:r>
              <a:rPr lang="es" sz="800" i="1" dirty="0" err="1">
                <a:solidFill>
                  <a:srgbClr val="222222"/>
                </a:solidFill>
                <a:effectLst/>
                <a:latin typeface="Calibri" panose="020F0502020204030204" pitchFamily="34" charset="0"/>
                <a:cs typeface="Calibri" panose="020F0502020204030204" pitchFamily="34" charset="0"/>
              </a:rPr>
              <a:t>Fitch </a:t>
            </a:r>
            <a:r>
              <a:rPr lang="es" sz="800" i="1" dirty="0">
                <a:solidFill>
                  <a:srgbClr val="222222"/>
                </a:solidFill>
                <a:effectLst/>
                <a:latin typeface="Calibri" panose="020F0502020204030204" pitchFamily="34" charset="0"/>
                <a:cs typeface="Calibri" panose="020F0502020204030204" pitchFamily="34" charset="0"/>
              </a:rPr>
              <a:t>K BS, Aguilar MD, Bernard B, </a:t>
            </a:r>
            <a:r>
              <a:rPr lang="es" sz="800" i="1" dirty="0" err="1">
                <a:solidFill>
                  <a:srgbClr val="222222"/>
                </a:solidFill>
                <a:effectLst/>
                <a:latin typeface="Calibri" panose="020F0502020204030204" pitchFamily="34" charset="0"/>
                <a:cs typeface="Calibri" panose="020F0502020204030204" pitchFamily="34" charset="0"/>
              </a:rPr>
              <a:t>LaCalle JR, Lazaro P, van het Loo M, McDonnell J, Vader JP, Kahan JP. </a:t>
            </a:r>
            <a:r>
              <a:rPr lang="es" sz="800" i="1" dirty="0">
                <a:solidFill>
                  <a:srgbClr val="222222"/>
                </a:solidFill>
                <a:effectLst/>
                <a:latin typeface="Calibri" panose="020F0502020204030204" pitchFamily="34" charset="0"/>
                <a:cs typeface="Calibri" panose="020F0502020204030204" pitchFamily="34" charset="0"/>
              </a:rPr>
              <a:t>Manual del usuario del método de pertinencia de </a:t>
            </a:r>
            <a:endParaRPr lang="en-US" sz="8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625E0A0-67BA-92C0-D243-9364D65596AF}"/>
              </a:ext>
            </a:extLst>
          </p:cNvPr>
          <p:cNvSpPr txBox="1"/>
          <p:nvPr/>
        </p:nvSpPr>
        <p:spPr>
          <a:xfrm>
            <a:off x="8518321" y="3023244"/>
            <a:ext cx="1183273" cy="307777"/>
          </a:xfrm>
          <a:prstGeom prst="rect">
            <a:avLst/>
          </a:prstGeom>
          <a:noFill/>
        </p:spPr>
        <p:txBody>
          <a:bodyPr wrap="none" rtlCol="0">
            <a:spAutoFit/>
          </a:bodyPr>
          <a:lstStyle/>
          <a:p>
            <a:r>
              <a:rPr lang="es" sz="1400" dirty="0">
                <a:solidFill>
                  <a:schemeClr val="accent5"/>
                </a:solidFill>
                <a:latin typeface="Calibri" panose="020F0502020204030204" pitchFamily="34" charset="0"/>
                <a:cs typeface="Calibri" panose="020F0502020204030204" pitchFamily="34" charset="0"/>
              </a:rPr>
              <a:t>inadecuado</a:t>
            </a:r>
          </a:p>
        </p:txBody>
      </p:sp>
      <p:grpSp>
        <p:nvGrpSpPr>
          <p:cNvPr id="18" name="Group 17">
            <a:extLst>
              <a:ext uri="{FF2B5EF4-FFF2-40B4-BE49-F238E27FC236}">
                <a16:creationId xmlns:a16="http://schemas.microsoft.com/office/drawing/2014/main" id="{CBFFE199-735B-C67A-F0D4-CEAB3B41E607}"/>
              </a:ext>
            </a:extLst>
          </p:cNvPr>
          <p:cNvGrpSpPr/>
          <p:nvPr/>
        </p:nvGrpSpPr>
        <p:grpSpPr>
          <a:xfrm>
            <a:off x="8757465" y="3328416"/>
            <a:ext cx="701040" cy="329184"/>
            <a:chOff x="8757465" y="2261616"/>
            <a:chExt cx="701040" cy="1395984"/>
          </a:xfrm>
        </p:grpSpPr>
        <p:cxnSp>
          <p:nvCxnSpPr>
            <p:cNvPr id="27" name="Straight Connector 26">
              <a:extLst>
                <a:ext uri="{FF2B5EF4-FFF2-40B4-BE49-F238E27FC236}">
                  <a16:creationId xmlns:a16="http://schemas.microsoft.com/office/drawing/2014/main" id="{7EC73FED-46EF-BBE7-A3FA-81F9DA700D69}"/>
                </a:ext>
              </a:extLst>
            </p:cNvPr>
            <p:cNvCxnSpPr>
              <a:cxnSpLocks/>
            </p:cNvCxnSpPr>
            <p:nvPr/>
          </p:nvCxnSpPr>
          <p:spPr>
            <a:xfrm>
              <a:off x="8757465" y="2267710"/>
              <a:ext cx="0" cy="1389890"/>
            </a:xfrm>
            <a:prstGeom prst="line">
              <a:avLst/>
            </a:prstGeom>
            <a:ln w="19050">
              <a:solidFill>
                <a:schemeClr val="accent5"/>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404751F-1B6B-B810-80AF-DC0AF77547BD}"/>
                </a:ext>
              </a:extLst>
            </p:cNvPr>
            <p:cNvCxnSpPr>
              <a:cxnSpLocks/>
            </p:cNvCxnSpPr>
            <p:nvPr/>
          </p:nvCxnSpPr>
          <p:spPr>
            <a:xfrm>
              <a:off x="9458505" y="2261616"/>
              <a:ext cx="0" cy="1389888"/>
            </a:xfrm>
            <a:prstGeom prst="line">
              <a:avLst/>
            </a:prstGeom>
            <a:ln w="19050">
              <a:solidFill>
                <a:schemeClr val="accent5"/>
              </a:solidFill>
              <a:prstDash val="solid"/>
            </a:ln>
          </p:spPr>
          <p:style>
            <a:lnRef idx="2">
              <a:schemeClr val="accent1"/>
            </a:lnRef>
            <a:fillRef idx="0">
              <a:schemeClr val="accent1"/>
            </a:fillRef>
            <a:effectRef idx="1">
              <a:schemeClr val="accent1"/>
            </a:effectRef>
            <a:fontRef idx="minor">
              <a:schemeClr val="tx1"/>
            </a:fontRef>
          </p:style>
        </p:cxnSp>
      </p:grpSp>
      <p:cxnSp>
        <p:nvCxnSpPr>
          <p:cNvPr id="20" name="Straight Connector 19">
            <a:extLst>
              <a:ext uri="{FF2B5EF4-FFF2-40B4-BE49-F238E27FC236}">
                <a16:creationId xmlns:a16="http://schemas.microsoft.com/office/drawing/2014/main" id="{E827E46D-DA76-532E-DDF5-DFAD8B870865}"/>
              </a:ext>
            </a:extLst>
          </p:cNvPr>
          <p:cNvCxnSpPr>
            <a:cxnSpLocks/>
          </p:cNvCxnSpPr>
          <p:nvPr/>
        </p:nvCxnSpPr>
        <p:spPr>
          <a:xfrm flipH="1" flipV="1">
            <a:off x="8758184" y="3335272"/>
            <a:ext cx="702808" cy="2"/>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65AF3911-70EB-45A7-9593-828C3C4A9EA2}"/>
              </a:ext>
            </a:extLst>
          </p:cNvPr>
          <p:cNvGrpSpPr/>
          <p:nvPr/>
        </p:nvGrpSpPr>
        <p:grpSpPr>
          <a:xfrm>
            <a:off x="9702345" y="2767584"/>
            <a:ext cx="701040" cy="883920"/>
            <a:chOff x="8757465" y="2261616"/>
            <a:chExt cx="701040" cy="1395984"/>
          </a:xfrm>
        </p:grpSpPr>
        <p:cxnSp>
          <p:nvCxnSpPr>
            <p:cNvPr id="29" name="Straight Connector 28">
              <a:extLst>
                <a:ext uri="{FF2B5EF4-FFF2-40B4-BE49-F238E27FC236}">
                  <a16:creationId xmlns:a16="http://schemas.microsoft.com/office/drawing/2014/main" id="{515A8C3A-EDF5-E8BC-402F-F20372E6EA4B}"/>
                </a:ext>
              </a:extLst>
            </p:cNvPr>
            <p:cNvCxnSpPr>
              <a:cxnSpLocks/>
            </p:cNvCxnSpPr>
            <p:nvPr/>
          </p:nvCxnSpPr>
          <p:spPr>
            <a:xfrm>
              <a:off x="8757465" y="2267710"/>
              <a:ext cx="0" cy="1389890"/>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9A909D6-C78A-3411-8A21-1CA3E4EF26FE}"/>
                </a:ext>
              </a:extLst>
            </p:cNvPr>
            <p:cNvCxnSpPr>
              <a:cxnSpLocks/>
            </p:cNvCxnSpPr>
            <p:nvPr/>
          </p:nvCxnSpPr>
          <p:spPr>
            <a:xfrm>
              <a:off x="9458505" y="2261616"/>
              <a:ext cx="0" cy="1389888"/>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58462C1E-8793-2E5E-7356-CFF482B24D97}"/>
              </a:ext>
            </a:extLst>
          </p:cNvPr>
          <p:cNvCxnSpPr>
            <a:cxnSpLocks/>
          </p:cNvCxnSpPr>
          <p:nvPr/>
        </p:nvCxnSpPr>
        <p:spPr>
          <a:xfrm flipH="1" flipV="1">
            <a:off x="9703064" y="2774400"/>
            <a:ext cx="702808" cy="2"/>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1FB9B4F2-19E2-5684-01C7-FB8D055E2462}"/>
              </a:ext>
            </a:extLst>
          </p:cNvPr>
          <p:cNvGrpSpPr/>
          <p:nvPr/>
        </p:nvGrpSpPr>
        <p:grpSpPr>
          <a:xfrm>
            <a:off x="10671609" y="2413855"/>
            <a:ext cx="701040" cy="1243584"/>
            <a:chOff x="8757465" y="2261616"/>
            <a:chExt cx="701040" cy="1395984"/>
          </a:xfrm>
        </p:grpSpPr>
        <p:cxnSp>
          <p:nvCxnSpPr>
            <p:cNvPr id="39" name="Straight Connector 38">
              <a:extLst>
                <a:ext uri="{FF2B5EF4-FFF2-40B4-BE49-F238E27FC236}">
                  <a16:creationId xmlns:a16="http://schemas.microsoft.com/office/drawing/2014/main" id="{10764868-F08F-9E65-54DF-56F3FE91A48E}"/>
                </a:ext>
              </a:extLst>
            </p:cNvPr>
            <p:cNvCxnSpPr>
              <a:cxnSpLocks/>
            </p:cNvCxnSpPr>
            <p:nvPr/>
          </p:nvCxnSpPr>
          <p:spPr>
            <a:xfrm>
              <a:off x="8757465" y="2267710"/>
              <a:ext cx="0" cy="1389890"/>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64FD1BC-77E4-CE46-61D6-6086AA71A61E}"/>
                </a:ext>
              </a:extLst>
            </p:cNvPr>
            <p:cNvCxnSpPr>
              <a:cxnSpLocks/>
            </p:cNvCxnSpPr>
            <p:nvPr/>
          </p:nvCxnSpPr>
          <p:spPr>
            <a:xfrm>
              <a:off x="9458505" y="2261616"/>
              <a:ext cx="0" cy="1389888"/>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B304F013-F57B-7910-EEBD-454EF3D3AC61}"/>
              </a:ext>
            </a:extLst>
          </p:cNvPr>
          <p:cNvCxnSpPr>
            <a:cxnSpLocks/>
          </p:cNvCxnSpPr>
          <p:nvPr/>
        </p:nvCxnSpPr>
        <p:spPr>
          <a:xfrm flipH="1" flipV="1">
            <a:off x="10672328" y="2426767"/>
            <a:ext cx="702808" cy="2"/>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4775DE6-02E6-1A89-1FB3-9F7C02B80720}"/>
              </a:ext>
            </a:extLst>
          </p:cNvPr>
          <p:cNvCxnSpPr>
            <a:cxnSpLocks/>
          </p:cNvCxnSpPr>
          <p:nvPr/>
        </p:nvCxnSpPr>
        <p:spPr>
          <a:xfrm flipH="1">
            <a:off x="8407545" y="3649484"/>
            <a:ext cx="3089511" cy="0"/>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049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EA4765-939D-FEA3-400D-1A63B03F9645}"/>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38227F-4FEC-993A-F9CD-8FD1F4152A4D}"/>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Content Placeholder 2">
            <a:extLst>
              <a:ext uri="{FF2B5EF4-FFF2-40B4-BE49-F238E27FC236}">
                <a16:creationId xmlns:a16="http://schemas.microsoft.com/office/drawing/2014/main" id="{F7818B3A-41F2-B8CF-0484-5573428D9EA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5" name="Slide Number Placeholder 4">
            <a:extLst>
              <a:ext uri="{FF2B5EF4-FFF2-40B4-BE49-F238E27FC236}">
                <a16:creationId xmlns:a16="http://schemas.microsoft.com/office/drawing/2014/main" id="{BA60642F-6750-2521-4BFA-3A9F2423036E}"/>
              </a:ext>
            </a:extLst>
          </p:cNvPr>
          <p:cNvSpPr>
            <a:spLocks noGrp="1"/>
          </p:cNvSpPr>
          <p:nvPr>
            <p:ph type="sldNum" sz="quarter" idx="12"/>
          </p:nvPr>
        </p:nvSpPr>
        <p:spPr/>
        <p:txBody>
          <a:bodyPr/>
          <a:lstStyle/>
          <a:p>
            <a:fld id="{F7A97E85-343F-DE4C-AB4F-C00C4B6D29EF}" type="slidenum">
              <a:rPr lang="en-US" smtClean="0"/>
              <a:t>12</a:t>
            </a:fld>
            <a:endParaRPr lang="en-US"/>
          </a:p>
        </p:txBody>
      </p:sp>
      <p:sp>
        <p:nvSpPr>
          <p:cNvPr id="7" name="Oval 6">
            <a:extLst>
              <a:ext uri="{FF2B5EF4-FFF2-40B4-BE49-F238E27FC236}">
                <a16:creationId xmlns:a16="http://schemas.microsoft.com/office/drawing/2014/main" id="{A38B5DDD-0271-A949-1D0C-7FB33DBA1764}"/>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1188DC-C50C-2A22-95C0-BF9EF739987B}"/>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6965AF-1F8F-9350-675B-6EE3DFA134BB}"/>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53C7F4-741F-77D6-21EF-EA6977A33F7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30FB56-644C-70B1-0A1D-ECDBB6A72498}"/>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A2E635A-83A8-30A8-1306-BFB8F9D0414C}"/>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3" name="Content Placeholder 2">
            <a:extLst>
              <a:ext uri="{FF2B5EF4-FFF2-40B4-BE49-F238E27FC236}">
                <a16:creationId xmlns:a16="http://schemas.microsoft.com/office/drawing/2014/main" id="{5BAD38BE-3020-CF4D-A36E-7757A2BBFB00}"/>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4" name="Content Placeholder 2">
            <a:extLst>
              <a:ext uri="{FF2B5EF4-FFF2-40B4-BE49-F238E27FC236}">
                <a16:creationId xmlns:a16="http://schemas.microsoft.com/office/drawing/2014/main" id="{EB8B3E5C-904B-9B1A-24EE-862EC26EA117}"/>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15" name="Content Placeholder 2">
            <a:extLst>
              <a:ext uri="{FF2B5EF4-FFF2-40B4-BE49-F238E27FC236}">
                <a16:creationId xmlns:a16="http://schemas.microsoft.com/office/drawing/2014/main" id="{12580603-376B-649A-D6F6-5AA633A49D90}"/>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a:solidFill>
                  <a:schemeClr val="tx2"/>
                </a:solidFill>
                <a:latin typeface="Calibri" panose="020F0502020204030204" pitchFamily="34" charset="0"/>
                <a:cs typeface="Times New Roman" panose="02020603050405020304" pitchFamily="18" charset="0"/>
              </a:rPr>
              <a:t>Manejo </a:t>
            </a:r>
            <a:br>
              <a:rPr lang="en-US" sz="1600">
                <a:solidFill>
                  <a:schemeClr val="tx2"/>
                </a:solidFill>
                <a:latin typeface="Calibri" panose="020F0502020204030204" pitchFamily="34" charset="0"/>
                <a:cs typeface="Times New Roman" panose="02020603050405020304" pitchFamily="18" charset="0"/>
              </a:rPr>
            </a:br>
            <a:r>
              <a:rPr lang="es" sz="1600">
                <a:solidFill>
                  <a:schemeClr val="tx2"/>
                </a:solidFill>
                <a:latin typeface="Calibri" panose="020F0502020204030204" pitchFamily="34" charset="0"/>
                <a:cs typeface="Times New Roman" panose="02020603050405020304" pitchFamily="18" charset="0"/>
              </a:rPr>
              <a:t>del </a:t>
            </a:r>
            <a:r>
              <a:rPr lang="es" sz="1600" dirty="0">
                <a:solidFill>
                  <a:schemeClr val="tx2"/>
                </a:solidFill>
                <a:latin typeface="Calibri" panose="020F0502020204030204" pitchFamily="34" charset="0"/>
                <a:cs typeface="Times New Roman" panose="02020603050405020304" pitchFamily="18" charset="0"/>
              </a:rPr>
              <a:t>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16" name="Content Placeholder 2">
            <a:extLst>
              <a:ext uri="{FF2B5EF4-FFF2-40B4-BE49-F238E27FC236}">
                <a16:creationId xmlns:a16="http://schemas.microsoft.com/office/drawing/2014/main" id="{DC988DCE-3F4F-4937-A488-5BCC040EAD35}"/>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17" name="Oval 16">
            <a:extLst>
              <a:ext uri="{FF2B5EF4-FFF2-40B4-BE49-F238E27FC236}">
                <a16:creationId xmlns:a16="http://schemas.microsoft.com/office/drawing/2014/main" id="{70401763-D683-92CC-C562-1DC7CBA8CD41}"/>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F28306-9380-6B90-8C46-044E29CE6A90}"/>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918BBF-2800-C28C-14EF-9899A07F5EAE}"/>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EA251A-5196-14E4-5368-83953BD7F4B0}"/>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86CF8C-3F8D-E4C1-CCED-1D64D3EE1557}"/>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AC105AC4-2050-1A0D-E78C-1797CA722F16}"/>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 para la EII </a:t>
            </a:r>
            <a:br>
              <a:rPr lang="en-US" sz="1600" dirty="0">
                <a:latin typeface="Calibri" panose="020F0502020204030204" pitchFamily="34" charset="0"/>
                <a:cs typeface="Times New Roman" panose="02020603050405020304" pitchFamily="18" charset="0"/>
              </a:rPr>
            </a:br>
            <a:r>
              <a:rPr lang="es" sz="1600" dirty="0">
                <a:latin typeface="Calibri" panose="020F0502020204030204" pitchFamily="34" charset="0"/>
                <a:cs typeface="Times New Roman" panose="02020603050405020304" pitchFamily="18" charset="0"/>
              </a:rPr>
              <a:t>durante la lactancia</a:t>
            </a:r>
            <a:endParaRPr lang="en-US" sz="1600" dirty="0">
              <a:latin typeface="Calibri" panose="020F0502020204030204" pitchFamily="34" charset="0"/>
            </a:endParaRPr>
          </a:p>
        </p:txBody>
      </p:sp>
      <p:sp>
        <p:nvSpPr>
          <p:cNvPr id="23" name="Content Placeholder 2">
            <a:extLst>
              <a:ext uri="{FF2B5EF4-FFF2-40B4-BE49-F238E27FC236}">
                <a16:creationId xmlns:a16="http://schemas.microsoft.com/office/drawing/2014/main" id="{6B07BE8E-3AF2-058B-2EAB-DE70A501C94D}"/>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4" name="Content Placeholder 2">
            <a:extLst>
              <a:ext uri="{FF2B5EF4-FFF2-40B4-BE49-F238E27FC236}">
                <a16:creationId xmlns:a16="http://schemas.microsoft.com/office/drawing/2014/main" id="{BA77087A-C638-1DE9-2B6E-96719C9B399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25" name="Content Placeholder 2">
            <a:extLst>
              <a:ext uri="{FF2B5EF4-FFF2-40B4-BE49-F238E27FC236}">
                <a16:creationId xmlns:a16="http://schemas.microsoft.com/office/drawing/2014/main" id="{D581C2D8-9799-36B9-DEFD-5E1387D57789}"/>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27" name="Picture 26" descr="A set of icons on a black background&#10;&#10;Description automatically generated">
            <a:extLst>
              <a:ext uri="{FF2B5EF4-FFF2-40B4-BE49-F238E27FC236}">
                <a16:creationId xmlns:a16="http://schemas.microsoft.com/office/drawing/2014/main" id="{A5335B2F-CF2F-F9ED-5480-61959FEA191D}"/>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28" name="Picture 27" descr="A set of icons on a black background&#10;&#10;Description automatically generated">
            <a:extLst>
              <a:ext uri="{FF2B5EF4-FFF2-40B4-BE49-F238E27FC236}">
                <a16:creationId xmlns:a16="http://schemas.microsoft.com/office/drawing/2014/main" id="{5A914C1D-CC29-1012-D5D1-4B68A37B0FEC}"/>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29" name="Picture 28" descr="A set of icons on a black background&#10;&#10;Description automatically generated">
            <a:extLst>
              <a:ext uri="{FF2B5EF4-FFF2-40B4-BE49-F238E27FC236}">
                <a16:creationId xmlns:a16="http://schemas.microsoft.com/office/drawing/2014/main" id="{78BD9F6E-607F-1DA3-585A-ECBB18A303D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0" name="Picture 29" descr="A set of icons on a black background&#10;&#10;Description automatically generated">
            <a:extLst>
              <a:ext uri="{FF2B5EF4-FFF2-40B4-BE49-F238E27FC236}">
                <a16:creationId xmlns:a16="http://schemas.microsoft.com/office/drawing/2014/main" id="{C59D0A15-E97A-2577-D105-5B678054D27F}"/>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1" name="Picture 30" descr="A set of icons on a black background&#10;&#10;Description automatically generated">
            <a:extLst>
              <a:ext uri="{FF2B5EF4-FFF2-40B4-BE49-F238E27FC236}">
                <a16:creationId xmlns:a16="http://schemas.microsoft.com/office/drawing/2014/main" id="{A014B94E-1F81-C553-DF2C-556FAFFE14F8}"/>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3" name="Graphic 32" descr="Warning outline">
            <a:extLst>
              <a:ext uri="{FF2B5EF4-FFF2-40B4-BE49-F238E27FC236}">
                <a16:creationId xmlns:a16="http://schemas.microsoft.com/office/drawing/2014/main" id="{56360D9D-62FF-7F0E-59E8-8A5D29A17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5" name="Graphic 34" descr="Medicine outline">
            <a:extLst>
              <a:ext uri="{FF2B5EF4-FFF2-40B4-BE49-F238E27FC236}">
                <a16:creationId xmlns:a16="http://schemas.microsoft.com/office/drawing/2014/main" id="{D0C79E9F-FF94-7386-7BA0-E8E051B576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A72A24D0-D05D-DECE-80AB-9BD4CCCD9AB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40" name="Graphic 39" descr="Chat outline">
            <a:extLst>
              <a:ext uri="{FF2B5EF4-FFF2-40B4-BE49-F238E27FC236}">
                <a16:creationId xmlns:a16="http://schemas.microsoft.com/office/drawing/2014/main" id="{568128CB-C5C7-BF85-0E2C-364F871983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2" name="Picture 41" descr="A hand holding a heart&#10;&#10;Description automatically generated">
            <a:extLst>
              <a:ext uri="{FF2B5EF4-FFF2-40B4-BE49-F238E27FC236}">
                <a16:creationId xmlns:a16="http://schemas.microsoft.com/office/drawing/2014/main" id="{84FC1D1F-39EE-D577-946E-E79F5DDBCC8F}"/>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66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2FC16-3AC5-1576-D441-EAB6540EBACB}"/>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7FE050-4DFD-17D5-D933-08A14C278FD4}"/>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0080E45F-A2C1-A77B-10E8-C711A6E39B47}"/>
              </a:ext>
            </a:extLst>
          </p:cNvPr>
          <p:cNvSpPr>
            <a:spLocks noGrp="1"/>
          </p:cNvSpPr>
          <p:nvPr>
            <p:ph type="sldNum" sz="quarter" idx="12"/>
          </p:nvPr>
        </p:nvSpPr>
        <p:spPr/>
        <p:txBody>
          <a:bodyPr/>
          <a:lstStyle/>
          <a:p>
            <a:fld id="{C1BBCEF6-2ADA-364E-98F1-750B8367BB0E}" type="slidenum">
              <a:rPr lang="en-US" smtClean="0"/>
              <a:pPr/>
              <a:t>13</a:t>
            </a:fld>
            <a:endParaRPr lang="en-US"/>
          </a:p>
        </p:txBody>
      </p:sp>
      <p:sp>
        <p:nvSpPr>
          <p:cNvPr id="11" name="Content Placeholder 2">
            <a:extLst>
              <a:ext uri="{FF2B5EF4-FFF2-40B4-BE49-F238E27FC236}">
                <a16:creationId xmlns:a16="http://schemas.microsoft.com/office/drawing/2014/main" id="{C9EB9B16-1169-5B6E-AEB4-E95C5750737C}"/>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Factores maternos que afectan el embarazo</a:t>
            </a:r>
            <a:endParaRPr lang="en-US" sz="1600" dirty="0">
              <a:solidFill>
                <a:schemeClr val="accent2">
                  <a:lumMod val="75000"/>
                </a:schemeClr>
              </a:solidFill>
            </a:endParaRPr>
          </a:p>
        </p:txBody>
      </p:sp>
      <p:sp>
        <p:nvSpPr>
          <p:cNvPr id="12" name="Oval 11">
            <a:extLst>
              <a:ext uri="{FF2B5EF4-FFF2-40B4-BE49-F238E27FC236}">
                <a16:creationId xmlns:a16="http://schemas.microsoft.com/office/drawing/2014/main" id="{4100C716-E3C1-6272-EDDF-C98C28112DEE}"/>
              </a:ext>
            </a:extLst>
          </p:cNvPr>
          <p:cNvSpPr/>
          <p:nvPr/>
        </p:nvSpPr>
        <p:spPr>
          <a:xfrm>
            <a:off x="15240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DF71BD-B937-9A4E-F489-F89BB97E53F4}"/>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64EDB6-63DE-1B99-8A1F-16229494AFC8}"/>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020A800-5777-F3E2-545F-CE52D2D4F154}"/>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45379A-5F8D-EA85-87CD-0CE03817F911}"/>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09F4487B-4087-634C-B2B6-C05EB0777152}"/>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92C76D98-AD1F-F39E-4FFD-A0AF436EB2A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7700A807-CE31-E080-7C26-611BE29058A5}"/>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E2123DD6-FF57-74C8-D5FF-A7228FC43126}"/>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F4B18E1D-F9AB-C93E-C288-1A3C586634F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5E10D86F-61F6-3A6E-076E-F3A02627DE3F}"/>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033B03-F73D-23F1-A476-249B79530B24}"/>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1D4D5E-4C3F-8588-9E32-5DF3CD012F45}"/>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4597F5-58F3-947D-DAB0-620D5AE8B9BB}"/>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231A73-BBDC-5CE3-91F3-BD8E34687331}"/>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0ADD8ADC-1BA5-BCA8-D434-A7239CC66C4F}"/>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 para la EII </a:t>
            </a:r>
            <a:br>
              <a:rPr lang="en-US" sz="1600" dirty="0">
                <a:latin typeface="Calibri" panose="020F0502020204030204" pitchFamily="34" charset="0"/>
                <a:cs typeface="Times New Roman" panose="02020603050405020304" pitchFamily="18" charset="0"/>
              </a:rPr>
            </a:br>
            <a:r>
              <a:rPr lang="es" sz="1600" dirty="0">
                <a:latin typeface="Calibri" panose="020F0502020204030204" pitchFamily="34" charset="0"/>
                <a:cs typeface="Times New Roman" panose="02020603050405020304" pitchFamily="18" charset="0"/>
              </a:rPr>
              <a:t>durante la lactancia</a:t>
            </a:r>
            <a:endParaRPr lang="en-US" sz="1600" dirty="0">
              <a:latin typeface="Calibri" panose="020F0502020204030204" pitchFamily="34" charset="0"/>
            </a:endParaRPr>
          </a:p>
        </p:txBody>
      </p:sp>
      <p:sp>
        <p:nvSpPr>
          <p:cNvPr id="28" name="Content Placeholder 2">
            <a:extLst>
              <a:ext uri="{FF2B5EF4-FFF2-40B4-BE49-F238E27FC236}">
                <a16:creationId xmlns:a16="http://schemas.microsoft.com/office/drawing/2014/main" id="{80D3CD09-E015-2B6B-45D9-CA27DB19FEBC}"/>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7AAEE501-E447-3B79-44FA-7D1B26A96F5D}"/>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FCF2191A-0B96-CEC2-217B-69E1441DCCB7}"/>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0FAA3A43-529E-8D3D-685F-BC4873584ADB}"/>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42D6F377-956B-B228-A5C5-97686AE8E5E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804FAE26-C020-A115-5BDD-59813BE4CDE9}"/>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9529A1AB-F0EF-EED4-14DC-576F3FE294E0}"/>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98F5066F-4949-E37E-6546-8F100F20FA56}"/>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CA39A110-7352-D6C3-88F4-E297EC3B1E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E3BD7F94-867A-5ED3-676F-67D4F5E300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C7A99574-CB3F-D6D3-FEC4-B919C4F4F563}"/>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BB8099D5-3DC6-6752-5697-0F8E5D5E84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83322C9E-DA7E-5AF6-40E9-3F5B445B5BDC}"/>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33143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grey triangle pattern&#10;&#10;Description automatically generated">
            <a:extLst>
              <a:ext uri="{FF2B5EF4-FFF2-40B4-BE49-F238E27FC236}">
                <a16:creationId xmlns:a16="http://schemas.microsoft.com/office/drawing/2014/main" id="{DB39A462-4886-66D1-A13F-69E24D87EFB2}"/>
              </a:ext>
            </a:extLst>
          </p:cNvPr>
          <p:cNvPicPr>
            <a:picLocks noChangeAspect="1"/>
          </p:cNvPicPr>
          <p:nvPr/>
        </p:nvPicPr>
        <p:blipFill>
          <a:blip r:embed="rId3">
            <a:alphaModFix/>
          </a:blip>
          <a:srcRect t="54168" b="1116"/>
          <a:stretch/>
        </p:blipFill>
        <p:spPr>
          <a:xfrm>
            <a:off x="0" y="3700129"/>
            <a:ext cx="7878726" cy="2360429"/>
          </a:xfrm>
          <a:prstGeom prst="rect">
            <a:avLst/>
          </a:prstGeom>
        </p:spPr>
      </p:pic>
      <p:sp>
        <p:nvSpPr>
          <p:cNvPr id="5" name="Rectangle 4">
            <a:extLst>
              <a:ext uri="{FF2B5EF4-FFF2-40B4-BE49-F238E27FC236}">
                <a16:creationId xmlns:a16="http://schemas.microsoft.com/office/drawing/2014/main" id="{72CD4601-C8BD-684C-DDE7-73F298B47DEC}"/>
              </a:ext>
            </a:extLst>
          </p:cNvPr>
          <p:cNvSpPr/>
          <p:nvPr/>
        </p:nvSpPr>
        <p:spPr>
          <a:xfrm>
            <a:off x="7889358" y="3691468"/>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FD18B9E-B556-801D-AF01-F207B3F5950E}"/>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E09021F6-70C4-A81C-F159-2F7BC74F2648}"/>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36E1E29-CF6F-A76B-84D3-EEC1AAD231F1}"/>
              </a:ext>
            </a:extLst>
          </p:cNvPr>
          <p:cNvSpPr txBox="1"/>
          <p:nvPr/>
        </p:nvSpPr>
        <p:spPr>
          <a:xfrm>
            <a:off x="363942" y="3970599"/>
            <a:ext cx="3876422" cy="369332"/>
          </a:xfrm>
          <a:prstGeom prst="rect">
            <a:avLst/>
          </a:prstGeom>
          <a:noFill/>
        </p:spPr>
        <p:txBody>
          <a:bodyPr wrap="square" rtlCol="0">
            <a:spAutoFit/>
          </a:bodyPr>
          <a:lstStyle/>
          <a:p>
            <a:r>
              <a:rPr lang="en-US" b="0" i="1" dirty="0" err="1">
                <a:solidFill>
                  <a:schemeClr val="bg1"/>
                </a:solidFill>
                <a:effectLst/>
                <a:latin typeface="Calibri" panose="020F0502020204030204" pitchFamily="34" charset="0"/>
                <a:cs typeface="Calibri" panose="020F0502020204030204" pitchFamily="34" charset="0"/>
              </a:rPr>
              <a:t>Recomendaciones</a:t>
            </a:r>
            <a:r>
              <a:rPr lang="en-US" b="0" i="1" dirty="0">
                <a:solidFill>
                  <a:schemeClr val="bg1"/>
                </a:solidFill>
                <a:effectLst/>
                <a:latin typeface="Calibri" panose="020F0502020204030204" pitchFamily="34" charset="0"/>
                <a:cs typeface="Calibri" panose="020F0502020204030204" pitchFamily="34" charset="0"/>
              </a:rPr>
              <a:t> GRADE </a:t>
            </a:r>
            <a:r>
              <a:rPr lang="es" b="1" dirty="0">
                <a:solidFill>
                  <a:schemeClr val="bg1"/>
                </a:solidFill>
                <a:latin typeface="Calibri" panose="020F0502020204030204" pitchFamily="34" charset="0"/>
                <a:cs typeface="Calibri" panose="020F0502020204030204" pitchFamily="34" charset="0"/>
              </a:rPr>
              <a:t>1:</a:t>
            </a:r>
            <a:endParaRPr lang="en-US"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68FA73F-28AD-9862-7AC8-20647C9E6740}"/>
              </a:ext>
            </a:extLst>
          </p:cNvPr>
          <p:cNvSpPr>
            <a:spLocks noGrp="1"/>
          </p:cNvSpPr>
          <p:nvPr>
            <p:ph type="sldNum" sz="quarter" idx="12"/>
          </p:nvPr>
        </p:nvSpPr>
        <p:spPr/>
        <p:txBody>
          <a:bodyPr/>
          <a:lstStyle/>
          <a:p>
            <a:fld id="{C1BBCEF6-2ADA-364E-98F1-750B8367BB0E}" type="slidenum">
              <a:rPr lang="en-US" smtClean="0">
                <a:latin typeface="Calibri" panose="020F0502020204030204" pitchFamily="34" charset="0"/>
                <a:cs typeface="Calibri" panose="020F0502020204030204" pitchFamily="34" charset="0"/>
              </a:rPr>
              <a:t>14</a:t>
            </a:fld>
            <a:endParaRPr lang="en-US">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A8CA26C-BAF9-6F0C-8851-F477985C4F26}"/>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897E6800-1101-0535-2A3E-8FA89E0FEBAA}"/>
              </a:ext>
            </a:extLst>
          </p:cNvPr>
          <p:cNvGrpSpPr>
            <a:grpSpLocks noChangeAspect="1"/>
          </p:cNvGrpSpPr>
          <p:nvPr/>
        </p:nvGrpSpPr>
        <p:grpSpPr>
          <a:xfrm>
            <a:off x="9126279" y="4323749"/>
            <a:ext cx="1828800" cy="360421"/>
            <a:chOff x="8077200" y="2074333"/>
            <a:chExt cx="2319866" cy="457200"/>
          </a:xfrm>
        </p:grpSpPr>
        <p:sp>
          <p:nvSpPr>
            <p:cNvPr id="11" name="Oval 10">
              <a:extLst>
                <a:ext uri="{FF2B5EF4-FFF2-40B4-BE49-F238E27FC236}">
                  <a16:creationId xmlns:a16="http://schemas.microsoft.com/office/drawing/2014/main" id="{0310D40E-4A05-7E7E-CC5F-1630982A169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7A7E408B-3924-79C1-4A9E-385B5AA5BF6E}"/>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74E51817-1D94-DFCE-A87C-BBB185EAFA1E}"/>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307F94A0-371D-10B2-0FE1-702E44F1EB3B}"/>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0303D7F-7561-7F18-A6D6-A6518EDC2AEB}"/>
              </a:ext>
            </a:extLst>
          </p:cNvPr>
          <p:cNvSpPr txBox="1"/>
          <p:nvPr/>
        </p:nvSpPr>
        <p:spPr>
          <a:xfrm>
            <a:off x="8053475" y="3784333"/>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4" name="Content Placeholder 2">
            <a:extLst>
              <a:ext uri="{FF2B5EF4-FFF2-40B4-BE49-F238E27FC236}">
                <a16:creationId xmlns:a16="http://schemas.microsoft.com/office/drawing/2014/main" id="{088D2C90-1A60-330B-F286-DC7810588FC6}"/>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35" name="TextBox 34">
            <a:extLst>
              <a:ext uri="{FF2B5EF4-FFF2-40B4-BE49-F238E27FC236}">
                <a16:creationId xmlns:a16="http://schemas.microsoft.com/office/drawing/2014/main" id="{02E7CCD3-9005-3631-BC26-44CC581EFBE2}"/>
              </a:ext>
            </a:extLst>
          </p:cNvPr>
          <p:cNvSpPr txBox="1"/>
          <p:nvPr/>
        </p:nvSpPr>
        <p:spPr>
          <a:xfrm>
            <a:off x="8057019" y="513821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9" name="Round Single Corner Rectangle 38">
            <a:extLst>
              <a:ext uri="{FF2B5EF4-FFF2-40B4-BE49-F238E27FC236}">
                <a16:creationId xmlns:a16="http://schemas.microsoft.com/office/drawing/2014/main" id="{9AC3DD0C-4561-4578-F980-2C43DC919EE1}"/>
              </a:ext>
            </a:extLst>
          </p:cNvPr>
          <p:cNvSpPr/>
          <p:nvPr/>
        </p:nvSpPr>
        <p:spPr>
          <a:xfrm>
            <a:off x="152400" y="3843868"/>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 name="Picture 7" descr="A group of people standing in front of a sign&#10;&#10;Description automatically generated">
            <a:extLst>
              <a:ext uri="{FF2B5EF4-FFF2-40B4-BE49-F238E27FC236}">
                <a16:creationId xmlns:a16="http://schemas.microsoft.com/office/drawing/2014/main" id="{6AC69CDD-B9DC-B3C9-9970-DF58DEF7692B}"/>
              </a:ext>
            </a:extLst>
          </p:cNvPr>
          <p:cNvPicPr>
            <a:picLocks noChangeAspect="1"/>
          </p:cNvPicPr>
          <p:nvPr/>
        </p:nvPicPr>
        <p:blipFill rotWithShape="1">
          <a:blip r:embed="rId4">
            <a:alphaModFix/>
            <a:grayscl/>
          </a:blip>
          <a:srcRect t="33150" b="15046"/>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pic>
        <p:nvPicPr>
          <p:cNvPr id="15" name="Picture 14">
            <a:extLst>
              <a:ext uri="{FF2B5EF4-FFF2-40B4-BE49-F238E27FC236}">
                <a16:creationId xmlns:a16="http://schemas.microsoft.com/office/drawing/2014/main" id="{C6E06FAF-9235-88EF-E2F5-7950DBEE7EA6}"/>
              </a:ext>
            </a:extLst>
          </p:cNvPr>
          <p:cNvPicPr>
            <a:picLocks noChangeAspect="1"/>
          </p:cNvPicPr>
          <p:nvPr/>
        </p:nvPicPr>
        <p:blipFill>
          <a:blip r:embed="rId5">
            <a:alphaModFix amt="10000"/>
          </a:blip>
          <a:srcRect t="794" b="794"/>
          <a:stretch/>
        </p:blipFill>
        <p:spPr>
          <a:xfrm>
            <a:off x="5542469" y="4112784"/>
            <a:ext cx="1962189" cy="1541721"/>
          </a:xfrm>
          <a:prstGeom prst="rect">
            <a:avLst/>
          </a:prstGeom>
        </p:spPr>
      </p:pic>
      <p:sp>
        <p:nvSpPr>
          <p:cNvPr id="36" name="TextBox 35">
            <a:extLst>
              <a:ext uri="{FF2B5EF4-FFF2-40B4-BE49-F238E27FC236}">
                <a16:creationId xmlns:a16="http://schemas.microsoft.com/office/drawing/2014/main" id="{A9D045BC-EAE1-DDDF-6A88-E6FAFA455C9F}"/>
              </a:ext>
            </a:extLst>
          </p:cNvPr>
          <p:cNvSpPr txBox="1"/>
          <p:nvPr/>
        </p:nvSpPr>
        <p:spPr>
          <a:xfrm>
            <a:off x="388751" y="4561605"/>
            <a:ext cx="7265116" cy="923330"/>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Sugerimos informar que los niños con familiares de primer grado que padecen EII presentan un mayor riesgo de desarrollar esta enfermedad,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en comparación con aquellos sin antecedentes familiares.</a:t>
            </a:r>
            <a:endParaRPr lang="es"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953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37F84F-4ADE-6F22-37BB-FB5B17E08FAB}"/>
              </a:ext>
            </a:extLst>
          </p:cNvPr>
          <p:cNvSpPr>
            <a:spLocks noGrp="1"/>
          </p:cNvSpPr>
          <p:nvPr>
            <p:ph type="sldNum" sz="quarter" idx="12"/>
          </p:nvPr>
        </p:nvSpPr>
        <p:spPr/>
        <p:txBody>
          <a:bodyPr/>
          <a:lstStyle/>
          <a:p>
            <a:fld id="{C1BBCEF6-2ADA-364E-98F1-750B8367BB0E}" type="slidenum">
              <a:rPr lang="en-US" smtClean="0"/>
              <a:t>15</a:t>
            </a:fld>
            <a:endParaRPr lang="en-US"/>
          </a:p>
        </p:txBody>
      </p:sp>
      <p:pic>
        <p:nvPicPr>
          <p:cNvPr id="11" name="Picture 10">
            <a:extLst>
              <a:ext uri="{FF2B5EF4-FFF2-40B4-BE49-F238E27FC236}">
                <a16:creationId xmlns:a16="http://schemas.microsoft.com/office/drawing/2014/main" id="{85438A89-C2DF-A05F-B2D2-9F01EF43E9DC}"/>
              </a:ext>
            </a:extLst>
          </p:cNvPr>
          <p:cNvPicPr>
            <a:picLocks noChangeAspect="1"/>
          </p:cNvPicPr>
          <p:nvPr/>
        </p:nvPicPr>
        <p:blipFill>
          <a:blip r:embed="rId3">
            <a:alphaModFix/>
          </a:blip>
          <a:srcRect t="794" b="794"/>
          <a:stretch/>
        </p:blipFill>
        <p:spPr>
          <a:xfrm>
            <a:off x="11153552" y="909970"/>
            <a:ext cx="581247" cy="456694"/>
          </a:xfrm>
          <a:prstGeom prst="rect">
            <a:avLst/>
          </a:prstGeom>
        </p:spPr>
      </p:pic>
      <p:cxnSp>
        <p:nvCxnSpPr>
          <p:cNvPr id="15" name="Straight Connector 14">
            <a:extLst>
              <a:ext uri="{FF2B5EF4-FFF2-40B4-BE49-F238E27FC236}">
                <a16:creationId xmlns:a16="http://schemas.microsoft.com/office/drawing/2014/main" id="{8E299828-F7D6-26E9-56E8-ED94B4AC04E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6BA4BF4-25C6-FCED-4F95-E7698680908C}"/>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D5E7AC3-137A-1B9D-0F0A-22B7726CEC7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pic>
        <p:nvPicPr>
          <p:cNvPr id="2" name="Picture 1" descr="A group of people standing in front of a sign&#10;&#10;Description automatically generated">
            <a:extLst>
              <a:ext uri="{FF2B5EF4-FFF2-40B4-BE49-F238E27FC236}">
                <a16:creationId xmlns:a16="http://schemas.microsoft.com/office/drawing/2014/main" id="{A5A4C198-85E3-8F16-D7D4-EEA7C186BEB8}"/>
              </a:ext>
            </a:extLst>
          </p:cNvPr>
          <p:cNvPicPr>
            <a:picLocks noChangeAspect="1"/>
          </p:cNvPicPr>
          <p:nvPr/>
        </p:nvPicPr>
        <p:blipFill rotWithShape="1">
          <a:blip r:embed="rId4">
            <a:grayscl/>
          </a:blip>
          <a:srcRect t="15402"/>
          <a:stretch/>
        </p:blipFill>
        <p:spPr>
          <a:xfrm>
            <a:off x="0" y="-1"/>
            <a:ext cx="12192000" cy="6059571"/>
          </a:xfrm>
          <a:prstGeom prst="rect">
            <a:avLst/>
          </a:prstGeom>
        </p:spPr>
      </p:pic>
      <p:sp>
        <p:nvSpPr>
          <p:cNvPr id="5" name="Rectangle 4">
            <a:extLst>
              <a:ext uri="{FF2B5EF4-FFF2-40B4-BE49-F238E27FC236}">
                <a16:creationId xmlns:a16="http://schemas.microsoft.com/office/drawing/2014/main" id="{1DBD66BA-02B6-D16E-60E3-4E515A7E1E49}"/>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CDCD197-45B5-522A-EC93-0C842BC1C838}"/>
              </a:ext>
            </a:extLst>
          </p:cNvPr>
          <p:cNvSpPr txBox="1">
            <a:spLocks/>
          </p:cNvSpPr>
          <p:nvPr/>
        </p:nvSpPr>
        <p:spPr>
          <a:xfrm>
            <a:off x="320523" y="795867"/>
            <a:ext cx="9408268"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chemeClr val="bg1"/>
                </a:solidFill>
                <a:latin typeface="Calibri" panose="020F0502020204030204" pitchFamily="34" charset="0"/>
                <a:cs typeface="Calibri" panose="020F0502020204030204" pitchFamily="34" charset="0"/>
              </a:rPr>
              <a:t>Recomendaciones</a:t>
            </a:r>
            <a:r>
              <a:rPr lang="en-US" dirty="0">
                <a:solidFill>
                  <a:schemeClr val="bg1"/>
                </a:solidFill>
                <a:latin typeface="Calibri" panose="020F0502020204030204" pitchFamily="34" charset="0"/>
                <a:cs typeface="Calibri" panose="020F0502020204030204" pitchFamily="34" charset="0"/>
              </a:rPr>
              <a:t> de </a:t>
            </a:r>
            <a:r>
              <a:rPr lang="en-US" dirty="0" err="1">
                <a:solidFill>
                  <a:schemeClr val="bg1"/>
                </a:solidFill>
                <a:latin typeface="Calibri" panose="020F0502020204030204" pitchFamily="34" charset="0"/>
                <a:cs typeface="Calibri" panose="020F0502020204030204" pitchFamily="34" charset="0"/>
              </a:rPr>
              <a:t>consenso</a:t>
            </a:r>
            <a:endParaRPr lang="en-US"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20CED62-1812-A33B-B5FF-A780C5AC2C99}"/>
              </a:ext>
            </a:extLst>
          </p:cNvPr>
          <p:cNvSpPr txBox="1"/>
          <p:nvPr/>
        </p:nvSpPr>
        <p:spPr>
          <a:xfrm>
            <a:off x="5444465" y="1371600"/>
            <a:ext cx="6181476" cy="4243388"/>
          </a:xfrm>
          <a:prstGeom prst="rect">
            <a:avLst/>
          </a:prstGeom>
        </p:spPr>
        <p:txBody>
          <a:bodyPr vert="horz" lIns="91440" tIns="45720" rIns="91440" bIns="45720" rtlCol="0" anchor="ctr">
            <a:normAutofit/>
          </a:bodyPr>
          <a:lstStyle/>
          <a:p>
            <a:pPr marL="9525">
              <a:spcAft>
                <a:spcPts val="2400"/>
              </a:spcAft>
            </a:pPr>
            <a:r>
              <a:rPr lang="es" sz="2000" dirty="0">
                <a:solidFill>
                  <a:schemeClr val="bg1"/>
                </a:solidFill>
                <a:effectLst/>
                <a:latin typeface="Calibri" panose="020F0502020204030204" pitchFamily="34" charset="0"/>
                <a:ea typeface="Aptos" panose="020B0004020202020204" pitchFamily="34" charset="0"/>
              </a:rPr>
              <a:t>1. Los niños nacidos de un padre con enfermedad de Crohn pueden tener un mayor riesgo de desarrollar EII que los niños nacidos de un padre con colitis ulcerosa.</a:t>
            </a:r>
            <a:endParaRPr lang="en-US" sz="2000" dirty="0">
              <a:solidFill>
                <a:schemeClr val="bg1"/>
              </a:solidFill>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6233F4A-43CF-4038-9739-69D93932B7F5}"/>
              </a:ext>
            </a:extLst>
          </p:cNvPr>
          <p:cNvPicPr>
            <a:picLocks noChangeAspect="1"/>
          </p:cNvPicPr>
          <p:nvPr/>
        </p:nvPicPr>
        <p:blipFill>
          <a:blip r:embed="rId3">
            <a:alphaModFix/>
          </a:blip>
          <a:srcRect t="794" b="794"/>
          <a:stretch/>
        </p:blipFill>
        <p:spPr>
          <a:xfrm>
            <a:off x="11153552" y="909970"/>
            <a:ext cx="581247" cy="456694"/>
          </a:xfrm>
          <a:prstGeom prst="rect">
            <a:avLst/>
          </a:prstGeom>
        </p:spPr>
      </p:pic>
      <p:cxnSp>
        <p:nvCxnSpPr>
          <p:cNvPr id="9" name="Straight Connector 8">
            <a:extLst>
              <a:ext uri="{FF2B5EF4-FFF2-40B4-BE49-F238E27FC236}">
                <a16:creationId xmlns:a16="http://schemas.microsoft.com/office/drawing/2014/main" id="{9B3428C1-AA0F-9DD1-160A-46BD93A16C7A}"/>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1F6F083-23B4-8AE3-07C6-5B1C3DFDE94A}"/>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6651B4D-254F-3A71-5AA6-FFAB33C09A8A}"/>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605D93F-EABB-BA9C-AD0D-85423DE93470}"/>
              </a:ext>
            </a:extLst>
          </p:cNvPr>
          <p:cNvCxnSpPr>
            <a:cxnSpLocks/>
          </p:cNvCxnSpPr>
          <p:nvPr/>
        </p:nvCxnSpPr>
        <p:spPr>
          <a:xfrm>
            <a:off x="7526956" y="1065913"/>
            <a:ext cx="353090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73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grey triangle pattern&#10;&#10;Description automatically generated">
            <a:extLst>
              <a:ext uri="{FF2B5EF4-FFF2-40B4-BE49-F238E27FC236}">
                <a16:creationId xmlns:a16="http://schemas.microsoft.com/office/drawing/2014/main" id="{53301E10-9A36-E745-B221-58E07F3085BF}"/>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5" name="Rectangle 4">
            <a:extLst>
              <a:ext uri="{FF2B5EF4-FFF2-40B4-BE49-F238E27FC236}">
                <a16:creationId xmlns:a16="http://schemas.microsoft.com/office/drawing/2014/main" id="{9347EBAD-7CC7-ABD7-01DF-FEE1EA4030C0}"/>
              </a:ext>
            </a:extLst>
          </p:cNvPr>
          <p:cNvSpPr/>
          <p:nvPr/>
        </p:nvSpPr>
        <p:spPr>
          <a:xfrm>
            <a:off x="0" y="1"/>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9242B340-281A-E814-FA26-F6F828B9D95E}"/>
              </a:ext>
            </a:extLst>
          </p:cNvPr>
          <p:cNvGrpSpPr/>
          <p:nvPr/>
        </p:nvGrpSpPr>
        <p:grpSpPr>
          <a:xfrm>
            <a:off x="4576079" y="2120095"/>
            <a:ext cx="3054528" cy="3053789"/>
            <a:chOff x="642395" y="2120095"/>
            <a:chExt cx="3054528" cy="3053789"/>
          </a:xfrm>
        </p:grpSpPr>
        <p:sp>
          <p:nvSpPr>
            <p:cNvPr id="14" name="Oval 13">
              <a:extLst>
                <a:ext uri="{FF2B5EF4-FFF2-40B4-BE49-F238E27FC236}">
                  <a16:creationId xmlns:a16="http://schemas.microsoft.com/office/drawing/2014/main" id="{681E76DB-2895-C912-C3AF-EB86E942C6D1}"/>
                </a:ext>
              </a:extLst>
            </p:cNvPr>
            <p:cNvSpPr/>
            <p:nvPr/>
          </p:nvSpPr>
          <p:spPr>
            <a:xfrm>
              <a:off x="734051" y="2211729"/>
              <a:ext cx="2871216" cy="287052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1B47EB-B65F-1D76-C2A6-AF33381D289D}"/>
                </a:ext>
              </a:extLst>
            </p:cNvPr>
            <p:cNvSpPr/>
            <p:nvPr/>
          </p:nvSpPr>
          <p:spPr>
            <a:xfrm>
              <a:off x="642395" y="2120095"/>
              <a:ext cx="3054528" cy="3053789"/>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21866F-16C7-E5EB-C7AC-E02474C4ADE0}"/>
                </a:ext>
              </a:extLst>
            </p:cNvPr>
            <p:cNvSpPr txBox="1"/>
            <p:nvPr/>
          </p:nvSpPr>
          <p:spPr>
            <a:xfrm>
              <a:off x="711582" y="2750875"/>
              <a:ext cx="2885440" cy="2031325"/>
            </a:xfrm>
            <a:prstGeom prst="rect">
              <a:avLst/>
            </a:prstGeom>
            <a:noFill/>
          </p:spPr>
          <p:txBody>
            <a:bodyPr wrap="square" rtlCol="0">
              <a:spAutoFit/>
            </a:bodyPr>
            <a:lstStyle/>
            <a:p>
              <a:pPr algn="ctr"/>
              <a:r>
                <a:rPr lang="es" sz="1800" spc="-30" dirty="0">
                  <a:solidFill>
                    <a:schemeClr val="bg1"/>
                  </a:solidFill>
                  <a:latin typeface="Calibri" panose="020F0502020204030204" pitchFamily="34" charset="0"/>
                  <a:cs typeface="Calibri" panose="020F0502020204030204" pitchFamily="34" charset="0"/>
                </a:rPr>
                <a:t>La inflamación materna </a:t>
              </a:r>
              <a:br>
                <a:rPr lang="es" sz="1800" spc="-30" dirty="0">
                  <a:solidFill>
                    <a:schemeClr val="bg1"/>
                  </a:solidFill>
                  <a:latin typeface="Calibri" panose="020F0502020204030204" pitchFamily="34" charset="0"/>
                  <a:cs typeface="Calibri" panose="020F0502020204030204" pitchFamily="34" charset="0"/>
                </a:rPr>
              </a:br>
              <a:r>
                <a:rPr lang="es" sz="1800" spc="-30" dirty="0">
                  <a:solidFill>
                    <a:schemeClr val="bg1"/>
                  </a:solidFill>
                  <a:latin typeface="Calibri" panose="020F0502020204030204" pitchFamily="34" charset="0"/>
                  <a:cs typeface="Calibri" panose="020F0502020204030204" pitchFamily="34" charset="0"/>
                </a:rPr>
                <a:t>afecta la función placentaria </a:t>
              </a:r>
              <a:br>
                <a:rPr lang="es" sz="1800" spc="-30" dirty="0">
                  <a:solidFill>
                    <a:schemeClr val="bg1"/>
                  </a:solidFill>
                  <a:latin typeface="Calibri" panose="020F0502020204030204" pitchFamily="34" charset="0"/>
                  <a:cs typeface="Calibri" panose="020F0502020204030204" pitchFamily="34" charset="0"/>
                </a:rPr>
              </a:br>
              <a:r>
                <a:rPr lang="es" sz="1800" dirty="0">
                  <a:solidFill>
                    <a:schemeClr val="bg1"/>
                  </a:solidFill>
                  <a:latin typeface="Calibri" panose="020F0502020204030204" pitchFamily="34" charset="0"/>
                  <a:cs typeface="Calibri" panose="020F0502020204030204" pitchFamily="34" charset="0"/>
                </a:rPr>
                <a:t>y aumenta el riesgo </a:t>
              </a:r>
              <a:br>
                <a:rPr lang="en-US" sz="1800" dirty="0">
                  <a:solidFill>
                    <a:schemeClr val="bg1"/>
                  </a:solidFill>
                  <a:latin typeface="Calibri" panose="020F0502020204030204" pitchFamily="34" charset="0"/>
                  <a:cs typeface="Calibri" panose="020F0502020204030204" pitchFamily="34" charset="0"/>
                </a:rPr>
              </a:br>
              <a:r>
                <a:rPr lang="es" sz="1800" dirty="0">
                  <a:solidFill>
                    <a:schemeClr val="bg1"/>
                  </a:solidFill>
                  <a:latin typeface="Calibri" panose="020F0502020204030204" pitchFamily="34" charset="0"/>
                  <a:cs typeface="Calibri" panose="020F0502020204030204" pitchFamily="34" charset="0"/>
                </a:rPr>
                <a:t>de aborto espontáneo, </a:t>
              </a:r>
              <a:br>
                <a:rPr lang="es" sz="1800" dirty="0">
                  <a:solidFill>
                    <a:schemeClr val="bg1"/>
                  </a:solidFill>
                  <a:latin typeface="Calibri" panose="020F0502020204030204" pitchFamily="34" charset="0"/>
                  <a:cs typeface="Calibri" panose="020F0502020204030204" pitchFamily="34" charset="0"/>
                </a:rPr>
              </a:br>
              <a:r>
                <a:rPr lang="es" sz="1800" dirty="0">
                  <a:solidFill>
                    <a:schemeClr val="bg1"/>
                  </a:solidFill>
                  <a:latin typeface="Calibri" panose="020F0502020204030204" pitchFamily="34" charset="0"/>
                  <a:cs typeface="Calibri" panose="020F0502020204030204" pitchFamily="34" charset="0"/>
                </a:rPr>
                <a:t>parto prematuro y bebés pequeños para la edad gestacional.</a:t>
              </a:r>
            </a:p>
          </p:txBody>
        </p:sp>
      </p:grpSp>
      <p:sp>
        <p:nvSpPr>
          <p:cNvPr id="12" name="Rectangle 11">
            <a:extLst>
              <a:ext uri="{FF2B5EF4-FFF2-40B4-BE49-F238E27FC236}">
                <a16:creationId xmlns:a16="http://schemas.microsoft.com/office/drawing/2014/main" id="{3F152B78-AFA9-FC47-E0E7-DDFC5379B86A}"/>
              </a:ext>
            </a:extLst>
          </p:cNvPr>
          <p:cNvSpPr/>
          <p:nvPr/>
        </p:nvSpPr>
        <p:spPr>
          <a:xfrm>
            <a:off x="1251996" y="2628661"/>
            <a:ext cx="2673752" cy="20598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5D76E2-3885-3062-6386-526CC437B199}"/>
              </a:ext>
            </a:extLst>
          </p:cNvPr>
          <p:cNvSpPr/>
          <p:nvPr/>
        </p:nvSpPr>
        <p:spPr>
          <a:xfrm>
            <a:off x="1160363" y="2536784"/>
            <a:ext cx="2857018" cy="224356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C60DEA-C07C-5A11-A1E7-236A67FB111D}"/>
              </a:ext>
            </a:extLst>
          </p:cNvPr>
          <p:cNvSpPr txBox="1"/>
          <p:nvPr/>
        </p:nvSpPr>
        <p:spPr>
          <a:xfrm>
            <a:off x="1333019" y="3014019"/>
            <a:ext cx="2592729" cy="923330"/>
          </a:xfrm>
          <a:prstGeom prst="rect">
            <a:avLst/>
          </a:prstGeom>
          <a:noFill/>
        </p:spPr>
        <p:txBody>
          <a:bodyPr wrap="square" rtlCol="0">
            <a:spAutoFit/>
          </a:bodyPr>
          <a:lstStyle/>
          <a:p>
            <a:pPr algn="ctr">
              <a:spcAft>
                <a:spcPts val="600"/>
              </a:spcAft>
            </a:pPr>
            <a:r>
              <a:rPr lang="es" dirty="0">
                <a:solidFill>
                  <a:schemeClr val="bg1"/>
                </a:solidFill>
                <a:latin typeface="Calibri" panose="020F0502020204030204" pitchFamily="34" charset="0"/>
                <a:cs typeface="Calibri" panose="020F0502020204030204" pitchFamily="34" charset="0"/>
              </a:rPr>
              <a:t>La placentación anormal </a:t>
            </a:r>
            <a:br>
              <a:rPr lang="en-US" dirty="0">
                <a:solidFill>
                  <a:schemeClr val="bg1"/>
                </a:solidFill>
                <a:latin typeface="Calibri" panose="020F0502020204030204" pitchFamily="34" charset="0"/>
                <a:cs typeface="Calibri" panose="020F0502020204030204" pitchFamily="34" charset="0"/>
              </a:rPr>
            </a:br>
            <a:r>
              <a:rPr lang="es" dirty="0">
                <a:solidFill>
                  <a:schemeClr val="bg1"/>
                </a:solidFill>
                <a:latin typeface="Calibri" panose="020F0502020204030204" pitchFamily="34" charset="0"/>
                <a:cs typeface="Calibri" panose="020F0502020204030204" pitchFamily="34" charset="0"/>
              </a:rPr>
              <a:t>está relacionada con complicaciones obstétricas importantes.</a:t>
            </a:r>
          </a:p>
        </p:txBody>
      </p:sp>
      <p:sp>
        <p:nvSpPr>
          <p:cNvPr id="18" name="Round Diagonal Corner Rectangle 17">
            <a:extLst>
              <a:ext uri="{FF2B5EF4-FFF2-40B4-BE49-F238E27FC236}">
                <a16:creationId xmlns:a16="http://schemas.microsoft.com/office/drawing/2014/main" id="{2E48402F-3518-2ED0-724A-31A883E9D6D5}"/>
              </a:ext>
            </a:extLst>
          </p:cNvPr>
          <p:cNvSpPr/>
          <p:nvPr/>
        </p:nvSpPr>
        <p:spPr>
          <a:xfrm>
            <a:off x="8279974" y="3067291"/>
            <a:ext cx="3206187" cy="1620456"/>
          </a:xfrm>
          <a:prstGeom prst="round2DiagRect">
            <a:avLst>
              <a:gd name="adj1" fmla="val 21178"/>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a:extLst>
              <a:ext uri="{FF2B5EF4-FFF2-40B4-BE49-F238E27FC236}">
                <a16:creationId xmlns:a16="http://schemas.microsoft.com/office/drawing/2014/main" id="{E1B8472F-902D-4547-ECD8-A22BDD09B763}"/>
              </a:ext>
            </a:extLst>
          </p:cNvPr>
          <p:cNvSpPr/>
          <p:nvPr/>
        </p:nvSpPr>
        <p:spPr>
          <a:xfrm>
            <a:off x="8189306" y="2953472"/>
            <a:ext cx="3395024" cy="1826871"/>
          </a:xfrm>
          <a:prstGeom prst="round2DiagRect">
            <a:avLst>
              <a:gd name="adj1" fmla="val 21178"/>
              <a:gd name="adj2" fmla="val 0"/>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886151-95BB-8049-7664-69E2060D9879}"/>
              </a:ext>
            </a:extLst>
          </p:cNvPr>
          <p:cNvSpPr txBox="1"/>
          <p:nvPr/>
        </p:nvSpPr>
        <p:spPr>
          <a:xfrm>
            <a:off x="8275901" y="3316990"/>
            <a:ext cx="3194612" cy="1200329"/>
          </a:xfrm>
          <a:prstGeom prst="rect">
            <a:avLst/>
          </a:prstGeom>
          <a:noFill/>
        </p:spPr>
        <p:txBody>
          <a:bodyPr wrap="square" rtlCol="0">
            <a:spAutoFit/>
          </a:bodyPr>
          <a:lstStyle/>
          <a:p>
            <a:pPr marL="0" indent="0" algn="ctr">
              <a:buNone/>
            </a:pPr>
            <a:r>
              <a:rPr lang="es" dirty="0">
                <a:solidFill>
                  <a:schemeClr val="bg1"/>
                </a:solidFill>
                <a:latin typeface="Calibri" panose="020F0502020204030204" pitchFamily="34" charset="0"/>
                <a:cs typeface="Calibri" panose="020F0502020204030204" pitchFamily="34" charset="0"/>
              </a:rPr>
              <a:t>Es probable que la EII </a:t>
            </a:r>
            <a:br>
              <a:rPr lang="en-US" dirty="0">
                <a:solidFill>
                  <a:schemeClr val="bg1"/>
                </a:solidFill>
                <a:latin typeface="Calibri" panose="020F0502020204030204" pitchFamily="34" charset="0"/>
                <a:cs typeface="Calibri" panose="020F0502020204030204" pitchFamily="34" charset="0"/>
              </a:rPr>
            </a:br>
            <a:r>
              <a:rPr lang="es" dirty="0">
                <a:solidFill>
                  <a:schemeClr val="bg1"/>
                </a:solidFill>
                <a:latin typeface="Calibri" panose="020F0502020204030204" pitchFamily="34" charset="0"/>
                <a:cs typeface="Calibri" panose="020F0502020204030204" pitchFamily="34" charset="0"/>
              </a:rPr>
              <a:t>afecte negativamente </a:t>
            </a:r>
            <a:br>
              <a:rPr lang="es" dirty="0">
                <a:solidFill>
                  <a:schemeClr val="bg1"/>
                </a:solidFill>
                <a:latin typeface="Calibri" panose="020F0502020204030204" pitchFamily="34" charset="0"/>
                <a:cs typeface="Calibri" panose="020F0502020204030204" pitchFamily="34" charset="0"/>
              </a:rPr>
            </a:br>
            <a:r>
              <a:rPr lang="es" dirty="0">
                <a:solidFill>
                  <a:schemeClr val="bg1"/>
                </a:solidFill>
                <a:latin typeface="Calibri" panose="020F0502020204030204" pitchFamily="34" charset="0"/>
                <a:cs typeface="Calibri" panose="020F0502020204030204" pitchFamily="34" charset="0"/>
              </a:rPr>
              <a:t>el desarrollo o </a:t>
            </a:r>
            <a:br>
              <a:rPr lang="en-US" dirty="0">
                <a:solidFill>
                  <a:schemeClr val="bg1"/>
                </a:solidFill>
                <a:latin typeface="Calibri" panose="020F0502020204030204" pitchFamily="34" charset="0"/>
                <a:cs typeface="Calibri" panose="020F0502020204030204" pitchFamily="34" charset="0"/>
              </a:rPr>
            </a:br>
            <a:r>
              <a:rPr lang="es" dirty="0">
                <a:solidFill>
                  <a:schemeClr val="bg1"/>
                </a:solidFill>
                <a:latin typeface="Calibri" panose="020F0502020204030204" pitchFamily="34" charset="0"/>
                <a:cs typeface="Calibri" panose="020F0502020204030204" pitchFamily="34" charset="0"/>
              </a:rPr>
              <a:t>la función de la placenta.</a:t>
            </a:r>
          </a:p>
        </p:txBody>
      </p:sp>
      <p:sp>
        <p:nvSpPr>
          <p:cNvPr id="2" name="TextBox 1">
            <a:extLst>
              <a:ext uri="{FF2B5EF4-FFF2-40B4-BE49-F238E27FC236}">
                <a16:creationId xmlns:a16="http://schemas.microsoft.com/office/drawing/2014/main" id="{603ADE11-72E0-921D-5E59-8E1F10DD6EDD}"/>
              </a:ext>
            </a:extLst>
          </p:cNvPr>
          <p:cNvSpPr txBox="1"/>
          <p:nvPr/>
        </p:nvSpPr>
        <p:spPr>
          <a:xfrm>
            <a:off x="355394" y="235653"/>
            <a:ext cx="11379406" cy="1323439"/>
          </a:xfrm>
          <a:prstGeom prst="rect">
            <a:avLst/>
          </a:prstGeom>
          <a:noFill/>
        </p:spPr>
        <p:txBody>
          <a:bodyPr wrap="square" rtlCol="0">
            <a:spAutoFit/>
          </a:bodyPr>
          <a:lstStyle/>
          <a:p>
            <a:r>
              <a:rPr kumimoji="0" lang="es" sz="4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¿La inflamación materna durante el embarazo afecta la función placentaria en mujeres con EII?</a:t>
            </a:r>
            <a:endParaRPr kumimoji="0" lang="en-US" altLang="zh-CN" sz="4000" i="0" u="none" strike="noStrike" kern="1200" cap="none" spc="0" normalizeH="0" baseline="0" noProof="0" dirty="0">
              <a:ln>
                <a:noFill/>
              </a:ln>
              <a:solidFill>
                <a:srgbClr val="002060"/>
              </a:solidFill>
              <a:effectLst/>
              <a:uLnTx/>
              <a:uFillTx/>
              <a:latin typeface="Calibri" panose="020F0502020204030204" pitchFamily="34" charset="0"/>
              <a:ea typeface="PMingLiU" panose="02020500000000000000" pitchFamily="18" charset="-120"/>
              <a:cs typeface="Calibri" panose="020F0502020204030204" pitchFamily="34" charset="0"/>
            </a:endParaRPr>
          </a:p>
        </p:txBody>
      </p:sp>
      <p:sp>
        <p:nvSpPr>
          <p:cNvPr id="3" name="Slide Number Placeholder 2">
            <a:extLst>
              <a:ext uri="{FF2B5EF4-FFF2-40B4-BE49-F238E27FC236}">
                <a16:creationId xmlns:a16="http://schemas.microsoft.com/office/drawing/2014/main" id="{6A635731-EBA3-46D1-8B29-053CE51155F7}"/>
              </a:ext>
            </a:extLst>
          </p:cNvPr>
          <p:cNvSpPr>
            <a:spLocks noGrp="1"/>
          </p:cNvSpPr>
          <p:nvPr>
            <p:ph type="sldNum" sz="quarter" idx="12"/>
          </p:nvPr>
        </p:nvSpPr>
        <p:spPr/>
        <p:txBody>
          <a:bodyPr/>
          <a:lstStyle/>
          <a:p>
            <a:fld id="{C1BBCEF6-2ADA-364E-98F1-750B8367BB0E}" type="slidenum">
              <a:rPr lang="en-US" smtClean="0"/>
              <a:t>16</a:t>
            </a:fld>
            <a:endParaRPr lang="en-US"/>
          </a:p>
        </p:txBody>
      </p:sp>
    </p:spTree>
    <p:extLst>
      <p:ext uri="{BB962C8B-B14F-4D97-AF65-F5344CB8AC3E}">
        <p14:creationId xmlns:p14="http://schemas.microsoft.com/office/powerpoint/2010/main" val="43998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baby sitting on a yoga mat&#10;&#10;Description automatically generated">
            <a:extLst>
              <a:ext uri="{FF2B5EF4-FFF2-40B4-BE49-F238E27FC236}">
                <a16:creationId xmlns:a16="http://schemas.microsoft.com/office/drawing/2014/main" id="{47B56158-DC1B-AD73-BE8D-6F8C18BCBF51}"/>
              </a:ext>
            </a:extLst>
          </p:cNvPr>
          <p:cNvPicPr>
            <a:picLocks noChangeAspect="1"/>
          </p:cNvPicPr>
          <p:nvPr/>
        </p:nvPicPr>
        <p:blipFill>
          <a:blip r:embed="rId3">
            <a:grayscl/>
            <a:alphaModFix amt="31000"/>
          </a:blip>
          <a:srcRect t="14392" b="4164"/>
          <a:stretch/>
        </p:blipFill>
        <p:spPr>
          <a:xfrm>
            <a:off x="0" y="-1"/>
            <a:ext cx="12192000" cy="6071617"/>
          </a:xfrm>
          <a:prstGeom prst="rect">
            <a:avLst/>
          </a:prstGeom>
        </p:spPr>
      </p:pic>
      <p:sp>
        <p:nvSpPr>
          <p:cNvPr id="3" name="Rounded Rectangle 2">
            <a:extLst>
              <a:ext uri="{FF2B5EF4-FFF2-40B4-BE49-F238E27FC236}">
                <a16:creationId xmlns:a16="http://schemas.microsoft.com/office/drawing/2014/main" id="{A101034D-7B23-6E17-985A-07481CAD1E13}"/>
              </a:ext>
            </a:extLst>
          </p:cNvPr>
          <p:cNvSpPr/>
          <p:nvPr/>
        </p:nvSpPr>
        <p:spPr>
          <a:xfrm>
            <a:off x="8292303" y="1962912"/>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dirty="0"/>
              <a:t>Antibióticos</a:t>
            </a:r>
          </a:p>
        </p:txBody>
      </p:sp>
      <p:sp>
        <p:nvSpPr>
          <p:cNvPr id="4" name="Rounded Rectangle 3">
            <a:extLst>
              <a:ext uri="{FF2B5EF4-FFF2-40B4-BE49-F238E27FC236}">
                <a16:creationId xmlns:a16="http://schemas.microsoft.com/office/drawing/2014/main" id="{17A7ED88-17FE-4017-4C5C-3A4F46A1CB93}"/>
              </a:ext>
            </a:extLst>
          </p:cNvPr>
          <p:cNvSpPr/>
          <p:nvPr/>
        </p:nvSpPr>
        <p:spPr>
          <a:xfrm>
            <a:off x="8292303" y="2726654"/>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dirty="0"/>
              <a:t>Dieta</a:t>
            </a:r>
          </a:p>
        </p:txBody>
      </p:sp>
      <p:sp>
        <p:nvSpPr>
          <p:cNvPr id="5" name="Rounded Rectangle 4">
            <a:extLst>
              <a:ext uri="{FF2B5EF4-FFF2-40B4-BE49-F238E27FC236}">
                <a16:creationId xmlns:a16="http://schemas.microsoft.com/office/drawing/2014/main" id="{B20311D1-B4DD-2717-F9C6-E1DB11B16AE1}"/>
              </a:ext>
            </a:extLst>
          </p:cNvPr>
          <p:cNvSpPr/>
          <p:nvPr/>
        </p:nvSpPr>
        <p:spPr>
          <a:xfrm>
            <a:off x="8292303" y="3508466"/>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dirty="0"/>
              <a:t>Microbioma materno</a:t>
            </a:r>
          </a:p>
        </p:txBody>
      </p:sp>
      <p:sp>
        <p:nvSpPr>
          <p:cNvPr id="7" name="Title 6">
            <a:extLst>
              <a:ext uri="{FF2B5EF4-FFF2-40B4-BE49-F238E27FC236}">
                <a16:creationId xmlns:a16="http://schemas.microsoft.com/office/drawing/2014/main" id="{6F65467D-A686-F959-0521-9DDEBFA27118}"/>
              </a:ext>
            </a:extLst>
          </p:cNvPr>
          <p:cNvSpPr>
            <a:spLocks noGrp="1"/>
          </p:cNvSpPr>
          <p:nvPr>
            <p:ph type="title"/>
          </p:nvPr>
        </p:nvSpPr>
        <p:spPr>
          <a:xfrm>
            <a:off x="362712" y="1940527"/>
            <a:ext cx="3526536" cy="2190560"/>
          </a:xfrm>
        </p:spPr>
        <p:txBody>
          <a:bodyPr>
            <a:normAutofit fontScale="90000"/>
          </a:bodyPr>
          <a:lstStyle/>
          <a:p>
            <a:r>
              <a:rPr lang="es" dirty="0">
                <a:solidFill>
                  <a:schemeClr val="accent5"/>
                </a:solidFill>
                <a:latin typeface="Calibri" panose="020F0502020204030204" pitchFamily="34" charset="0"/>
                <a:cs typeface="Calibri" panose="020F0502020204030204" pitchFamily="34" charset="0"/>
              </a:rPr>
              <a:t>¿Qué factores aumentan el riesgo de </a:t>
            </a:r>
            <a:br>
              <a:rPr lang="es" dirty="0">
                <a:solidFill>
                  <a:schemeClr val="accent5"/>
                </a:solidFill>
                <a:latin typeface="Calibri" panose="020F0502020204030204" pitchFamily="34" charset="0"/>
                <a:cs typeface="Calibri" panose="020F0502020204030204" pitchFamily="34" charset="0"/>
              </a:rPr>
            </a:br>
            <a:r>
              <a:rPr lang="es" dirty="0">
                <a:solidFill>
                  <a:schemeClr val="accent5"/>
                </a:solidFill>
                <a:latin typeface="Calibri" panose="020F0502020204030204" pitchFamily="34" charset="0"/>
                <a:cs typeface="Calibri" panose="020F0502020204030204" pitchFamily="34" charset="0"/>
              </a:rPr>
              <a:t>EII en la descendencia?</a:t>
            </a:r>
          </a:p>
        </p:txBody>
      </p:sp>
      <p:sp>
        <p:nvSpPr>
          <p:cNvPr id="6" name="Slide Number Placeholder 5">
            <a:extLst>
              <a:ext uri="{FF2B5EF4-FFF2-40B4-BE49-F238E27FC236}">
                <a16:creationId xmlns:a16="http://schemas.microsoft.com/office/drawing/2014/main" id="{35BA22C0-C4F8-3BD1-77AE-FBFF07638226}"/>
              </a:ext>
            </a:extLst>
          </p:cNvPr>
          <p:cNvSpPr>
            <a:spLocks noGrp="1"/>
          </p:cNvSpPr>
          <p:nvPr>
            <p:ph type="sldNum" sz="quarter" idx="12"/>
          </p:nvPr>
        </p:nvSpPr>
        <p:spPr/>
        <p:txBody>
          <a:bodyPr/>
          <a:lstStyle/>
          <a:p>
            <a:fld id="{C1BBCEF6-2ADA-364E-98F1-750B8367BB0E}" type="slidenum">
              <a:rPr lang="en-US" smtClean="0"/>
              <a:t>17</a:t>
            </a:fld>
            <a:endParaRPr lang="en-US"/>
          </a:p>
        </p:txBody>
      </p:sp>
    </p:spTree>
    <p:extLst>
      <p:ext uri="{BB962C8B-B14F-4D97-AF65-F5344CB8AC3E}">
        <p14:creationId xmlns:p14="http://schemas.microsoft.com/office/powerpoint/2010/main" val="211612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2E0645-46F2-6DFF-083E-3E2D454F4D10}"/>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06201B-105B-56AB-94AA-D03DDFDDF603}"/>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CA497287-85AE-4987-E81B-5DA839E52197}"/>
              </a:ext>
            </a:extLst>
          </p:cNvPr>
          <p:cNvSpPr>
            <a:spLocks noGrp="1"/>
          </p:cNvSpPr>
          <p:nvPr>
            <p:ph type="sldNum" sz="quarter" idx="12"/>
          </p:nvPr>
        </p:nvSpPr>
        <p:spPr/>
        <p:txBody>
          <a:bodyPr/>
          <a:lstStyle/>
          <a:p>
            <a:fld id="{C1BBCEF6-2ADA-364E-98F1-750B8367BB0E}" type="slidenum">
              <a:rPr lang="en-US" smtClean="0"/>
              <a:pPr/>
              <a:t>18</a:t>
            </a:fld>
            <a:endParaRPr lang="en-US"/>
          </a:p>
        </p:txBody>
      </p:sp>
      <p:sp>
        <p:nvSpPr>
          <p:cNvPr id="12" name="Content Placeholder 2">
            <a:extLst>
              <a:ext uri="{FF2B5EF4-FFF2-40B4-BE49-F238E27FC236}">
                <a16:creationId xmlns:a16="http://schemas.microsoft.com/office/drawing/2014/main" id="{86303C60-2198-05C1-5672-4F1312CC2A6B}"/>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3" name="Oval 12">
            <a:extLst>
              <a:ext uri="{FF2B5EF4-FFF2-40B4-BE49-F238E27FC236}">
                <a16:creationId xmlns:a16="http://schemas.microsoft.com/office/drawing/2014/main" id="{8D439979-8501-54FA-3C67-FF47CB6D346A}"/>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A6E4BC-E190-C905-C5BA-9954725C94A4}"/>
              </a:ext>
            </a:extLst>
          </p:cNvPr>
          <p:cNvSpPr/>
          <p:nvPr/>
        </p:nvSpPr>
        <p:spPr>
          <a:xfrm>
            <a:off x="35814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66A475-E221-DBE1-C6A8-E9D5C52C0EA2}"/>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CEBDE2-3845-1411-D410-8274354AA871}"/>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0328E7A-9672-1759-1A39-112B8EAE4A0C}"/>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A7385C89-F77A-1BE4-34FD-29DF99C58DF6}"/>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Fertilidad</a:t>
            </a:r>
            <a:endParaRPr lang="en-US" sz="1600" dirty="0">
              <a:solidFill>
                <a:schemeClr val="accent2">
                  <a:lumMod val="75000"/>
                </a:schemeClr>
              </a:solidFill>
            </a:endParaRPr>
          </a:p>
        </p:txBody>
      </p:sp>
      <p:sp>
        <p:nvSpPr>
          <p:cNvPr id="19" name="Content Placeholder 2">
            <a:extLst>
              <a:ext uri="{FF2B5EF4-FFF2-40B4-BE49-F238E27FC236}">
                <a16:creationId xmlns:a16="http://schemas.microsoft.com/office/drawing/2014/main" id="{A09AC782-A881-0C84-DE65-3B88139117C7}"/>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20" name="Content Placeholder 2">
            <a:extLst>
              <a:ext uri="{FF2B5EF4-FFF2-40B4-BE49-F238E27FC236}">
                <a16:creationId xmlns:a16="http://schemas.microsoft.com/office/drawing/2014/main" id="{4EDE7BE4-018F-592C-1808-A6C914FDDF83}"/>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1" name="Content Placeholder 2">
            <a:extLst>
              <a:ext uri="{FF2B5EF4-FFF2-40B4-BE49-F238E27FC236}">
                <a16:creationId xmlns:a16="http://schemas.microsoft.com/office/drawing/2014/main" id="{339E60B5-C966-E329-76A8-0899353B2ECE}"/>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2" name="Content Placeholder 2">
            <a:extLst>
              <a:ext uri="{FF2B5EF4-FFF2-40B4-BE49-F238E27FC236}">
                <a16:creationId xmlns:a16="http://schemas.microsoft.com/office/drawing/2014/main" id="{745F615D-9D83-4F94-2750-69D2F5CB9B46}"/>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3" name="Oval 22">
            <a:extLst>
              <a:ext uri="{FF2B5EF4-FFF2-40B4-BE49-F238E27FC236}">
                <a16:creationId xmlns:a16="http://schemas.microsoft.com/office/drawing/2014/main" id="{8B17F3E3-231C-BB2C-031D-D91C2A173909}"/>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06D7D6-6012-FC2C-BD42-B0B2ED7E9AF1}"/>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EE74EAC-463F-3BFA-34B5-D2585310CB9C}"/>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1102CE-85A2-B675-8F90-A9BC82027E49}"/>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835BC53-7BE4-D035-F9F1-B05A3BBE7299}"/>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A825D88D-E46A-50B1-2BF6-C59C60090FAD}"/>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 para la EII </a:t>
            </a:r>
            <a:br>
              <a:rPr lang="en-US" sz="1600" dirty="0">
                <a:latin typeface="Calibri" panose="020F0502020204030204" pitchFamily="34" charset="0"/>
                <a:cs typeface="Times New Roman" panose="02020603050405020304" pitchFamily="18" charset="0"/>
              </a:rPr>
            </a:br>
            <a:r>
              <a:rPr lang="es" sz="1600" dirty="0">
                <a:latin typeface="Calibri" panose="020F0502020204030204" pitchFamily="34" charset="0"/>
                <a:cs typeface="Times New Roman" panose="02020603050405020304" pitchFamily="18" charset="0"/>
              </a:rPr>
              <a:t>durante la lactancia</a:t>
            </a:r>
            <a:endParaRPr lang="en-US" sz="1600" dirty="0">
              <a:latin typeface="Calibri" panose="020F0502020204030204" pitchFamily="34" charset="0"/>
            </a:endParaRPr>
          </a:p>
        </p:txBody>
      </p:sp>
      <p:sp>
        <p:nvSpPr>
          <p:cNvPr id="29" name="Content Placeholder 2">
            <a:extLst>
              <a:ext uri="{FF2B5EF4-FFF2-40B4-BE49-F238E27FC236}">
                <a16:creationId xmlns:a16="http://schemas.microsoft.com/office/drawing/2014/main" id="{A2C03728-8345-342D-589F-4F16F43452FF}"/>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A0C66AEE-1368-B99A-A4B4-B8371C360745}"/>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1" name="Content Placeholder 2">
            <a:extLst>
              <a:ext uri="{FF2B5EF4-FFF2-40B4-BE49-F238E27FC236}">
                <a16:creationId xmlns:a16="http://schemas.microsoft.com/office/drawing/2014/main" id="{A21210C2-76BD-0FB6-0641-A08E33616CA3}"/>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2" name="Picture 31" descr="A set of icons on a black background&#10;&#10;Description automatically generated">
            <a:extLst>
              <a:ext uri="{FF2B5EF4-FFF2-40B4-BE49-F238E27FC236}">
                <a16:creationId xmlns:a16="http://schemas.microsoft.com/office/drawing/2014/main" id="{FF745910-B141-E15A-01C4-5561B134EAAE}"/>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92CA900F-8554-4F7C-5186-FD2D41C69403}"/>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6A99C6DE-B66B-12AF-A9BE-9B65F03DDB21}"/>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C172A93B-9D6F-FB09-25D7-3ECBFC0DF3ED}"/>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6" name="Picture 35" descr="A set of icons on a black background&#10;&#10;Description automatically generated">
            <a:extLst>
              <a:ext uri="{FF2B5EF4-FFF2-40B4-BE49-F238E27FC236}">
                <a16:creationId xmlns:a16="http://schemas.microsoft.com/office/drawing/2014/main" id="{C29EA706-8E2A-73C9-5E82-FACA3ACDCA73}"/>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7" name="Graphic 36" descr="Warning outline">
            <a:extLst>
              <a:ext uri="{FF2B5EF4-FFF2-40B4-BE49-F238E27FC236}">
                <a16:creationId xmlns:a16="http://schemas.microsoft.com/office/drawing/2014/main" id="{52EE48E5-8B56-D172-6A24-3943C8141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8" name="Graphic 37" descr="Medicine outline">
            <a:extLst>
              <a:ext uri="{FF2B5EF4-FFF2-40B4-BE49-F238E27FC236}">
                <a16:creationId xmlns:a16="http://schemas.microsoft.com/office/drawing/2014/main" id="{FE60EA57-AC09-C83B-4E0F-CEB3B052AF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9" name="Picture 38">
            <a:extLst>
              <a:ext uri="{FF2B5EF4-FFF2-40B4-BE49-F238E27FC236}">
                <a16:creationId xmlns:a16="http://schemas.microsoft.com/office/drawing/2014/main" id="{432F5F6A-1FBB-281A-AC74-75B4514386F0}"/>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40" name="Graphic 39" descr="Chat outline">
            <a:extLst>
              <a:ext uri="{FF2B5EF4-FFF2-40B4-BE49-F238E27FC236}">
                <a16:creationId xmlns:a16="http://schemas.microsoft.com/office/drawing/2014/main" id="{5F70EB66-A00F-DF87-D605-3A02A896E6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1" name="Picture 40" descr="A hand holding a heart&#10;&#10;Description automatically generated">
            <a:extLst>
              <a:ext uri="{FF2B5EF4-FFF2-40B4-BE49-F238E27FC236}">
                <a16:creationId xmlns:a16="http://schemas.microsoft.com/office/drawing/2014/main" id="{D218F31B-7E88-B812-85D3-44F464E5CF6F}"/>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06295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91C8D6-D232-0DC9-B14A-8AC679F5349C}"/>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A3384F1-A4B3-AE07-02FE-379EBF7F4049}"/>
              </a:ext>
            </a:extLst>
          </p:cNvPr>
          <p:cNvSpPr/>
          <p:nvPr/>
        </p:nvSpPr>
        <p:spPr>
          <a:xfrm>
            <a:off x="3842658" y="876300"/>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latin typeface="Calibri" panose="020F0502020204030204" pitchFamily="34" charset="0"/>
                <a:cs typeface="Calibri" panose="020F0502020204030204" pitchFamily="34" charset="0"/>
              </a:rPr>
              <a:t>EII activa</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2CF1CED-7E14-6B47-6E31-69FEBA81BA2A}"/>
              </a:ext>
            </a:extLst>
          </p:cNvPr>
          <p:cNvPicPr>
            <a:picLocks noChangeAspect="1"/>
          </p:cNvPicPr>
          <p:nvPr/>
        </p:nvPicPr>
        <p:blipFill>
          <a:blip r:embed="rId3"/>
          <a:srcRect/>
          <a:stretch/>
        </p:blipFill>
        <p:spPr>
          <a:xfrm>
            <a:off x="5554268" y="261257"/>
            <a:ext cx="5653125" cy="5823856"/>
          </a:xfrm>
          <a:prstGeom prst="rect">
            <a:avLst/>
          </a:prstGeom>
        </p:spPr>
      </p:pic>
      <p:sp>
        <p:nvSpPr>
          <p:cNvPr id="2" name="Slide Number Placeholder 1">
            <a:extLst>
              <a:ext uri="{FF2B5EF4-FFF2-40B4-BE49-F238E27FC236}">
                <a16:creationId xmlns:a16="http://schemas.microsoft.com/office/drawing/2014/main" id="{250B5E8B-3166-C62B-E290-6AD614EBF804}"/>
              </a:ext>
            </a:extLst>
          </p:cNvPr>
          <p:cNvSpPr>
            <a:spLocks noGrp="1"/>
          </p:cNvSpPr>
          <p:nvPr>
            <p:ph type="sldNum" sz="quarter" idx="12"/>
          </p:nvPr>
        </p:nvSpPr>
        <p:spPr/>
        <p:txBody>
          <a:bodyPr/>
          <a:lstStyle/>
          <a:p>
            <a:fld id="{F7A97E85-343F-DE4C-AB4F-C00C4B6D29EF}" type="slidenum">
              <a:rPr lang="en-US" smtClean="0"/>
              <a:t>19</a:t>
            </a:fld>
            <a:endParaRPr lang="en-US"/>
          </a:p>
        </p:txBody>
      </p:sp>
      <p:sp>
        <p:nvSpPr>
          <p:cNvPr id="11" name="TextBox 10">
            <a:extLst>
              <a:ext uri="{FF2B5EF4-FFF2-40B4-BE49-F238E27FC236}">
                <a16:creationId xmlns:a16="http://schemas.microsoft.com/office/drawing/2014/main" id="{C734DE9E-DC21-904B-CD11-8AB2D3172CCF}"/>
              </a:ext>
            </a:extLst>
          </p:cNvPr>
          <p:cNvSpPr txBox="1"/>
          <p:nvPr/>
        </p:nvSpPr>
        <p:spPr>
          <a:xfrm>
            <a:off x="342899" y="1877179"/>
            <a:ext cx="4171349" cy="2323713"/>
          </a:xfrm>
          <a:prstGeom prst="rect">
            <a:avLst/>
          </a:prstGeom>
          <a:noFill/>
        </p:spPr>
        <p:txBody>
          <a:bodyPr wrap="square" rtlCol="0">
            <a:spAutoFit/>
          </a:bodyPr>
          <a:lstStyle/>
          <a:p>
            <a:r>
              <a:rPr lang="es" sz="2900" dirty="0">
                <a:solidFill>
                  <a:schemeClr val="tx2"/>
                </a:solidFill>
                <a:latin typeface="Calibri" panose="020F0502020204030204" pitchFamily="34" charset="0"/>
                <a:cs typeface="Calibri" panose="020F0502020204030204" pitchFamily="34" charset="0"/>
              </a:rPr>
              <a:t>Factores clave </a:t>
            </a:r>
            <a:br>
              <a:rPr lang="es" sz="2900" dirty="0">
                <a:solidFill>
                  <a:schemeClr val="tx2"/>
                </a:solidFill>
                <a:latin typeface="Calibri" panose="020F0502020204030204" pitchFamily="34" charset="0"/>
                <a:cs typeface="Calibri" panose="020F0502020204030204" pitchFamily="34" charset="0"/>
              </a:rPr>
            </a:br>
            <a:r>
              <a:rPr lang="es" sz="2900" dirty="0">
                <a:solidFill>
                  <a:schemeClr val="tx2"/>
                </a:solidFill>
                <a:latin typeface="Calibri" panose="020F0502020204030204" pitchFamily="34" charset="0"/>
                <a:cs typeface="Calibri" panose="020F0502020204030204" pitchFamily="34" charset="0"/>
              </a:rPr>
              <a:t>que contribuyen </a:t>
            </a:r>
            <a:br>
              <a:rPr lang="es" sz="2900" dirty="0">
                <a:solidFill>
                  <a:schemeClr val="tx2"/>
                </a:solidFill>
                <a:latin typeface="Calibri" panose="020F0502020204030204" pitchFamily="34" charset="0"/>
                <a:cs typeface="Calibri" panose="020F0502020204030204" pitchFamily="34" charset="0"/>
              </a:rPr>
            </a:br>
            <a:r>
              <a:rPr lang="es" sz="2900" dirty="0">
                <a:solidFill>
                  <a:schemeClr val="tx2"/>
                </a:solidFill>
                <a:latin typeface="Calibri" panose="020F0502020204030204" pitchFamily="34" charset="0"/>
                <a:cs typeface="Calibri" panose="020F0502020204030204" pitchFamily="34" charset="0"/>
              </a:rPr>
              <a:t>a la reducción </a:t>
            </a:r>
            <a:br>
              <a:rPr lang="es" sz="2900" dirty="0">
                <a:solidFill>
                  <a:schemeClr val="tx2"/>
                </a:solidFill>
                <a:latin typeface="Calibri" panose="020F0502020204030204" pitchFamily="34" charset="0"/>
                <a:cs typeface="Calibri" panose="020F0502020204030204" pitchFamily="34" charset="0"/>
              </a:rPr>
            </a:br>
            <a:r>
              <a:rPr lang="es" sz="2900" dirty="0">
                <a:solidFill>
                  <a:schemeClr val="tx2"/>
                </a:solidFill>
                <a:latin typeface="Calibri" panose="020F0502020204030204" pitchFamily="34" charset="0"/>
                <a:cs typeface="Calibri" panose="020F0502020204030204" pitchFamily="34" charset="0"/>
              </a:rPr>
              <a:t>de la fertilidad </a:t>
            </a:r>
            <a:br>
              <a:rPr lang="en-US" sz="2900" dirty="0">
                <a:solidFill>
                  <a:schemeClr val="tx2"/>
                </a:solidFill>
                <a:latin typeface="Calibri" panose="020F0502020204030204" pitchFamily="34" charset="0"/>
                <a:cs typeface="Calibri" panose="020F0502020204030204" pitchFamily="34" charset="0"/>
              </a:rPr>
            </a:br>
            <a:r>
              <a:rPr lang="es" sz="2900" dirty="0">
                <a:solidFill>
                  <a:schemeClr val="tx2"/>
                </a:solidFill>
                <a:latin typeface="Calibri" panose="020F0502020204030204" pitchFamily="34" charset="0"/>
                <a:cs typeface="Calibri" panose="020F0502020204030204" pitchFamily="34" charset="0"/>
              </a:rPr>
              <a:t>en mujeres con EII</a:t>
            </a:r>
          </a:p>
        </p:txBody>
      </p:sp>
      <p:sp>
        <p:nvSpPr>
          <p:cNvPr id="8" name="Rounded Rectangle 7">
            <a:extLst>
              <a:ext uri="{FF2B5EF4-FFF2-40B4-BE49-F238E27FC236}">
                <a16:creationId xmlns:a16="http://schemas.microsoft.com/office/drawing/2014/main" id="{06B66728-1DF1-EAE4-E7BA-8163ACBC6C3C}"/>
              </a:ext>
            </a:extLst>
          </p:cNvPr>
          <p:cNvSpPr/>
          <p:nvPr/>
        </p:nvSpPr>
        <p:spPr>
          <a:xfrm>
            <a:off x="9174480" y="2013715"/>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latin typeface="Calibri" panose="020F0502020204030204" pitchFamily="34" charset="0"/>
                <a:cs typeface="Calibri" panose="020F0502020204030204" pitchFamily="34" charset="0"/>
              </a:rPr>
              <a:t>Cirugía IPAA</a:t>
            </a:r>
            <a:endParaRPr lang="en-US" dirty="0">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C57CBF00-DEA3-A5E5-6EE6-C20BFEE01AA8}"/>
              </a:ext>
            </a:extLst>
          </p:cNvPr>
          <p:cNvSpPr/>
          <p:nvPr/>
        </p:nvSpPr>
        <p:spPr>
          <a:xfrm>
            <a:off x="8758989" y="4055687"/>
            <a:ext cx="2975811"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latin typeface="Calibri" panose="020F0502020204030204" pitchFamily="34" charset="0"/>
                <a:cs typeface="Calibri" panose="020F0502020204030204" pitchFamily="34" charset="0"/>
              </a:rPr>
              <a:t>Reserva ovárica limitada</a:t>
            </a:r>
            <a:endParaRPr lang="en-US" dirty="0">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15BC8ABB-9196-3433-85E0-D4CDC3AEA187}"/>
              </a:ext>
            </a:extLst>
          </p:cNvPr>
          <p:cNvSpPr/>
          <p:nvPr/>
        </p:nvSpPr>
        <p:spPr>
          <a:xfrm>
            <a:off x="4369869" y="5160446"/>
            <a:ext cx="2840918"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latin typeface="Calibri" panose="020F0502020204030204" pitchFamily="34" charset="0"/>
                <a:cs typeface="Calibri" panose="020F0502020204030204" pitchFamily="34" charset="0"/>
              </a:rPr>
              <a:t>Retraso en la maternidad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34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C010B6A2-A1A0-0426-A729-52BF92FC7A67}"/>
              </a:ext>
            </a:extLst>
          </p:cNvPr>
          <p:cNvPicPr>
            <a:picLocks noChangeAspect="1"/>
          </p:cNvPicPr>
          <p:nvPr/>
        </p:nvPicPr>
        <p:blipFill>
          <a:blip r:embed="rId3"/>
          <a:srcRect l="20967" t="-1" b="221"/>
          <a:stretch/>
        </p:blipFill>
        <p:spPr>
          <a:xfrm>
            <a:off x="0" y="-1"/>
            <a:ext cx="12192000" cy="6078071"/>
          </a:xfrm>
          <a:prstGeom prst="rect">
            <a:avLst/>
          </a:prstGeom>
        </p:spPr>
      </p:pic>
      <p:sp>
        <p:nvSpPr>
          <p:cNvPr id="15" name="Rectangle 14">
            <a:extLst>
              <a:ext uri="{FF2B5EF4-FFF2-40B4-BE49-F238E27FC236}">
                <a16:creationId xmlns:a16="http://schemas.microsoft.com/office/drawing/2014/main" id="{766AB2BA-FFD4-B11C-8BD1-8711595C5A9D}"/>
              </a:ext>
            </a:extLst>
          </p:cNvPr>
          <p:cNvSpPr/>
          <p:nvPr/>
        </p:nvSpPr>
        <p:spPr>
          <a:xfrm>
            <a:off x="481584" y="6097"/>
            <a:ext cx="5577839" cy="5577839"/>
          </a:xfrm>
          <a:prstGeom prst="rect">
            <a:avLst/>
          </a:prstGeom>
          <a:solidFill>
            <a:schemeClr val="accent5">
              <a:alpha val="146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6651E-8628-FA18-0A74-A61CB0BDE824}"/>
              </a:ext>
            </a:extLst>
          </p:cNvPr>
          <p:cNvSpPr txBox="1"/>
          <p:nvPr/>
        </p:nvSpPr>
        <p:spPr>
          <a:xfrm>
            <a:off x="792480" y="868115"/>
            <a:ext cx="4925568" cy="2369880"/>
          </a:xfrm>
          <a:prstGeom prst="rect">
            <a:avLst/>
          </a:prstGeom>
          <a:noFill/>
        </p:spPr>
        <p:txBody>
          <a:bodyPr wrap="square" rtlCol="0">
            <a:spAutoFit/>
          </a:bodyPr>
          <a:lstStyle/>
          <a:p>
            <a:r>
              <a:rPr lang="es" sz="3200" b="1" dirty="0">
                <a:solidFill>
                  <a:schemeClr val="tx2">
                    <a:lumMod val="50000"/>
                    <a:lumOff val="50000"/>
                  </a:schemeClr>
                </a:solidFill>
                <a:latin typeface="Calibri" panose="020F0502020204030204" pitchFamily="34" charset="0"/>
                <a:cs typeface="Calibri" panose="020F0502020204030204" pitchFamily="34" charset="0"/>
              </a:rPr>
              <a:t>La EII </a:t>
            </a:r>
            <a:r>
              <a:rPr lang="es" sz="2000" dirty="0">
                <a:latin typeface="Calibri" panose="020F0502020204030204" pitchFamily="34" charset="0"/>
                <a:cs typeface="Calibri" panose="020F0502020204030204" pitchFamily="34" charset="0"/>
              </a:rPr>
              <a:t>a menudo se diagnostica durante los años reproductivos, por lo que es esencial </a:t>
            </a:r>
            <a:br>
              <a:rPr lang="en-US" sz="2000" dirty="0">
                <a:latin typeface="Calibri" panose="020F0502020204030204" pitchFamily="34" charset="0"/>
                <a:cs typeface="Calibri" panose="020F0502020204030204" pitchFamily="34" charset="0"/>
              </a:rPr>
            </a:br>
            <a:r>
              <a:rPr lang="es" sz="2000" dirty="0">
                <a:latin typeface="Calibri" panose="020F0502020204030204" pitchFamily="34" charset="0"/>
                <a:cs typeface="Calibri" panose="020F0502020204030204" pitchFamily="34" charset="0"/>
              </a:rPr>
              <a:t>comprender sus </a:t>
            </a:r>
            <a:r>
              <a:rPr lang="es" sz="3200" b="1" dirty="0">
                <a:solidFill>
                  <a:schemeClr val="tx2">
                    <a:lumMod val="50000"/>
                    <a:lumOff val="50000"/>
                  </a:schemeClr>
                </a:solidFill>
                <a:latin typeface="Calibri" panose="020F0502020204030204" pitchFamily="34" charset="0"/>
                <a:cs typeface="Calibri" panose="020F0502020204030204" pitchFamily="34" charset="0"/>
              </a:rPr>
              <a:t>efectos sobre </a:t>
            </a:r>
            <a:br>
              <a:rPr lang="e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dirty="0">
                <a:solidFill>
                  <a:schemeClr val="tx2">
                    <a:lumMod val="50000"/>
                    <a:lumOff val="50000"/>
                  </a:schemeClr>
                </a:solidFill>
                <a:latin typeface="Calibri" panose="020F0502020204030204" pitchFamily="34" charset="0"/>
                <a:cs typeface="Calibri" panose="020F0502020204030204" pitchFamily="34" charset="0"/>
              </a:rPr>
              <a:t>la fertilidad, el embarazo </a:t>
            </a:r>
            <a:br>
              <a:rPr lang="e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dirty="0">
                <a:solidFill>
                  <a:schemeClr val="tx2">
                    <a:lumMod val="50000"/>
                    <a:lumOff val="50000"/>
                  </a:schemeClr>
                </a:solidFill>
                <a:latin typeface="Calibri" panose="020F0502020204030204" pitchFamily="34" charset="0"/>
                <a:cs typeface="Calibri" panose="020F0502020204030204" pitchFamily="34" charset="0"/>
              </a:rPr>
              <a:t>y el parto</a:t>
            </a:r>
            <a:r>
              <a:rPr lang="es" sz="2000" dirty="0">
                <a:latin typeface="Calibri" panose="020F0502020204030204" pitchFamily="34" charset="0"/>
                <a:cs typeface="Calibri" panose="020F0502020204030204" pitchFamily="34" charset="0"/>
              </a:rPr>
              <a:t>.</a:t>
            </a:r>
          </a:p>
        </p:txBody>
      </p:sp>
      <p:sp>
        <p:nvSpPr>
          <p:cNvPr id="13" name="Slide Number Placeholder 12">
            <a:extLst>
              <a:ext uri="{FF2B5EF4-FFF2-40B4-BE49-F238E27FC236}">
                <a16:creationId xmlns:a16="http://schemas.microsoft.com/office/drawing/2014/main" id="{A11BDC35-85F6-81CF-CD9D-F25BCE66D91F}"/>
              </a:ext>
            </a:extLst>
          </p:cNvPr>
          <p:cNvSpPr>
            <a:spLocks noGrp="1"/>
          </p:cNvSpPr>
          <p:nvPr>
            <p:ph type="sldNum" sz="quarter" idx="12"/>
          </p:nvPr>
        </p:nvSpPr>
        <p:spPr/>
        <p:txBody>
          <a:bodyPr/>
          <a:lstStyle/>
          <a:p>
            <a:fld id="{F7A97E85-343F-DE4C-AB4F-C00C4B6D29EF}" type="slidenum">
              <a:rPr lang="en-US" smtClean="0"/>
              <a:t>2</a:t>
            </a:fld>
            <a:endParaRPr lang="en-US"/>
          </a:p>
        </p:txBody>
      </p:sp>
      <p:sp>
        <p:nvSpPr>
          <p:cNvPr id="14" name="Rectangle 13">
            <a:extLst>
              <a:ext uri="{FF2B5EF4-FFF2-40B4-BE49-F238E27FC236}">
                <a16:creationId xmlns:a16="http://schemas.microsoft.com/office/drawing/2014/main" id="{EDBC18C7-C122-20B0-0603-273DE13BAF90}"/>
              </a:ext>
            </a:extLst>
          </p:cNvPr>
          <p:cNvSpPr/>
          <p:nvPr/>
        </p:nvSpPr>
        <p:spPr>
          <a:xfrm>
            <a:off x="0" y="5058246"/>
            <a:ext cx="995082" cy="995082"/>
          </a:xfrm>
          <a:prstGeom prst="rect">
            <a:avLst/>
          </a:prstGeom>
          <a:solidFill>
            <a:schemeClr val="accent1">
              <a:alpha val="499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664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A76695-7E2F-6B04-9D1A-D1C2FDE9FC13}"/>
              </a:ext>
            </a:extLst>
          </p:cNvPr>
          <p:cNvSpPr>
            <a:spLocks noGrp="1"/>
          </p:cNvSpPr>
          <p:nvPr>
            <p:ph type="sldNum" sz="quarter" idx="12"/>
          </p:nvPr>
        </p:nvSpPr>
        <p:spPr/>
        <p:txBody>
          <a:bodyPr/>
          <a:lstStyle/>
          <a:p>
            <a:fld id="{C1BBCEF6-2ADA-364E-98F1-750B8367BB0E}" type="slidenum">
              <a:rPr lang="en-US" smtClean="0"/>
              <a:t>20</a:t>
            </a:fld>
            <a:endParaRPr lang="en-US"/>
          </a:p>
        </p:txBody>
      </p:sp>
      <p:pic>
        <p:nvPicPr>
          <p:cNvPr id="2" name="Picture 1" descr="A white and grey triangle pattern&#10;&#10;Description automatically generated">
            <a:extLst>
              <a:ext uri="{FF2B5EF4-FFF2-40B4-BE49-F238E27FC236}">
                <a16:creationId xmlns:a16="http://schemas.microsoft.com/office/drawing/2014/main" id="{E06C9FEC-06FD-80B7-C577-5BC4B49D0631}"/>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3" name="Rectangle 2">
            <a:extLst>
              <a:ext uri="{FF2B5EF4-FFF2-40B4-BE49-F238E27FC236}">
                <a16:creationId xmlns:a16="http://schemas.microsoft.com/office/drawing/2014/main" id="{C6FD1E6A-417A-C0B0-2A29-D6BE3C570554}"/>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BFA0D3D-84CC-99FA-8A26-5B76B304358E}"/>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1290BAF-5487-F61E-9DF3-122AD080C7A9}"/>
              </a:ext>
            </a:extLst>
          </p:cNvPr>
          <p:cNvSpPr txBox="1"/>
          <p:nvPr/>
        </p:nvSpPr>
        <p:spPr>
          <a:xfrm>
            <a:off x="363942" y="27913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a:t>
            </a:r>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59AA7C7-0AFE-44DD-8CC8-84C3474B1A07}"/>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0571E066-F11B-49AD-3178-F4ECD2816802}"/>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A19EC253-9B4F-F3DD-4EF6-211E801AA29E}"/>
              </a:ext>
            </a:extLst>
          </p:cNvPr>
          <p:cNvGrpSpPr>
            <a:grpSpLocks noChangeAspect="1"/>
          </p:cNvGrpSpPr>
          <p:nvPr/>
        </p:nvGrpSpPr>
        <p:grpSpPr>
          <a:xfrm>
            <a:off x="9582647" y="476619"/>
            <a:ext cx="1554480" cy="306358"/>
            <a:chOff x="8077200" y="2074333"/>
            <a:chExt cx="2319866" cy="457200"/>
          </a:xfrm>
        </p:grpSpPr>
        <p:sp>
          <p:nvSpPr>
            <p:cNvPr id="25" name="Oval 24">
              <a:extLst>
                <a:ext uri="{FF2B5EF4-FFF2-40B4-BE49-F238E27FC236}">
                  <a16:creationId xmlns:a16="http://schemas.microsoft.com/office/drawing/2014/main" id="{7FBC750E-C890-F1F3-348F-0AF0998F549D}"/>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C4E7B79D-E01F-FB4D-E3DA-376DE3E3828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EB2EFBD1-1935-A5ED-01CF-870B9C223D7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9C514314-8ECF-F8CF-30B2-D29DEE02D0FD}"/>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F61C4EFA-2F34-6D56-85F8-40F678374643}"/>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0" name="Content Placeholder 2">
            <a:extLst>
              <a:ext uri="{FF2B5EF4-FFF2-40B4-BE49-F238E27FC236}">
                <a16:creationId xmlns:a16="http://schemas.microsoft.com/office/drawing/2014/main" id="{CC715036-82E2-2ED9-746B-D6E1F6587869}"/>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31" name="TextBox 30">
            <a:extLst>
              <a:ext uri="{FF2B5EF4-FFF2-40B4-BE49-F238E27FC236}">
                <a16:creationId xmlns:a16="http://schemas.microsoft.com/office/drawing/2014/main" id="{DF696328-A6D4-DC9A-33A0-44E62AB721C5}"/>
              </a:ext>
            </a:extLst>
          </p:cNvPr>
          <p:cNvSpPr txBox="1"/>
          <p:nvPr/>
        </p:nvSpPr>
        <p:spPr>
          <a:xfrm>
            <a:off x="8057019" y="112869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2" name="Round Single Corner Rectangle 31">
            <a:extLst>
              <a:ext uri="{FF2B5EF4-FFF2-40B4-BE49-F238E27FC236}">
                <a16:creationId xmlns:a16="http://schemas.microsoft.com/office/drawing/2014/main" id="{9DB988AB-9DD0-7E08-E1F1-D2C2FE5ECFD7}"/>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56AFA100-E58D-83DF-904C-17A3398856E0}"/>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34" name="TextBox 33">
            <a:extLst>
              <a:ext uri="{FF2B5EF4-FFF2-40B4-BE49-F238E27FC236}">
                <a16:creationId xmlns:a16="http://schemas.microsoft.com/office/drawing/2014/main" id="{C637DFF0-556B-2E3D-BF27-A4F336AB5670}"/>
              </a:ext>
            </a:extLst>
          </p:cNvPr>
          <p:cNvSpPr txBox="1"/>
          <p:nvPr/>
        </p:nvSpPr>
        <p:spPr>
          <a:xfrm>
            <a:off x="388751" y="800563"/>
            <a:ext cx="7265116" cy="590931"/>
          </a:xfrm>
          <a:prstGeom prst="rect">
            <a:avLst/>
          </a:prstGeom>
          <a:noFill/>
        </p:spPr>
        <p:txBody>
          <a:bodyPr wrap="square" rtlCol="0">
            <a:spAutoFit/>
          </a:bodyPr>
          <a:lstStyle/>
          <a:p>
            <a:pPr>
              <a:lnSpc>
                <a:spcPct val="90000"/>
              </a:lnSpc>
            </a:pPr>
            <a:r>
              <a:rPr lang="es" dirty="0">
                <a:solidFill>
                  <a:schemeClr val="bg1"/>
                </a:solidFill>
                <a:effectLst/>
                <a:latin typeface="Calibri" panose="020F0502020204030204" pitchFamily="34" charset="0"/>
                <a:ea typeface="Times New Roman" panose="02020603050405020304" pitchFamily="18" charset="0"/>
              </a:rPr>
              <a:t>Sugerimos que las mujeres con </a:t>
            </a:r>
            <a:r>
              <a:rPr lang="es" dirty="0">
                <a:solidFill>
                  <a:schemeClr val="bg1"/>
                </a:solidFill>
                <a:effectLst/>
                <a:latin typeface="Calibri" panose="020F0502020204030204" pitchFamily="34" charset="0"/>
                <a:ea typeface="Calibri" panose="020F0502020204030204" pitchFamily="34" charset="0"/>
              </a:rPr>
              <a:t>EII </a:t>
            </a:r>
            <a:r>
              <a:rPr lang="es" dirty="0">
                <a:solidFill>
                  <a:schemeClr val="bg1"/>
                </a:solidFill>
                <a:effectLst/>
                <a:latin typeface="Calibri" panose="020F0502020204030204" pitchFamily="34" charset="0"/>
                <a:ea typeface="Times New Roman" panose="02020603050405020304" pitchFamily="18" charset="0"/>
              </a:rPr>
              <a:t>pueden tener una fertilidad disminuida en comparación con las mujeres sin </a:t>
            </a:r>
            <a:r>
              <a:rPr lang="es" dirty="0">
                <a:solidFill>
                  <a:schemeClr val="bg1"/>
                </a:solidFill>
                <a:effectLst/>
                <a:latin typeface="Calibri" panose="020F0502020204030204" pitchFamily="34" charset="0"/>
                <a:ea typeface="Calibri" panose="020F0502020204030204" pitchFamily="34" charset="0"/>
              </a:rPr>
              <a:t>EII </a:t>
            </a:r>
            <a:r>
              <a:rPr lang="es" dirty="0">
                <a:solidFill>
                  <a:schemeClr val="bg1"/>
                </a:solidFill>
                <a:effectLst/>
                <a:latin typeface="Calibri" panose="020F0502020204030204" pitchFamily="34" charset="0"/>
                <a:ea typeface="Times New Roman" panose="02020603050405020304" pitchFamily="18" charset="0"/>
              </a:rPr>
              <a:t>.</a:t>
            </a:r>
            <a:endParaRPr lang="en-US" spc="-30" dirty="0">
              <a:solidFill>
                <a:schemeClr val="bg1"/>
              </a:solidFill>
              <a:effectLst/>
              <a:latin typeface="Calibri" panose="020F0502020204030204" pitchFamily="34" charset="0"/>
              <a:cs typeface="Calibri" panose="020F0502020204030204" pitchFamily="34" charset="0"/>
            </a:endParaRPr>
          </a:p>
        </p:txBody>
      </p:sp>
      <p:pic>
        <p:nvPicPr>
          <p:cNvPr id="35" name="Picture 34" descr="A white and grey triangle pattern&#10;&#10;Description automatically generated">
            <a:extLst>
              <a:ext uri="{FF2B5EF4-FFF2-40B4-BE49-F238E27FC236}">
                <a16:creationId xmlns:a16="http://schemas.microsoft.com/office/drawing/2014/main" id="{915165B4-20E1-A469-2AC1-0E35E9AD87F8}"/>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36" name="Rectangle 35">
            <a:extLst>
              <a:ext uri="{FF2B5EF4-FFF2-40B4-BE49-F238E27FC236}">
                <a16:creationId xmlns:a16="http://schemas.microsoft.com/office/drawing/2014/main" id="{7A346331-148A-A6DD-AF45-8C8294EBC19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0AFA83A6-88DD-4650-3473-F63AF103004B}"/>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119F5B1-91CC-58EC-04C6-AF1620EBAB80}"/>
              </a:ext>
            </a:extLst>
          </p:cNvPr>
          <p:cNvSpPr txBox="1"/>
          <p:nvPr/>
        </p:nvSpPr>
        <p:spPr>
          <a:xfrm>
            <a:off x="363942" y="236966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3:</a:t>
            </a:r>
            <a:endParaRPr lang="en-US"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DB5F99E6-DC3B-3C83-20C3-94DD92A63864}"/>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Content Placeholder 2">
            <a:extLst>
              <a:ext uri="{FF2B5EF4-FFF2-40B4-BE49-F238E27FC236}">
                <a16:creationId xmlns:a16="http://schemas.microsoft.com/office/drawing/2014/main" id="{93A7C805-7829-43DE-33F1-E0A4B05E2E75}"/>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BC6FDA47-6C38-19DF-DB4C-E01C6CE97273}"/>
              </a:ext>
            </a:extLst>
          </p:cNvPr>
          <p:cNvGrpSpPr>
            <a:grpSpLocks noChangeAspect="1"/>
          </p:cNvGrpSpPr>
          <p:nvPr/>
        </p:nvGrpSpPr>
        <p:grpSpPr>
          <a:xfrm>
            <a:off x="9582647" y="2567150"/>
            <a:ext cx="1554480" cy="306358"/>
            <a:chOff x="8077200" y="2074333"/>
            <a:chExt cx="2319866" cy="457200"/>
          </a:xfrm>
        </p:grpSpPr>
        <p:sp>
          <p:nvSpPr>
            <p:cNvPr id="42" name="Oval 41">
              <a:extLst>
                <a:ext uri="{FF2B5EF4-FFF2-40B4-BE49-F238E27FC236}">
                  <a16:creationId xmlns:a16="http://schemas.microsoft.com/office/drawing/2014/main" id="{105AED2B-26F0-04E9-6FD1-472A4175A39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DFE1334E-7457-C0D6-4EE9-4EFC699A6DD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8CE3EEDE-1D11-137A-5179-BF61FCC6428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E316DEB3-C426-2A64-6AE8-F12150E12A9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6" name="TextBox 45">
            <a:extLst>
              <a:ext uri="{FF2B5EF4-FFF2-40B4-BE49-F238E27FC236}">
                <a16:creationId xmlns:a16="http://schemas.microsoft.com/office/drawing/2014/main" id="{838D57F3-12DF-7A77-F21D-A13F3E8EED2A}"/>
              </a:ext>
            </a:extLst>
          </p:cNvPr>
          <p:cNvSpPr txBox="1"/>
          <p:nvPr/>
        </p:nvSpPr>
        <p:spPr>
          <a:xfrm>
            <a:off x="8053475" y="218339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47" name="Content Placeholder 2">
            <a:extLst>
              <a:ext uri="{FF2B5EF4-FFF2-40B4-BE49-F238E27FC236}">
                <a16:creationId xmlns:a16="http://schemas.microsoft.com/office/drawing/2014/main" id="{EE3A9116-5033-BF54-5B4B-79BB46DD6E59}"/>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48" name="TextBox 47">
            <a:extLst>
              <a:ext uri="{FF2B5EF4-FFF2-40B4-BE49-F238E27FC236}">
                <a16:creationId xmlns:a16="http://schemas.microsoft.com/office/drawing/2014/main" id="{67E96A27-8EAE-A7F8-FBC3-64B3BBEF1828}"/>
              </a:ext>
            </a:extLst>
          </p:cNvPr>
          <p:cNvSpPr txBox="1"/>
          <p:nvPr/>
        </p:nvSpPr>
        <p:spPr>
          <a:xfrm>
            <a:off x="8057019" y="321922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49" name="Round Single Corner Rectangle 48">
            <a:extLst>
              <a:ext uri="{FF2B5EF4-FFF2-40B4-BE49-F238E27FC236}">
                <a16:creationId xmlns:a16="http://schemas.microsoft.com/office/drawing/2014/main" id="{497B9BB3-7763-152D-B2BE-9D6D1E8F9A7A}"/>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0" name="Picture 49" descr="A white and grey triangle pattern&#10;&#10;Description automatically generated">
            <a:extLst>
              <a:ext uri="{FF2B5EF4-FFF2-40B4-BE49-F238E27FC236}">
                <a16:creationId xmlns:a16="http://schemas.microsoft.com/office/drawing/2014/main" id="{11533909-CB3A-99DA-D0D4-7AE55012A279}"/>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51" name="Rectangle 50">
            <a:extLst>
              <a:ext uri="{FF2B5EF4-FFF2-40B4-BE49-F238E27FC236}">
                <a16:creationId xmlns:a16="http://schemas.microsoft.com/office/drawing/2014/main" id="{4C4177D9-7048-BD7C-948A-BA87CF8D3F24}"/>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DAFD5471-F05F-9E68-5E16-AA64C224E7AA}"/>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19BD2A9C-ACC6-B137-A3F4-5EF6B6D45805}"/>
              </a:ext>
            </a:extLst>
          </p:cNvPr>
          <p:cNvSpPr txBox="1"/>
          <p:nvPr/>
        </p:nvSpPr>
        <p:spPr>
          <a:xfrm>
            <a:off x="363942" y="445122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4:</a:t>
            </a:r>
            <a:endParaRPr lang="en-US" dirty="0">
              <a:solidFill>
                <a:schemeClr val="bg1"/>
              </a:solidFill>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500F201B-E57F-64C7-FA08-074A7E60360D}"/>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Content Placeholder 2">
            <a:extLst>
              <a:ext uri="{FF2B5EF4-FFF2-40B4-BE49-F238E27FC236}">
                <a16:creationId xmlns:a16="http://schemas.microsoft.com/office/drawing/2014/main" id="{D2795E32-2E22-65D7-D829-256945575E47}"/>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56" name="Group 55">
            <a:extLst>
              <a:ext uri="{FF2B5EF4-FFF2-40B4-BE49-F238E27FC236}">
                <a16:creationId xmlns:a16="http://schemas.microsoft.com/office/drawing/2014/main" id="{78BEA8B4-E41C-CC93-FCE4-80D090E960F4}"/>
              </a:ext>
            </a:extLst>
          </p:cNvPr>
          <p:cNvGrpSpPr>
            <a:grpSpLocks noChangeAspect="1"/>
          </p:cNvGrpSpPr>
          <p:nvPr/>
        </p:nvGrpSpPr>
        <p:grpSpPr>
          <a:xfrm>
            <a:off x="9582647" y="4648710"/>
            <a:ext cx="1554480" cy="306358"/>
            <a:chOff x="8077200" y="2074333"/>
            <a:chExt cx="2319866" cy="457200"/>
          </a:xfrm>
        </p:grpSpPr>
        <p:sp>
          <p:nvSpPr>
            <p:cNvPr id="57" name="Oval 56">
              <a:extLst>
                <a:ext uri="{FF2B5EF4-FFF2-40B4-BE49-F238E27FC236}">
                  <a16:creationId xmlns:a16="http://schemas.microsoft.com/office/drawing/2014/main" id="{454D9438-85EC-4F15-ECDD-D8391FE942AF}"/>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8" name="Oval 57">
              <a:extLst>
                <a:ext uri="{FF2B5EF4-FFF2-40B4-BE49-F238E27FC236}">
                  <a16:creationId xmlns:a16="http://schemas.microsoft.com/office/drawing/2014/main" id="{8D9CC36C-8F30-95AB-CD22-98E9B86D6916}"/>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9" name="Oval 58">
              <a:extLst>
                <a:ext uri="{FF2B5EF4-FFF2-40B4-BE49-F238E27FC236}">
                  <a16:creationId xmlns:a16="http://schemas.microsoft.com/office/drawing/2014/main" id="{511B75F8-6D21-5502-EAE1-121A8B010BA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0" name="Oval 59">
              <a:extLst>
                <a:ext uri="{FF2B5EF4-FFF2-40B4-BE49-F238E27FC236}">
                  <a16:creationId xmlns:a16="http://schemas.microsoft.com/office/drawing/2014/main" id="{7D30681D-20CF-9D55-7F95-67B6DABA43C6}"/>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1" name="TextBox 60">
            <a:extLst>
              <a:ext uri="{FF2B5EF4-FFF2-40B4-BE49-F238E27FC236}">
                <a16:creationId xmlns:a16="http://schemas.microsoft.com/office/drawing/2014/main" id="{0166E2AF-BF34-1DAD-CED5-042C8FB73A30}"/>
              </a:ext>
            </a:extLst>
          </p:cNvPr>
          <p:cNvSpPr txBox="1"/>
          <p:nvPr/>
        </p:nvSpPr>
        <p:spPr>
          <a:xfrm>
            <a:off x="8053475" y="426495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62" name="Content Placeholder 2">
            <a:extLst>
              <a:ext uri="{FF2B5EF4-FFF2-40B4-BE49-F238E27FC236}">
                <a16:creationId xmlns:a16="http://schemas.microsoft.com/office/drawing/2014/main" id="{5F868B90-CAEA-65FE-DD22-118F9E4302EB}"/>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s" sz="1800" dirty="0">
                <a:latin typeface="Calibri" panose="020F0502020204030204" pitchFamily="34" charset="0"/>
                <a:cs typeface="Calibri" panose="020F0502020204030204" pitchFamily="34" charset="0"/>
              </a:rPr>
              <a:t>Fuerte</a:t>
            </a:r>
          </a:p>
        </p:txBody>
      </p:sp>
      <p:sp>
        <p:nvSpPr>
          <p:cNvPr id="63" name="TextBox 62">
            <a:extLst>
              <a:ext uri="{FF2B5EF4-FFF2-40B4-BE49-F238E27FC236}">
                <a16:creationId xmlns:a16="http://schemas.microsoft.com/office/drawing/2014/main" id="{A0E4EB84-C20A-B333-BF52-8FCF6CF3AC86}"/>
              </a:ext>
            </a:extLst>
          </p:cNvPr>
          <p:cNvSpPr txBox="1"/>
          <p:nvPr/>
        </p:nvSpPr>
        <p:spPr>
          <a:xfrm>
            <a:off x="8057019" y="530078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64" name="Round Single Corner Rectangle 63">
            <a:extLst>
              <a:ext uri="{FF2B5EF4-FFF2-40B4-BE49-F238E27FC236}">
                <a16:creationId xmlns:a16="http://schemas.microsoft.com/office/drawing/2014/main" id="{6D501D29-466C-0254-122D-26D5F01AA651}"/>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id="{0648DF52-E601-33C9-08DE-F9E810B9D831}"/>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66" name="TextBox 65">
            <a:extLst>
              <a:ext uri="{FF2B5EF4-FFF2-40B4-BE49-F238E27FC236}">
                <a16:creationId xmlns:a16="http://schemas.microsoft.com/office/drawing/2014/main" id="{5DC32585-AECE-4A5C-8FAE-FAD95BFAD1BC}"/>
              </a:ext>
            </a:extLst>
          </p:cNvPr>
          <p:cNvSpPr txBox="1"/>
          <p:nvPr/>
        </p:nvSpPr>
        <p:spPr>
          <a:xfrm>
            <a:off x="388751" y="2719962"/>
            <a:ext cx="7265116" cy="1089529"/>
          </a:xfrm>
          <a:prstGeom prst="rect">
            <a:avLst/>
          </a:prstGeom>
          <a:noFill/>
        </p:spPr>
        <p:txBody>
          <a:bodyPr wrap="square" rtlCol="0">
            <a:spAutoFit/>
          </a:bodyPr>
          <a:lstStyle/>
          <a:p>
            <a:pPr>
              <a:lnSpc>
                <a:spcPct val="90000"/>
              </a:lnSpc>
            </a:pPr>
            <a:r>
              <a:rPr lang="e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 mujeres con colitis ulcerosa, sugerimos que la presencia de </a:t>
            </a:r>
            <a:r>
              <a:rPr lang="es-ES" dirty="0">
                <a:solidFill>
                  <a:schemeClr val="bg1"/>
                </a:solidFill>
                <a:latin typeface="Calibri" panose="020F0502020204030204" pitchFamily="34" charset="0"/>
                <a:cs typeface="Calibri" panose="020F0502020204030204" pitchFamily="34" charset="0"/>
              </a:rPr>
              <a:t>anastomosis </a:t>
            </a:r>
            <a:r>
              <a:rPr lang="es-ES" dirty="0" err="1">
                <a:solidFill>
                  <a:schemeClr val="bg1"/>
                </a:solidFill>
                <a:latin typeface="Calibri" panose="020F0502020204030204" pitchFamily="34" charset="0"/>
                <a:cs typeface="Calibri" panose="020F0502020204030204" pitchFamily="34" charset="0"/>
              </a:rPr>
              <a:t>ileoanal</a:t>
            </a:r>
            <a:r>
              <a:rPr lang="es-ES" dirty="0">
                <a:solidFill>
                  <a:schemeClr val="bg1"/>
                </a:solidFill>
                <a:latin typeface="Calibri" panose="020F0502020204030204" pitchFamily="34" charset="0"/>
                <a:cs typeface="Calibri" panose="020F0502020204030204" pitchFamily="34" charset="0"/>
              </a:rPr>
              <a:t> con reservorio ileal</a:t>
            </a:r>
            <a:r>
              <a:rPr lang="e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se asocia con una disminución de la fertilidad en comparación con mujeres con colitis ulcerosa que no se han sometido </a:t>
            </a:r>
            <a:br>
              <a:rPr lang="e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 dicho tipo de cirugía con reconstrucción del tránsito</a:t>
            </a:r>
            <a:r>
              <a:rPr lang="es" i="0" kern="1200" dirty="0">
                <a:solidFill>
                  <a:schemeClr val="bg1"/>
                </a:solidFill>
                <a:effectLst/>
                <a:latin typeface="Calibri" panose="020F0502020204030204" pitchFamily="34" charset="0"/>
                <a:cs typeface="Calibri" panose="020F0502020204030204" pitchFamily="34" charset="0"/>
              </a:rPr>
              <a:t>.</a:t>
            </a:r>
          </a:p>
        </p:txBody>
      </p:sp>
      <p:pic>
        <p:nvPicPr>
          <p:cNvPr id="67" name="Picture 66">
            <a:extLst>
              <a:ext uri="{FF2B5EF4-FFF2-40B4-BE49-F238E27FC236}">
                <a16:creationId xmlns:a16="http://schemas.microsoft.com/office/drawing/2014/main" id="{B43DF872-3D83-7084-ECFB-0F81C0D2AC22}"/>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68" name="TextBox 67">
            <a:extLst>
              <a:ext uri="{FF2B5EF4-FFF2-40B4-BE49-F238E27FC236}">
                <a16:creationId xmlns:a16="http://schemas.microsoft.com/office/drawing/2014/main" id="{F3FC5057-9A7C-E278-5D91-6E35D1AE9322}"/>
              </a:ext>
            </a:extLst>
          </p:cNvPr>
          <p:cNvSpPr txBox="1"/>
          <p:nvPr/>
        </p:nvSpPr>
        <p:spPr>
          <a:xfrm>
            <a:off x="388751" y="4903578"/>
            <a:ext cx="7265116" cy="841128"/>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En mujeres con enfermedad inflamatoria intestinal, recomendamos informar que la enfermedad en fase activa se asocia con un mayor riesgo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de infertilidad en comparación con la enfermedad en remisión.</a:t>
            </a:r>
            <a:r>
              <a:rPr lang="es" spc="-30"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877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94DD9-D579-60D0-C272-D9E0CEA7510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B25D-4C64-C979-DBF0-FC5D46CD2683}"/>
              </a:ext>
            </a:extLst>
          </p:cNvPr>
          <p:cNvSpPr>
            <a:spLocks noGrp="1"/>
          </p:cNvSpPr>
          <p:nvPr>
            <p:ph type="sldNum" sz="quarter" idx="12"/>
          </p:nvPr>
        </p:nvSpPr>
        <p:spPr/>
        <p:txBody>
          <a:bodyPr/>
          <a:lstStyle/>
          <a:p>
            <a:fld id="{C1BBCEF6-2ADA-364E-98F1-750B8367BB0E}" type="slidenum">
              <a:rPr lang="en-US" smtClean="0"/>
              <a:t>21</a:t>
            </a:fld>
            <a:endParaRPr lang="en-US"/>
          </a:p>
        </p:txBody>
      </p:sp>
      <p:pic>
        <p:nvPicPr>
          <p:cNvPr id="69" name="Picture 68" descr="A white and grey triangle pattern&#10;&#10;Description automatically generated">
            <a:extLst>
              <a:ext uri="{FF2B5EF4-FFF2-40B4-BE49-F238E27FC236}">
                <a16:creationId xmlns:a16="http://schemas.microsoft.com/office/drawing/2014/main" id="{0085C537-687F-68BE-D0F1-98384DB3FE01}"/>
              </a:ext>
            </a:extLst>
          </p:cNvPr>
          <p:cNvPicPr>
            <a:picLocks noChangeAspect="1"/>
          </p:cNvPicPr>
          <p:nvPr/>
        </p:nvPicPr>
        <p:blipFill>
          <a:blip r:embed="rId3">
            <a:alphaModFix/>
          </a:blip>
          <a:srcRect t="54168" b="1116"/>
          <a:stretch/>
        </p:blipFill>
        <p:spPr>
          <a:xfrm>
            <a:off x="0" y="3269823"/>
            <a:ext cx="7878726" cy="2360429"/>
          </a:xfrm>
          <a:prstGeom prst="rect">
            <a:avLst/>
          </a:prstGeom>
        </p:spPr>
      </p:pic>
      <p:sp>
        <p:nvSpPr>
          <p:cNvPr id="70" name="Rectangle 69">
            <a:extLst>
              <a:ext uri="{FF2B5EF4-FFF2-40B4-BE49-F238E27FC236}">
                <a16:creationId xmlns:a16="http://schemas.microsoft.com/office/drawing/2014/main" id="{9E844AC7-028F-233B-BA37-263B26DB6CBD}"/>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58800582-F65D-EF49-A128-75D5C0194EC7}"/>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435F8084-4FA0-9532-BAF5-58973163EE50}"/>
              </a:ext>
            </a:extLst>
          </p:cNvPr>
          <p:cNvSpPr txBox="1"/>
          <p:nvPr/>
        </p:nvSpPr>
        <p:spPr>
          <a:xfrm>
            <a:off x="363942" y="35402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6:</a:t>
            </a:r>
            <a:endParaRPr lang="en-US" dirty="0">
              <a:solidFill>
                <a:schemeClr val="bg1"/>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AC693BFD-663F-6D65-34AB-5BF11A70E6AD}"/>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4" name="Content Placeholder 2">
            <a:extLst>
              <a:ext uri="{FF2B5EF4-FFF2-40B4-BE49-F238E27FC236}">
                <a16:creationId xmlns:a16="http://schemas.microsoft.com/office/drawing/2014/main" id="{D227A68E-B7EE-F7B4-3F9B-E0729F732BBB}"/>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A757F3C4-D51F-DD2B-7D09-5D204A2133E7}"/>
              </a:ext>
            </a:extLst>
          </p:cNvPr>
          <p:cNvGrpSpPr>
            <a:grpSpLocks noChangeAspect="1"/>
          </p:cNvGrpSpPr>
          <p:nvPr/>
        </p:nvGrpSpPr>
        <p:grpSpPr>
          <a:xfrm>
            <a:off x="9639300" y="3893443"/>
            <a:ext cx="1828800" cy="360421"/>
            <a:chOff x="8077200" y="2074333"/>
            <a:chExt cx="2319866" cy="457200"/>
          </a:xfrm>
        </p:grpSpPr>
        <p:sp>
          <p:nvSpPr>
            <p:cNvPr id="76" name="Oval 75">
              <a:extLst>
                <a:ext uri="{FF2B5EF4-FFF2-40B4-BE49-F238E27FC236}">
                  <a16:creationId xmlns:a16="http://schemas.microsoft.com/office/drawing/2014/main" id="{B69913B5-5A6A-1CC2-9D98-1AF68B2090B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id="{DE149F36-5822-F475-DCDC-F4A494F8EEC5}"/>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AED0A9B4-E4F6-EE65-6D53-4FEB67159FFA}"/>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0" name="Oval 79">
              <a:extLst>
                <a:ext uri="{FF2B5EF4-FFF2-40B4-BE49-F238E27FC236}">
                  <a16:creationId xmlns:a16="http://schemas.microsoft.com/office/drawing/2014/main" id="{6C04FFD3-C605-A8B2-A132-AA74F02F7F87}"/>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1" name="TextBox 80">
            <a:extLst>
              <a:ext uri="{FF2B5EF4-FFF2-40B4-BE49-F238E27FC236}">
                <a16:creationId xmlns:a16="http://schemas.microsoft.com/office/drawing/2014/main" id="{0460C86E-AA3B-84B5-6E0F-9D83D40A0043}"/>
              </a:ext>
            </a:extLst>
          </p:cNvPr>
          <p:cNvSpPr txBox="1"/>
          <p:nvPr/>
        </p:nvSpPr>
        <p:spPr>
          <a:xfrm>
            <a:off x="8053475" y="33540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82" name="Content Placeholder 2">
            <a:extLst>
              <a:ext uri="{FF2B5EF4-FFF2-40B4-BE49-F238E27FC236}">
                <a16:creationId xmlns:a16="http://schemas.microsoft.com/office/drawing/2014/main" id="{C6E8886A-B880-D19D-8856-F9B7F427F666}"/>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83" name="TextBox 82">
            <a:extLst>
              <a:ext uri="{FF2B5EF4-FFF2-40B4-BE49-F238E27FC236}">
                <a16:creationId xmlns:a16="http://schemas.microsoft.com/office/drawing/2014/main" id="{60A15E60-AFD3-8C88-A0A8-9FD9FE7F26F1}"/>
              </a:ext>
            </a:extLst>
          </p:cNvPr>
          <p:cNvSpPr txBox="1"/>
          <p:nvPr/>
        </p:nvSpPr>
        <p:spPr>
          <a:xfrm>
            <a:off x="8057019" y="47079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84" name="Round Single Corner Rectangle 83">
            <a:extLst>
              <a:ext uri="{FF2B5EF4-FFF2-40B4-BE49-F238E27FC236}">
                <a16:creationId xmlns:a16="http://schemas.microsoft.com/office/drawing/2014/main" id="{4AF9556A-D378-28FB-B682-CA2C70DD24BC}"/>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5" name="Picture 84">
            <a:extLst>
              <a:ext uri="{FF2B5EF4-FFF2-40B4-BE49-F238E27FC236}">
                <a16:creationId xmlns:a16="http://schemas.microsoft.com/office/drawing/2014/main" id="{D820B120-D725-F0A7-B716-223CE9DD1DD0}"/>
              </a:ext>
            </a:extLst>
          </p:cNvPr>
          <p:cNvPicPr>
            <a:picLocks noChangeAspect="1"/>
          </p:cNvPicPr>
          <p:nvPr/>
        </p:nvPicPr>
        <p:blipFill>
          <a:blip r:embed="rId4">
            <a:alphaModFix amt="10000"/>
          </a:blip>
          <a:srcRect t="794" b="794"/>
          <a:stretch/>
        </p:blipFill>
        <p:spPr>
          <a:xfrm>
            <a:off x="5542469" y="3663228"/>
            <a:ext cx="1962189" cy="1541721"/>
          </a:xfrm>
          <a:prstGeom prst="rect">
            <a:avLst/>
          </a:prstGeom>
        </p:spPr>
      </p:pic>
      <p:pic>
        <p:nvPicPr>
          <p:cNvPr id="86" name="Picture 85" descr="A white and grey triangle pattern&#10;&#10;Description automatically generated">
            <a:extLst>
              <a:ext uri="{FF2B5EF4-FFF2-40B4-BE49-F238E27FC236}">
                <a16:creationId xmlns:a16="http://schemas.microsoft.com/office/drawing/2014/main" id="{AB764F12-EB50-1DB5-C54D-2FEF74B2DC83}"/>
              </a:ext>
            </a:extLst>
          </p:cNvPr>
          <p:cNvPicPr>
            <a:picLocks noChangeAspect="1"/>
          </p:cNvPicPr>
          <p:nvPr/>
        </p:nvPicPr>
        <p:blipFill>
          <a:blip r:embed="rId3">
            <a:alphaModFix/>
          </a:blip>
          <a:srcRect t="54168" b="1116"/>
          <a:stretch/>
        </p:blipFill>
        <p:spPr>
          <a:xfrm>
            <a:off x="0" y="679023"/>
            <a:ext cx="7878726" cy="2360429"/>
          </a:xfrm>
          <a:prstGeom prst="rect">
            <a:avLst/>
          </a:prstGeom>
        </p:spPr>
      </p:pic>
      <p:sp>
        <p:nvSpPr>
          <p:cNvPr id="87" name="Rectangle 86">
            <a:extLst>
              <a:ext uri="{FF2B5EF4-FFF2-40B4-BE49-F238E27FC236}">
                <a16:creationId xmlns:a16="http://schemas.microsoft.com/office/drawing/2014/main" id="{3499AC96-7B4F-83F1-AA7A-28360B0F5B23}"/>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89982292-3326-248F-E0D1-92925D765214}"/>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D9AA31EF-C9C6-4205-8023-A29A688B91D1}"/>
              </a:ext>
            </a:extLst>
          </p:cNvPr>
          <p:cNvSpPr txBox="1"/>
          <p:nvPr/>
        </p:nvSpPr>
        <p:spPr>
          <a:xfrm>
            <a:off x="363942" y="9494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5:</a:t>
            </a:r>
            <a:endParaRPr lang="en-US" dirty="0">
              <a:solidFill>
                <a:schemeClr val="bg1"/>
              </a:solidFill>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3923230D-B0F6-A82E-07D2-CCF93B54AB2D}"/>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Content Placeholder 2">
            <a:extLst>
              <a:ext uri="{FF2B5EF4-FFF2-40B4-BE49-F238E27FC236}">
                <a16:creationId xmlns:a16="http://schemas.microsoft.com/office/drawing/2014/main" id="{9BE7B596-2207-3399-D8E5-A47850FDB3A2}"/>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a16="http://schemas.microsoft.com/office/drawing/2014/main" id="{B387C3FC-67D4-AC2C-A4D1-5D935F69C78F}"/>
              </a:ext>
            </a:extLst>
          </p:cNvPr>
          <p:cNvGrpSpPr>
            <a:grpSpLocks noChangeAspect="1"/>
          </p:cNvGrpSpPr>
          <p:nvPr/>
        </p:nvGrpSpPr>
        <p:grpSpPr>
          <a:xfrm>
            <a:off x="9639300" y="1302643"/>
            <a:ext cx="1828800" cy="360421"/>
            <a:chOff x="8077200" y="2074333"/>
            <a:chExt cx="2319866" cy="457200"/>
          </a:xfrm>
        </p:grpSpPr>
        <p:sp>
          <p:nvSpPr>
            <p:cNvPr id="93" name="Oval 92">
              <a:extLst>
                <a:ext uri="{FF2B5EF4-FFF2-40B4-BE49-F238E27FC236}">
                  <a16:creationId xmlns:a16="http://schemas.microsoft.com/office/drawing/2014/main" id="{3739AF88-4CA5-2022-EC83-23AFC720B20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Oval 93">
              <a:extLst>
                <a:ext uri="{FF2B5EF4-FFF2-40B4-BE49-F238E27FC236}">
                  <a16:creationId xmlns:a16="http://schemas.microsoft.com/office/drawing/2014/main" id="{AF1FE96C-A8C5-7D1B-A300-002739C679EC}"/>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5" name="Oval 94">
              <a:extLst>
                <a:ext uri="{FF2B5EF4-FFF2-40B4-BE49-F238E27FC236}">
                  <a16:creationId xmlns:a16="http://schemas.microsoft.com/office/drawing/2014/main" id="{5A3FCB59-5011-2CE8-ABFF-F4C3A6677AC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Oval 95">
              <a:extLst>
                <a:ext uri="{FF2B5EF4-FFF2-40B4-BE49-F238E27FC236}">
                  <a16:creationId xmlns:a16="http://schemas.microsoft.com/office/drawing/2014/main" id="{DF2DFD70-8794-2FDB-CADF-9ABB3F8203E4}"/>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6000352E-00A9-CDD5-140B-DFBADA664D45}"/>
              </a:ext>
            </a:extLst>
          </p:cNvPr>
          <p:cNvSpPr txBox="1"/>
          <p:nvPr/>
        </p:nvSpPr>
        <p:spPr>
          <a:xfrm>
            <a:off x="8053475" y="7632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F73069C4-148B-0384-AF7E-9E6F2D7F00C1}"/>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99" name="TextBox 98">
            <a:extLst>
              <a:ext uri="{FF2B5EF4-FFF2-40B4-BE49-F238E27FC236}">
                <a16:creationId xmlns:a16="http://schemas.microsoft.com/office/drawing/2014/main" id="{E3557E6B-1F3B-B8D1-B1A0-0C1E434083D5}"/>
              </a:ext>
            </a:extLst>
          </p:cNvPr>
          <p:cNvSpPr txBox="1"/>
          <p:nvPr/>
        </p:nvSpPr>
        <p:spPr>
          <a:xfrm>
            <a:off x="8057019" y="21171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00" name="Round Single Corner Rectangle 99">
            <a:extLst>
              <a:ext uri="{FF2B5EF4-FFF2-40B4-BE49-F238E27FC236}">
                <a16:creationId xmlns:a16="http://schemas.microsoft.com/office/drawing/2014/main" id="{E215CFCE-F08A-8D1F-39EA-3B73E1641372}"/>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55B10062-1876-DDB6-1CF7-4CBCECC658E7}"/>
              </a:ext>
            </a:extLst>
          </p:cNvPr>
          <p:cNvPicPr>
            <a:picLocks noChangeAspect="1"/>
          </p:cNvPicPr>
          <p:nvPr/>
        </p:nvPicPr>
        <p:blipFill>
          <a:blip r:embed="rId4">
            <a:alphaModFix amt="10000"/>
          </a:blip>
          <a:srcRect t="794" b="794"/>
          <a:stretch/>
        </p:blipFill>
        <p:spPr>
          <a:xfrm>
            <a:off x="5542469" y="1072428"/>
            <a:ext cx="1962189" cy="1541721"/>
          </a:xfrm>
          <a:prstGeom prst="rect">
            <a:avLst/>
          </a:prstGeom>
        </p:spPr>
      </p:pic>
      <p:sp>
        <p:nvSpPr>
          <p:cNvPr id="102" name="TextBox 101">
            <a:extLst>
              <a:ext uri="{FF2B5EF4-FFF2-40B4-BE49-F238E27FC236}">
                <a16:creationId xmlns:a16="http://schemas.microsoft.com/office/drawing/2014/main" id="{4CEB291A-FEBE-B117-5F5F-42883EE9090D}"/>
              </a:ext>
            </a:extLst>
          </p:cNvPr>
          <p:cNvSpPr txBox="1"/>
          <p:nvPr/>
        </p:nvSpPr>
        <p:spPr>
          <a:xfrm>
            <a:off x="388751" y="1487617"/>
            <a:ext cx="7265116" cy="1200329"/>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Sugerimos informar que las mujeres con enfermedad inflamatoria intestinal pueden alcanzar tasas de éxito similares con tecnologías de reproducción asistida que las mujeres sin EII, cuando se mide por la tasa de nacimientos vivos.</a:t>
            </a:r>
            <a:endParaRPr lang="es" spc="-30" dirty="0">
              <a:solidFill>
                <a:schemeClr val="bg1"/>
              </a:solidFill>
              <a:effectLst/>
              <a:latin typeface="Calibri" panose="020F050202020403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3E4CDB92-71E9-AD34-5834-88A7ECAA8AFF}"/>
              </a:ext>
            </a:extLst>
          </p:cNvPr>
          <p:cNvSpPr txBox="1"/>
          <p:nvPr/>
        </p:nvSpPr>
        <p:spPr>
          <a:xfrm>
            <a:off x="388751" y="4043944"/>
            <a:ext cx="7265116" cy="1200329"/>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Sugerimos informar que las mujeres con enfermedad inflamatoria intestinal que se han sometido a cirugía pélvica presentan tasas de éxito similares con fertilización in vitro, en comparación con mujeres sin EII, cuando se mide por la tasa de nacidos vivos.</a:t>
            </a:r>
            <a:endParaRPr lang="es"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965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ign&#10;&#10;Description automatically generated">
            <a:extLst>
              <a:ext uri="{FF2B5EF4-FFF2-40B4-BE49-F238E27FC236}">
                <a16:creationId xmlns:a16="http://schemas.microsoft.com/office/drawing/2014/main" id="{87DCFB3B-954C-8B19-3216-9FF9D64B5505}"/>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6" name="Slide Number Placeholder 5">
            <a:extLst>
              <a:ext uri="{FF2B5EF4-FFF2-40B4-BE49-F238E27FC236}">
                <a16:creationId xmlns:a16="http://schemas.microsoft.com/office/drawing/2014/main" id="{A43FEA23-380E-6DCE-6AB3-43EEBF8C1765}"/>
              </a:ext>
            </a:extLst>
          </p:cNvPr>
          <p:cNvSpPr>
            <a:spLocks noGrp="1"/>
          </p:cNvSpPr>
          <p:nvPr>
            <p:ph type="sldNum" sz="quarter" idx="12"/>
          </p:nvPr>
        </p:nvSpPr>
        <p:spPr/>
        <p:txBody>
          <a:bodyPr/>
          <a:lstStyle/>
          <a:p>
            <a:fld id="{C1BBCEF6-2ADA-364E-98F1-750B8367BB0E}" type="slidenum">
              <a:rPr lang="en-US" smtClean="0"/>
              <a:t>22</a:t>
            </a:fld>
            <a:endParaRPr lang="en-US"/>
          </a:p>
        </p:txBody>
      </p:sp>
      <p:sp>
        <p:nvSpPr>
          <p:cNvPr id="10" name="Rectangle 9">
            <a:extLst>
              <a:ext uri="{FF2B5EF4-FFF2-40B4-BE49-F238E27FC236}">
                <a16:creationId xmlns:a16="http://schemas.microsoft.com/office/drawing/2014/main" id="{D8BA61EA-B37A-9B87-E710-A12A1A232CF6}"/>
              </a:ext>
            </a:extLst>
          </p:cNvPr>
          <p:cNvSpPr/>
          <p:nvPr/>
        </p:nvSpPr>
        <p:spPr>
          <a:xfrm>
            <a:off x="0" y="-22148"/>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52D6A36-CC07-114A-9BB8-F287660740EA}"/>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Recomendaciones de consenso</a:t>
            </a:r>
          </a:p>
        </p:txBody>
      </p:sp>
      <p:sp>
        <p:nvSpPr>
          <p:cNvPr id="12" name="TextBox 11">
            <a:extLst>
              <a:ext uri="{FF2B5EF4-FFF2-40B4-BE49-F238E27FC236}">
                <a16:creationId xmlns:a16="http://schemas.microsoft.com/office/drawing/2014/main" id="{F4322253-136C-667C-D14C-4834C8154081}"/>
              </a:ext>
            </a:extLst>
          </p:cNvPr>
          <p:cNvSpPr txBox="1"/>
          <p:nvPr/>
        </p:nvSpPr>
        <p:spPr>
          <a:xfrm>
            <a:off x="5488169" y="1318437"/>
            <a:ext cx="5783014" cy="4295554"/>
          </a:xfrm>
          <a:prstGeom prst="rect">
            <a:avLst/>
          </a:prstGeom>
        </p:spPr>
        <p:txBody>
          <a:bodyPr vert="horz" lIns="91440" tIns="45720" rIns="91440" bIns="45720" rtlCol="0" anchor="ctr">
            <a:normAutofit/>
          </a:bodyPr>
          <a:lstStyle/>
          <a:p>
            <a:pPr>
              <a:spcAft>
                <a:spcPts val="2400"/>
              </a:spcAft>
            </a:pPr>
            <a:r>
              <a:rPr lang="e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 Las mujeres con EII pueden tener una fertilidad reducida en comparación con las mujeres sin EII debido a una reserva ovárica reducida.</a:t>
            </a:r>
            <a:r>
              <a:rPr lang="es" sz="2000" dirty="0">
                <a:solidFill>
                  <a:schemeClr val="bg1"/>
                </a:solidFill>
                <a:effectLst/>
                <a:latin typeface="Calibri" panose="020F0502020204030204" pitchFamily="34" charset="0"/>
                <a:cs typeface="Calibri" panose="020F0502020204030204" pitchFamily="34" charset="0"/>
              </a:rPr>
              <a:t> </a:t>
            </a:r>
          </a:p>
          <a:p>
            <a:pPr>
              <a:spcAft>
                <a:spcPts val="2400"/>
              </a:spcAft>
            </a:pPr>
            <a:r>
              <a:rPr lang="es" sz="2000" dirty="0">
                <a:solidFill>
                  <a:schemeClr val="bg1"/>
                </a:solidFill>
                <a:effectLst/>
                <a:latin typeface="Calibri" panose="020F0502020204030204" pitchFamily="34" charset="0"/>
                <a:ea typeface="Aptos" panose="020B0004020202020204" pitchFamily="34" charset="0"/>
              </a:rPr>
              <a:t>3. Las mujeres con EII pueden someterse a una recuperación de ovocitos sin un mayor riesgo </a:t>
            </a:r>
            <a:br>
              <a:rPr lang="es" sz="2000" dirty="0">
                <a:solidFill>
                  <a:schemeClr val="bg1"/>
                </a:solidFill>
                <a:effectLst/>
                <a:latin typeface="Calibri" panose="020F0502020204030204" pitchFamily="34" charset="0"/>
                <a:ea typeface="Aptos" panose="020B0004020202020204" pitchFamily="34" charset="0"/>
              </a:rPr>
            </a:br>
            <a:r>
              <a:rPr lang="es" sz="2000" dirty="0">
                <a:solidFill>
                  <a:schemeClr val="bg1"/>
                </a:solidFill>
                <a:effectLst/>
                <a:latin typeface="Calibri" panose="020F0502020204030204" pitchFamily="34" charset="0"/>
                <a:ea typeface="Aptos" panose="020B0004020202020204" pitchFamily="34" charset="0"/>
              </a:rPr>
              <a:t>de brote </a:t>
            </a:r>
            <a:r>
              <a:rPr lang="es" sz="2000" dirty="0">
                <a:solidFill>
                  <a:schemeClr val="bg1"/>
                </a:solidFill>
                <a:effectLst/>
                <a:latin typeface="Calibri" panose="020F0502020204030204" pitchFamily="34" charset="0"/>
                <a:cs typeface="Calibri" panose="020F0502020204030204" pitchFamily="34" charset="0"/>
              </a:rPr>
              <a:t>.</a:t>
            </a:r>
          </a:p>
          <a:p>
            <a:pPr>
              <a:spcAft>
                <a:spcPts val="2400"/>
              </a:spcAft>
            </a:pPr>
            <a:r>
              <a:rPr lang="es" sz="2000" kern="100" dirty="0">
                <a:solidFill>
                  <a:schemeClr val="accent4"/>
                </a:solidFill>
                <a:effectLst/>
                <a:latin typeface="Calibri" panose="020F0502020204030204" pitchFamily="34" charset="0"/>
                <a:cs typeface="Calibri" panose="020F0502020204030204" pitchFamily="34" charset="0"/>
              </a:rPr>
              <a:t>Datos insuficientes para votar: las mujeres con EII pueden continuar con toda </a:t>
            </a:r>
            <a:r>
              <a:rPr lang="es" sz="2000" kern="100" spc="-30" dirty="0">
                <a:solidFill>
                  <a:schemeClr val="accent4"/>
                </a:solidFill>
                <a:effectLst/>
                <a:latin typeface="Calibri" panose="020F0502020204030204" pitchFamily="34" charset="0"/>
                <a:cs typeface="Calibri" panose="020F0502020204030204" pitchFamily="34" charset="0"/>
              </a:rPr>
              <a:t>la terapia para la EII, excepto el metotrexato, durante la recuperación </a:t>
            </a:r>
            <a:br>
              <a:rPr lang="es" sz="2000" kern="100" spc="-30" dirty="0">
                <a:solidFill>
                  <a:schemeClr val="accent4"/>
                </a:solidFill>
                <a:effectLst/>
                <a:latin typeface="Calibri" panose="020F0502020204030204" pitchFamily="34" charset="0"/>
                <a:cs typeface="Calibri" panose="020F0502020204030204" pitchFamily="34" charset="0"/>
              </a:rPr>
            </a:br>
            <a:r>
              <a:rPr lang="es" sz="2000" kern="100" spc="-30" dirty="0">
                <a:solidFill>
                  <a:schemeClr val="accent4"/>
                </a:solidFill>
                <a:effectLst/>
                <a:latin typeface="Calibri" panose="020F0502020204030204" pitchFamily="34" charset="0"/>
                <a:cs typeface="Calibri" panose="020F0502020204030204" pitchFamily="34" charset="0"/>
              </a:rPr>
              <a:t>de ovocitos.</a:t>
            </a:r>
            <a:endParaRPr lang="en-US" sz="2000" kern="100" spc="-30" dirty="0">
              <a:solidFill>
                <a:schemeClr val="accent4"/>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EDEA5CD-E08E-5915-DE50-0E1B34CAA413}"/>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C01ACB45-80A2-CE2D-7514-B71757625980}"/>
              </a:ext>
            </a:extLst>
          </p:cNvPr>
          <p:cNvCxnSpPr>
            <a:cxnSpLocks/>
          </p:cNvCxnSpPr>
          <p:nvPr/>
        </p:nvCxnSpPr>
        <p:spPr>
          <a:xfrm>
            <a:off x="5580888" y="2717085"/>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2C653E9-CE47-7BC9-93F2-71388FAAB476}"/>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6F38C3-D437-08F0-BF82-776EECCDCBFD}"/>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E824E70-66DC-8157-5D70-D4696D55652E}"/>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9B143A-2F7D-E40E-B569-C2DF9F85EC3B}"/>
              </a:ext>
            </a:extLst>
          </p:cNvPr>
          <p:cNvCxnSpPr>
            <a:cxnSpLocks/>
          </p:cNvCxnSpPr>
          <p:nvPr/>
        </p:nvCxnSpPr>
        <p:spPr>
          <a:xfrm>
            <a:off x="7526956" y="1065913"/>
            <a:ext cx="353090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D17FA33-904B-FEF5-BB56-3CB322823982}"/>
              </a:ext>
            </a:extLst>
          </p:cNvPr>
          <p:cNvCxnSpPr>
            <a:cxnSpLocks/>
          </p:cNvCxnSpPr>
          <p:nvPr/>
        </p:nvCxnSpPr>
        <p:spPr>
          <a:xfrm>
            <a:off x="5580888" y="3936743"/>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24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1B0A3-F04E-D0D8-7387-6CD2B8D958B8}"/>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C52760-B06B-38E1-ED7E-9152F6D395B0}"/>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46841805-A278-C8B4-41EE-B1BE89C706FC}"/>
              </a:ext>
            </a:extLst>
          </p:cNvPr>
          <p:cNvSpPr>
            <a:spLocks noGrp="1"/>
          </p:cNvSpPr>
          <p:nvPr>
            <p:ph type="sldNum" sz="quarter" idx="12"/>
          </p:nvPr>
        </p:nvSpPr>
        <p:spPr/>
        <p:txBody>
          <a:bodyPr/>
          <a:lstStyle/>
          <a:p>
            <a:fld id="{C1BBCEF6-2ADA-364E-98F1-750B8367BB0E}" type="slidenum">
              <a:rPr lang="en-US" smtClean="0"/>
              <a:pPr/>
              <a:t>23</a:t>
            </a:fld>
            <a:endParaRPr lang="en-US"/>
          </a:p>
        </p:txBody>
      </p:sp>
      <p:sp>
        <p:nvSpPr>
          <p:cNvPr id="11" name="Content Placeholder 2">
            <a:extLst>
              <a:ext uri="{FF2B5EF4-FFF2-40B4-BE49-F238E27FC236}">
                <a16:creationId xmlns:a16="http://schemas.microsoft.com/office/drawing/2014/main" id="{E75FE6F4-51A0-2715-5506-9B278B7861D8}"/>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314334E4-A332-0CB8-B632-B6825AC96E6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B63B3E-5F89-FDFC-8B49-17BEEBFB1827}"/>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7F93B5-71BF-B286-0B6D-4763F45AB67E}"/>
              </a:ext>
            </a:extLst>
          </p:cNvPr>
          <p:cNvSpPr/>
          <p:nvPr/>
        </p:nvSpPr>
        <p:spPr>
          <a:xfrm>
            <a:off x="5638800" y="914400"/>
            <a:ext cx="914400" cy="914400"/>
          </a:xfrm>
          <a:prstGeom prst="ellipse">
            <a:avLst/>
          </a:prstGeom>
          <a:gradFill flip="none" rotWithShape="1">
            <a:gsLst>
              <a:gs pos="0">
                <a:schemeClr val="accent2">
                  <a:lumMod val="75000"/>
                </a:schemeClr>
              </a:gs>
              <a:gs pos="50000">
                <a:schemeClr val="accent2"/>
              </a:gs>
              <a:gs pos="75000">
                <a:schemeClr val="accent2"/>
              </a:gs>
              <a:gs pos="99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C61DA-E063-2E65-4684-D977BCB73890}"/>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E2640D-74F9-AAB4-5C20-55340928546D}"/>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F8A7D3B-84F1-9D6E-63E9-F83114160711}"/>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D01AE595-7433-D69B-38AB-1C8B66E58B0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Asesoramiento </a:t>
            </a:r>
            <a:br>
              <a:rPr lang="e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y optimización preconcepcional</a:t>
            </a:r>
            <a:endParaRPr lang="en-US" sz="1600" dirty="0">
              <a:solidFill>
                <a:schemeClr val="accent2">
                  <a:lumMod val="75000"/>
                </a:schemeClr>
              </a:solidFill>
            </a:endParaRPr>
          </a:p>
        </p:txBody>
      </p:sp>
      <p:sp>
        <p:nvSpPr>
          <p:cNvPr id="19" name="Content Placeholder 2">
            <a:extLst>
              <a:ext uri="{FF2B5EF4-FFF2-40B4-BE49-F238E27FC236}">
                <a16:creationId xmlns:a16="http://schemas.microsoft.com/office/drawing/2014/main" id="{17B8657C-79E9-0010-DD2C-B24AABC9018F}"/>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B7D43FA0-4C93-E945-2841-BF6E1A5F594B}"/>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7779DE2B-C5AF-32F2-7A15-F5ACD7B8FD6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07BA4032-8795-6BB1-6F6B-DBB958C0E5C7}"/>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598106-3D2C-DC44-99CC-3BF3E8FF67BD}"/>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356E0C-0783-C592-5455-66C04337D5BF}"/>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748539-A4AD-0271-13A2-2F2B3EC15F92}"/>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F50033-8F61-B745-25B4-38BC251D4EE4}"/>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3BDF2A58-56B6-7855-6C4D-5F9A09D0CCB3}"/>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 para la EII </a:t>
            </a:r>
            <a:br>
              <a:rPr lang="en-US" sz="1600" dirty="0">
                <a:latin typeface="Calibri" panose="020F0502020204030204" pitchFamily="34" charset="0"/>
                <a:cs typeface="Times New Roman" panose="02020603050405020304" pitchFamily="18" charset="0"/>
              </a:rPr>
            </a:br>
            <a:r>
              <a:rPr lang="es" sz="1600" dirty="0">
                <a:latin typeface="Calibri" panose="020F0502020204030204" pitchFamily="34" charset="0"/>
                <a:cs typeface="Times New Roman" panose="02020603050405020304" pitchFamily="18" charset="0"/>
              </a:rPr>
              <a:t>durante la lactancia</a:t>
            </a:r>
            <a:endParaRPr lang="en-US" sz="1600" dirty="0">
              <a:latin typeface="Calibri" panose="020F0502020204030204" pitchFamily="34" charset="0"/>
            </a:endParaRPr>
          </a:p>
        </p:txBody>
      </p:sp>
      <p:sp>
        <p:nvSpPr>
          <p:cNvPr id="28" name="Content Placeholder 2">
            <a:extLst>
              <a:ext uri="{FF2B5EF4-FFF2-40B4-BE49-F238E27FC236}">
                <a16:creationId xmlns:a16="http://schemas.microsoft.com/office/drawing/2014/main" id="{7F824C3A-EAFA-425A-FC04-9CAF81477E5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1E95FA45-F026-158B-355C-C1316C0799EE}"/>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A6756025-E39D-BD2D-1540-E231F676970E}"/>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DE090702-CA1C-6B7B-4F26-277C961628D2}"/>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269FC834-11F4-FC56-5FE7-8BDCCEE3AB75}"/>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BD20D3A-9899-EB55-EB12-1849BF47576F}"/>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1A93B113-E58B-FE5C-185B-A06792BEFDAE}"/>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FFF1425E-14D6-5EB9-3B53-AE65AC3595C5}"/>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6427AA34-61FC-E958-625A-1F6CA8DAC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48C13D73-6102-4CAF-EC2C-06EA30AF0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3F158C7A-122B-6FAD-41BD-945406B81C55}"/>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D2232D4B-F56F-B098-0861-9D5C7EFC34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0A991651-76C3-35A6-4A15-F70B41176948}"/>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03744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C91C47-9277-ACA2-D8F7-E2A382F30437}"/>
              </a:ext>
            </a:extLst>
          </p:cNvPr>
          <p:cNvPicPr>
            <a:picLocks noChangeAspect="1"/>
          </p:cNvPicPr>
          <p:nvPr/>
        </p:nvPicPr>
        <p:blipFill>
          <a:blip r:embed="rId3"/>
          <a:srcRect t="15625" b="38723"/>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sp>
        <p:nvSpPr>
          <p:cNvPr id="4" name="Slide Number Placeholder 3">
            <a:extLst>
              <a:ext uri="{FF2B5EF4-FFF2-40B4-BE49-F238E27FC236}">
                <a16:creationId xmlns:a16="http://schemas.microsoft.com/office/drawing/2014/main" id="{A2BBB7C5-EDE9-B233-E8C2-46F18F2E687B}"/>
              </a:ext>
            </a:extLst>
          </p:cNvPr>
          <p:cNvSpPr>
            <a:spLocks noGrp="1"/>
          </p:cNvSpPr>
          <p:nvPr>
            <p:ph type="sldNum" sz="quarter" idx="12"/>
          </p:nvPr>
        </p:nvSpPr>
        <p:spPr/>
        <p:txBody>
          <a:bodyPr/>
          <a:lstStyle/>
          <a:p>
            <a:fld id="{C1BBCEF6-2ADA-364E-98F1-750B8367BB0E}" type="slidenum">
              <a:rPr lang="en-US" smtClean="0"/>
              <a:t>24</a:t>
            </a:fld>
            <a:endParaRPr lang="en-US"/>
          </a:p>
        </p:txBody>
      </p:sp>
      <p:pic>
        <p:nvPicPr>
          <p:cNvPr id="2" name="Picture 1" descr="A white and grey triangle pattern&#10;&#10;Description automatically generated">
            <a:extLst>
              <a:ext uri="{FF2B5EF4-FFF2-40B4-BE49-F238E27FC236}">
                <a16:creationId xmlns:a16="http://schemas.microsoft.com/office/drawing/2014/main" id="{F1A22357-676D-1D6E-3027-594354CCCC7D}"/>
              </a:ext>
            </a:extLst>
          </p:cNvPr>
          <p:cNvPicPr>
            <a:picLocks noChangeAspect="1"/>
          </p:cNvPicPr>
          <p:nvPr/>
        </p:nvPicPr>
        <p:blipFill>
          <a:blip r:embed="rId4">
            <a:alphaModFix/>
          </a:blip>
          <a:srcRect t="54168" b="1116"/>
          <a:stretch/>
        </p:blipFill>
        <p:spPr>
          <a:xfrm>
            <a:off x="0" y="3700129"/>
            <a:ext cx="7878726" cy="2360429"/>
          </a:xfrm>
          <a:prstGeom prst="rect">
            <a:avLst/>
          </a:prstGeom>
        </p:spPr>
      </p:pic>
      <p:sp>
        <p:nvSpPr>
          <p:cNvPr id="3" name="Rectangle 2">
            <a:extLst>
              <a:ext uri="{FF2B5EF4-FFF2-40B4-BE49-F238E27FC236}">
                <a16:creationId xmlns:a16="http://schemas.microsoft.com/office/drawing/2014/main" id="{5B302444-4DFF-615C-A76F-1842725304F9}"/>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FE35802-508D-8817-E897-13D670F6614D}"/>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D9FE09E-F376-95C0-213A-5B3353EBE6B6}"/>
              </a:ext>
            </a:extLst>
          </p:cNvPr>
          <p:cNvSpPr txBox="1"/>
          <p:nvPr/>
        </p:nvSpPr>
        <p:spPr>
          <a:xfrm>
            <a:off x="363942" y="3970599"/>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7:</a:t>
            </a:r>
            <a:endParaRPr lang="en-US" dirty="0">
              <a:solidFill>
                <a:schemeClr val="bg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F54CF1A1-693B-96EA-6BA7-FAE263B94DBC}"/>
              </a:ext>
            </a:extLst>
          </p:cNvPr>
          <p:cNvSpPr/>
          <p:nvPr/>
        </p:nvSpPr>
        <p:spPr>
          <a:xfrm>
            <a:off x="7889358" y="3691468"/>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Content Placeholder 2">
            <a:extLst>
              <a:ext uri="{FF2B5EF4-FFF2-40B4-BE49-F238E27FC236}">
                <a16:creationId xmlns:a16="http://schemas.microsoft.com/office/drawing/2014/main" id="{B7CEB13A-0B50-B7AA-10E0-09C29F1DBFC3}"/>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4463EC4A-15E5-BB47-5973-CA296505D9D2}"/>
              </a:ext>
            </a:extLst>
          </p:cNvPr>
          <p:cNvGrpSpPr>
            <a:grpSpLocks noChangeAspect="1"/>
          </p:cNvGrpSpPr>
          <p:nvPr/>
        </p:nvGrpSpPr>
        <p:grpSpPr>
          <a:xfrm>
            <a:off x="9126279" y="4323749"/>
            <a:ext cx="1828800" cy="360421"/>
            <a:chOff x="8077200" y="2074333"/>
            <a:chExt cx="2319866" cy="457200"/>
          </a:xfrm>
        </p:grpSpPr>
        <p:sp>
          <p:nvSpPr>
            <p:cNvPr id="28" name="Oval 27">
              <a:extLst>
                <a:ext uri="{FF2B5EF4-FFF2-40B4-BE49-F238E27FC236}">
                  <a16:creationId xmlns:a16="http://schemas.microsoft.com/office/drawing/2014/main" id="{CC7BB424-CD00-B25C-50BF-107C280476B2}"/>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C985C5B3-BB41-776A-3B51-8EDBCD0E0C7A}"/>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399261D4-59B1-E995-CF62-A801F5CC08D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FF8312E3-3964-04E0-0127-7BE036F17733}"/>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EA75A36F-3B40-067A-2BA9-0AF8B0A87E3B}"/>
              </a:ext>
            </a:extLst>
          </p:cNvPr>
          <p:cNvSpPr txBox="1"/>
          <p:nvPr/>
        </p:nvSpPr>
        <p:spPr>
          <a:xfrm>
            <a:off x="8053475" y="3784333"/>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3" name="Content Placeholder 2">
            <a:extLst>
              <a:ext uri="{FF2B5EF4-FFF2-40B4-BE49-F238E27FC236}">
                <a16:creationId xmlns:a16="http://schemas.microsoft.com/office/drawing/2014/main" id="{8FAE34CB-8343-AA17-489C-5713A1588CAE}"/>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Fuerte</a:t>
            </a:r>
          </a:p>
        </p:txBody>
      </p:sp>
      <p:sp>
        <p:nvSpPr>
          <p:cNvPr id="34" name="TextBox 33">
            <a:extLst>
              <a:ext uri="{FF2B5EF4-FFF2-40B4-BE49-F238E27FC236}">
                <a16:creationId xmlns:a16="http://schemas.microsoft.com/office/drawing/2014/main" id="{F6738B16-E558-6386-0D8A-DF8BA3836934}"/>
              </a:ext>
            </a:extLst>
          </p:cNvPr>
          <p:cNvSpPr txBox="1"/>
          <p:nvPr/>
        </p:nvSpPr>
        <p:spPr>
          <a:xfrm>
            <a:off x="8057019" y="513821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AEDE6027-3C97-BACB-E879-E1EF21D8B5C1}"/>
              </a:ext>
            </a:extLst>
          </p:cNvPr>
          <p:cNvSpPr txBox="1"/>
          <p:nvPr/>
        </p:nvSpPr>
        <p:spPr>
          <a:xfrm>
            <a:off x="388751" y="4700104"/>
            <a:ext cx="7265116" cy="646331"/>
          </a:xfrm>
          <a:prstGeom prst="rect">
            <a:avLst/>
          </a:prstGeom>
          <a:noFill/>
        </p:spPr>
        <p:txBody>
          <a:bodyPr wrap="square" rtlCol="0">
            <a:spAutoFit/>
          </a:bodyPr>
          <a:lstStyle/>
          <a:p>
            <a:r>
              <a:rPr lang="es-ES" dirty="0">
                <a:solidFill>
                  <a:schemeClr val="bg1"/>
                </a:solidFill>
              </a:rPr>
              <a:t>Recomendamos que las mujeres con enfermedad inflamatoria intestinal reciban asesoramiento preconcepcional</a:t>
            </a:r>
            <a:r>
              <a:rPr lang="es" dirty="0">
                <a:solidFill>
                  <a:schemeClr val="bg1"/>
                </a:solidFill>
                <a:effectLst/>
                <a:latin typeface="Calibri" panose="020F0502020204030204" pitchFamily="34" charset="0"/>
                <a:cs typeface="Calibri" panose="020F0502020204030204" pitchFamily="34" charset="0"/>
              </a:rPr>
              <a:t>.</a:t>
            </a:r>
          </a:p>
        </p:txBody>
      </p:sp>
      <p:sp>
        <p:nvSpPr>
          <p:cNvPr id="36" name="Round Single Corner Rectangle 35">
            <a:extLst>
              <a:ext uri="{FF2B5EF4-FFF2-40B4-BE49-F238E27FC236}">
                <a16:creationId xmlns:a16="http://schemas.microsoft.com/office/drawing/2014/main" id="{8DB52A8B-193A-ACD7-6D61-B7862E74D706}"/>
              </a:ext>
            </a:extLst>
          </p:cNvPr>
          <p:cNvSpPr/>
          <p:nvPr/>
        </p:nvSpPr>
        <p:spPr>
          <a:xfrm>
            <a:off x="152400" y="3843868"/>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E4C21C2B-546A-5941-0846-A077D8AFDE4B}"/>
              </a:ext>
            </a:extLst>
          </p:cNvPr>
          <p:cNvPicPr>
            <a:picLocks noChangeAspect="1"/>
          </p:cNvPicPr>
          <p:nvPr/>
        </p:nvPicPr>
        <p:blipFill>
          <a:blip r:embed="rId5">
            <a:alphaModFix amt="10000"/>
          </a:blip>
          <a:srcRect t="794" b="794"/>
          <a:stretch/>
        </p:blipFill>
        <p:spPr>
          <a:xfrm>
            <a:off x="5542469" y="4093534"/>
            <a:ext cx="1962189" cy="1541721"/>
          </a:xfrm>
          <a:prstGeom prst="rect">
            <a:avLst/>
          </a:prstGeom>
        </p:spPr>
      </p:pic>
    </p:spTree>
    <p:extLst>
      <p:ext uri="{BB962C8B-B14F-4D97-AF65-F5344CB8AC3E}">
        <p14:creationId xmlns:p14="http://schemas.microsoft.com/office/powerpoint/2010/main" val="4134536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83A4-A0D3-F727-5E93-08E66FB5CF95}"/>
            </a:ext>
          </a:extLst>
        </p:cNvPr>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633EB5BD-0B3E-0EA6-908B-BEAD115898C5}"/>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4" name="TextBox 3">
            <a:extLst>
              <a:ext uri="{FF2B5EF4-FFF2-40B4-BE49-F238E27FC236}">
                <a16:creationId xmlns:a16="http://schemas.microsoft.com/office/drawing/2014/main" id="{0CD0E9AA-FB24-7FE5-9053-A2B3EB903273}"/>
              </a:ext>
            </a:extLst>
          </p:cNvPr>
          <p:cNvSpPr txBox="1"/>
          <p:nvPr/>
        </p:nvSpPr>
        <p:spPr>
          <a:xfrm>
            <a:off x="957943" y="7926572"/>
            <a:ext cx="8643257" cy="923330"/>
          </a:xfrm>
          <a:prstGeom prst="rect">
            <a:avLst/>
          </a:prstGeom>
          <a:noFill/>
        </p:spPr>
        <p:txBody>
          <a:bodyPr wrap="square" rtlCol="0">
            <a:spAutoFit/>
          </a:bodyPr>
          <a:lstStyle/>
          <a:p>
            <a:r>
              <a:rPr lang="es" i="1" dirty="0">
                <a:effectLst/>
                <a:latin typeface="Helvetica" pitchFamily="2" charset="0"/>
              </a:rPr>
              <a:t>Las mujeres con EII deben estar en remisión documentada y ser evaluadas médicamente.</a:t>
            </a:r>
            <a:endParaRPr lang="en-US" dirty="0">
              <a:effectLst/>
              <a:latin typeface="Helvetica" pitchFamily="2" charset="0"/>
            </a:endParaRPr>
          </a:p>
          <a:p>
            <a:r>
              <a:rPr lang="es" i="1" dirty="0">
                <a:effectLst/>
                <a:latin typeface="Helvetica" pitchFamily="2" charset="0"/>
              </a:rPr>
              <a:t>optimizado antes de la concepción electiva.</a:t>
            </a:r>
            <a:endParaRPr lang="en-US" dirty="0">
              <a:effectLst/>
              <a:latin typeface="Helvetica" pitchFamily="2" charset="0"/>
            </a:endParaRPr>
          </a:p>
          <a:p>
            <a:endParaRPr lang="en-US" dirty="0"/>
          </a:p>
        </p:txBody>
      </p:sp>
      <p:sp>
        <p:nvSpPr>
          <p:cNvPr id="5" name="Slide Number Placeholder 4">
            <a:extLst>
              <a:ext uri="{FF2B5EF4-FFF2-40B4-BE49-F238E27FC236}">
                <a16:creationId xmlns:a16="http://schemas.microsoft.com/office/drawing/2014/main" id="{40D0922F-07A2-3B7F-A176-A8C6A11B2042}"/>
              </a:ext>
            </a:extLst>
          </p:cNvPr>
          <p:cNvSpPr>
            <a:spLocks noGrp="1"/>
          </p:cNvSpPr>
          <p:nvPr>
            <p:ph type="sldNum" sz="quarter" idx="12"/>
          </p:nvPr>
        </p:nvSpPr>
        <p:spPr/>
        <p:txBody>
          <a:bodyPr/>
          <a:lstStyle/>
          <a:p>
            <a:fld id="{C1BBCEF6-2ADA-364E-98F1-750B8367BB0E}" type="slidenum">
              <a:rPr lang="en-US" smtClean="0"/>
              <a:t>25</a:t>
            </a:fld>
            <a:endParaRPr lang="en-US"/>
          </a:p>
        </p:txBody>
      </p:sp>
      <p:sp>
        <p:nvSpPr>
          <p:cNvPr id="9" name="Rectangle 8">
            <a:extLst>
              <a:ext uri="{FF2B5EF4-FFF2-40B4-BE49-F238E27FC236}">
                <a16:creationId xmlns:a16="http://schemas.microsoft.com/office/drawing/2014/main" id="{991B910D-381B-A29C-C8E7-6FB71D043C41}"/>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0B9680E-CE42-301D-EC29-C12C18B58446}"/>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a:t>
            </a:r>
            <a:r>
              <a:rPr lang="es-ES" dirty="0">
                <a:solidFill>
                  <a:schemeClr val="bg1"/>
                </a:solidFill>
                <a:latin typeface="Calibri" panose="020F0502020204030204" pitchFamily="34" charset="0"/>
                <a:cs typeface="Calibri" panose="020F0502020204030204" pitchFamily="34" charset="0"/>
              </a:rPr>
              <a:t>e</a:t>
            </a:r>
            <a:r>
              <a:rPr lang="es" dirty="0">
                <a:solidFill>
                  <a:schemeClr val="bg1"/>
                </a:solidFill>
                <a:latin typeface="Calibri" panose="020F0502020204030204" pitchFamily="34" charset="0"/>
                <a:cs typeface="Calibri" panose="020F0502020204030204" pitchFamily="34" charset="0"/>
              </a:rPr>
              <a:t>comendaciones de consenso</a:t>
            </a:r>
          </a:p>
        </p:txBody>
      </p:sp>
      <p:sp>
        <p:nvSpPr>
          <p:cNvPr id="11" name="TextBox 10">
            <a:extLst>
              <a:ext uri="{FF2B5EF4-FFF2-40B4-BE49-F238E27FC236}">
                <a16:creationId xmlns:a16="http://schemas.microsoft.com/office/drawing/2014/main" id="{8E3C9517-2C27-0F12-C038-50F846B89756}"/>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s" sz="2000" dirty="0">
                <a:solidFill>
                  <a:schemeClr val="bg1"/>
                </a:solidFill>
                <a:effectLst/>
                <a:latin typeface="Calibri" panose="020F0502020204030204" pitchFamily="34" charset="0"/>
                <a:ea typeface="Aptos" panose="020B0004020202020204" pitchFamily="34" charset="0"/>
              </a:rPr>
              <a:t>4. </a:t>
            </a:r>
            <a:r>
              <a:rPr lang="es-ES" sz="2000" dirty="0">
                <a:solidFill>
                  <a:schemeClr val="bg1"/>
                </a:solidFill>
                <a:latin typeface="Calibri" panose="020F0502020204030204" pitchFamily="34" charset="0"/>
                <a:cs typeface="Calibri" panose="020F0502020204030204" pitchFamily="34" charset="0"/>
              </a:rPr>
              <a:t>Se recomienda que las mujeres con enfermedad inflamatoria intestinal que deseen anticoncepción opten por métodos anticonceptivos reversibles de acción prolongada, en lugar de aquellos que contienen estrógenos.</a:t>
            </a:r>
          </a:p>
          <a:p>
            <a:pPr marL="9525">
              <a:spcAft>
                <a:spcPts val="2400"/>
              </a:spcAft>
            </a:pPr>
            <a:r>
              <a:rPr lang="e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5. </a:t>
            </a:r>
            <a:r>
              <a:rPr lang="es-ES" sz="2000" dirty="0">
                <a:solidFill>
                  <a:schemeClr val="bg1"/>
                </a:solidFill>
                <a:latin typeface="Calibri" panose="020F0502020204030204" pitchFamily="34" charset="0"/>
                <a:cs typeface="Calibri" panose="020F0502020204030204" pitchFamily="34" charset="0"/>
              </a:rPr>
              <a:t>Se recomienda que las mujeres con enfermedad inflamatoria intestinal estén en remisión documentada y clínicamente optimizadas antes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de una concepción planificada.</a:t>
            </a:r>
            <a:endParaRPr lang="en-US" sz="2000" spc="-20" dirty="0">
              <a:solidFill>
                <a:schemeClr val="bg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E813810-D213-BF80-75B3-C2481E8B1581}"/>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E1E542D0-F04B-CD02-A5A3-4C77545C25FC}"/>
              </a:ext>
            </a:extLst>
          </p:cNvPr>
          <p:cNvCxnSpPr>
            <a:cxnSpLocks/>
          </p:cNvCxnSpPr>
          <p:nvPr/>
        </p:nvCxnSpPr>
        <p:spPr>
          <a:xfrm>
            <a:off x="5562600" y="3627907"/>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3AA5935-D65A-7439-09FF-087B4CDA5B30}"/>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748D7CB-3D72-E1C6-40F1-A92EB0984F4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7CE7CC9-672B-4CBB-0DF5-4AA9DFC24246}"/>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196FAC5-2B57-F06B-CAC0-B651BAB5EB65}"/>
              </a:ext>
            </a:extLst>
          </p:cNvPr>
          <p:cNvCxnSpPr>
            <a:cxnSpLocks/>
          </p:cNvCxnSpPr>
          <p:nvPr/>
        </p:nvCxnSpPr>
        <p:spPr>
          <a:xfrm>
            <a:off x="7546206" y="1065913"/>
            <a:ext cx="351165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31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ey triangle pattern&#10;&#10;Description automatically generated">
            <a:extLst>
              <a:ext uri="{FF2B5EF4-FFF2-40B4-BE49-F238E27FC236}">
                <a16:creationId xmlns:a16="http://schemas.microsoft.com/office/drawing/2014/main" id="{03079038-66C9-B892-EDCC-C0175D961099}"/>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5" name="Rectangle 4">
            <a:extLst>
              <a:ext uri="{FF2B5EF4-FFF2-40B4-BE49-F238E27FC236}">
                <a16:creationId xmlns:a16="http://schemas.microsoft.com/office/drawing/2014/main" id="{5C183FF6-65BB-7F86-4D0F-5222A6CCEF2B}"/>
              </a:ext>
            </a:extLst>
          </p:cNvPr>
          <p:cNvSpPr/>
          <p:nvPr/>
        </p:nvSpPr>
        <p:spPr>
          <a:xfrm>
            <a:off x="0" y="1"/>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DAFFFA7-3DA1-8686-8E3C-D04E52684751}"/>
              </a:ext>
            </a:extLst>
          </p:cNvPr>
          <p:cNvSpPr>
            <a:spLocks noGrp="1"/>
          </p:cNvSpPr>
          <p:nvPr>
            <p:ph type="title"/>
          </p:nvPr>
        </p:nvSpPr>
        <p:spPr>
          <a:xfrm>
            <a:off x="345141" y="365125"/>
            <a:ext cx="10515600" cy="1325563"/>
          </a:xfrm>
        </p:spPr>
        <p:txBody>
          <a:bodyPr/>
          <a:lstStyle/>
          <a:p>
            <a:r>
              <a:rPr lang="es" dirty="0">
                <a:solidFill>
                  <a:schemeClr val="tx2"/>
                </a:solidFill>
                <a:latin typeface="Calibri" panose="020F0502020204030204" pitchFamily="34" charset="0"/>
                <a:cs typeface="Calibri" panose="020F0502020204030204" pitchFamily="34" charset="0"/>
              </a:rPr>
              <a:t>Opciones de anticoncepción</a:t>
            </a:r>
          </a:p>
        </p:txBody>
      </p:sp>
      <p:sp>
        <p:nvSpPr>
          <p:cNvPr id="3" name="Slide Number Placeholder 2">
            <a:extLst>
              <a:ext uri="{FF2B5EF4-FFF2-40B4-BE49-F238E27FC236}">
                <a16:creationId xmlns:a16="http://schemas.microsoft.com/office/drawing/2014/main" id="{CB392D11-FD16-620A-AF95-36A066031F16}"/>
              </a:ext>
            </a:extLst>
          </p:cNvPr>
          <p:cNvSpPr>
            <a:spLocks noGrp="1"/>
          </p:cNvSpPr>
          <p:nvPr>
            <p:ph type="sldNum" sz="quarter" idx="12"/>
          </p:nvPr>
        </p:nvSpPr>
        <p:spPr/>
        <p:txBody>
          <a:bodyPr/>
          <a:lstStyle/>
          <a:p>
            <a:fld id="{C1BBCEF6-2ADA-364E-98F1-750B8367BB0E}" type="slidenum">
              <a:rPr lang="en-US" smtClean="0"/>
              <a:t>26</a:t>
            </a:fld>
            <a:endParaRPr lang="en-US"/>
          </a:p>
        </p:txBody>
      </p:sp>
      <p:sp>
        <p:nvSpPr>
          <p:cNvPr id="6" name="Rounded Rectangle 5">
            <a:extLst>
              <a:ext uri="{FF2B5EF4-FFF2-40B4-BE49-F238E27FC236}">
                <a16:creationId xmlns:a16="http://schemas.microsoft.com/office/drawing/2014/main" id="{7A97DC96-A4DA-3781-4E73-5435CF9D4883}"/>
              </a:ext>
            </a:extLst>
          </p:cNvPr>
          <p:cNvSpPr/>
          <p:nvPr/>
        </p:nvSpPr>
        <p:spPr>
          <a:xfrm>
            <a:off x="457200" y="1885247"/>
            <a:ext cx="3644153" cy="3841124"/>
          </a:xfrm>
          <a:prstGeom prst="roundRect">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5AD5531-C17E-9443-26C5-3F5C63CF45D2}"/>
              </a:ext>
            </a:extLst>
          </p:cNvPr>
          <p:cNvSpPr/>
          <p:nvPr/>
        </p:nvSpPr>
        <p:spPr>
          <a:xfrm>
            <a:off x="4273923" y="1903176"/>
            <a:ext cx="3644153" cy="3841124"/>
          </a:xfrm>
          <a:prstGeom prst="roundRect">
            <a:avLst/>
          </a:prstGeom>
          <a:solidFill>
            <a:schemeClr val="bg1"/>
          </a:solid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9FF86C3-DDA3-8F76-56EC-BA7F8C19AE65}"/>
              </a:ext>
            </a:extLst>
          </p:cNvPr>
          <p:cNvSpPr/>
          <p:nvPr/>
        </p:nvSpPr>
        <p:spPr>
          <a:xfrm>
            <a:off x="8090647" y="1876282"/>
            <a:ext cx="3644153" cy="3841124"/>
          </a:xfrm>
          <a:prstGeom prst="roundRect">
            <a:avLst/>
          </a:prstGeom>
          <a:solidFill>
            <a:schemeClr val="bg1"/>
          </a:soli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1AE578-A471-91A9-5DFE-456C50E7C200}"/>
              </a:ext>
            </a:extLst>
          </p:cNvPr>
          <p:cNvSpPr txBox="1"/>
          <p:nvPr/>
        </p:nvSpPr>
        <p:spPr>
          <a:xfrm>
            <a:off x="641267" y="2444446"/>
            <a:ext cx="3232464" cy="923330"/>
          </a:xfrm>
          <a:prstGeom prst="rect">
            <a:avLst/>
          </a:prstGeom>
          <a:noFill/>
        </p:spPr>
        <p:txBody>
          <a:bodyPr wrap="square" lIns="91440" tIns="45720" rIns="91440" bIns="45720" rtlCol="0" anchor="t">
            <a:spAutoFit/>
          </a:bodyPr>
          <a:lstStyle/>
          <a:p>
            <a:r>
              <a:rPr lang="es" b="1" dirty="0">
                <a:solidFill>
                  <a:schemeClr val="accent1"/>
                </a:solidFill>
                <a:latin typeface="Calibri"/>
                <a:ea typeface="Calibri"/>
                <a:cs typeface="Calibri"/>
              </a:rPr>
              <a:t>Métodos de barrera </a:t>
            </a:r>
            <a:r>
              <a:rPr lang="es" dirty="0">
                <a:solidFill>
                  <a:schemeClr val="accent1"/>
                </a:solidFill>
                <a:latin typeface="Calibri"/>
                <a:ea typeface="Calibri"/>
                <a:cs typeface="Calibri"/>
              </a:rPr>
              <a:t>: </a:t>
            </a:r>
            <a:r>
              <a:rPr lang="es" dirty="0">
                <a:latin typeface="Calibri"/>
                <a:ea typeface="Calibri"/>
                <a:cs typeface="Calibri"/>
              </a:rPr>
              <a:t>Menos efectivos pero protegen contra las ITS (infecciones de transmisión sexual).</a:t>
            </a:r>
          </a:p>
        </p:txBody>
      </p:sp>
      <p:sp>
        <p:nvSpPr>
          <p:cNvPr id="11" name="TextBox 10">
            <a:extLst>
              <a:ext uri="{FF2B5EF4-FFF2-40B4-BE49-F238E27FC236}">
                <a16:creationId xmlns:a16="http://schemas.microsoft.com/office/drawing/2014/main" id="{3C71D126-F511-D8D5-2EF7-C5DCF20AB4CB}"/>
              </a:ext>
            </a:extLst>
          </p:cNvPr>
          <p:cNvSpPr txBox="1"/>
          <p:nvPr/>
        </p:nvSpPr>
        <p:spPr>
          <a:xfrm>
            <a:off x="4479768" y="2444446"/>
            <a:ext cx="3441824" cy="3016210"/>
          </a:xfrm>
          <a:prstGeom prst="rect">
            <a:avLst/>
          </a:prstGeom>
          <a:noFill/>
        </p:spPr>
        <p:txBody>
          <a:bodyPr wrap="square" lIns="91440" tIns="45720" rIns="91440" bIns="45720" rtlCol="0" anchor="t">
            <a:spAutoFit/>
          </a:bodyPr>
          <a:lstStyle/>
          <a:p>
            <a:pPr>
              <a:spcAft>
                <a:spcPts val="600"/>
              </a:spcAft>
            </a:pPr>
            <a:r>
              <a:rPr lang="es" b="1" dirty="0">
                <a:solidFill>
                  <a:schemeClr val="accent2"/>
                </a:solidFill>
                <a:latin typeface="Calibri" panose="020F0502020204030204" pitchFamily="34" charset="0"/>
                <a:cs typeface="Calibri" panose="020F0502020204030204" pitchFamily="34" charset="0"/>
              </a:rPr>
              <a:t>Anticonceptivos orales </a:t>
            </a:r>
            <a:r>
              <a:rPr lang="es" dirty="0">
                <a:solidFill>
                  <a:schemeClr val="accent2"/>
                </a:solidFill>
                <a:latin typeface="Calibri" panose="020F0502020204030204" pitchFamily="34" charset="0"/>
                <a:cs typeface="Calibri" panose="020F0502020204030204" pitchFamily="34" charset="0"/>
              </a:rPr>
              <a:t>:</a:t>
            </a:r>
          </a:p>
          <a:p>
            <a:pPr marL="231775" lvl="1" indent="-223520">
              <a:spcAft>
                <a:spcPts val="600"/>
              </a:spcAft>
              <a:buFont typeface="Arial" panose="020B0604020202020204" pitchFamily="34" charset="0"/>
              <a:buChar char="•"/>
            </a:pPr>
            <a:r>
              <a:rPr lang="es" b="1" dirty="0">
                <a:latin typeface="Calibri"/>
                <a:ea typeface="Calibri"/>
                <a:cs typeface="Calibri"/>
              </a:rPr>
              <a:t>Combinado (estrógeno + progesterona) </a:t>
            </a:r>
            <a:r>
              <a:rPr lang="es" dirty="0">
                <a:latin typeface="Calibri"/>
                <a:ea typeface="Calibri"/>
                <a:cs typeface="Calibri"/>
              </a:rPr>
              <a:t>: mayor riesgo </a:t>
            </a:r>
            <a:br>
              <a:rPr lang="es" dirty="0">
                <a:latin typeface="Calibri"/>
                <a:ea typeface="Calibri"/>
                <a:cs typeface="Calibri"/>
              </a:rPr>
            </a:br>
            <a:r>
              <a:rPr lang="es" dirty="0">
                <a:latin typeface="Calibri"/>
                <a:ea typeface="Calibri"/>
                <a:cs typeface="Calibri"/>
              </a:rPr>
              <a:t>de TEV (tromboembolismo venoso), error humano y problemas de absorción.</a:t>
            </a:r>
          </a:p>
          <a:p>
            <a:pPr marL="231775" lvl="1" indent="-223838">
              <a:spcAft>
                <a:spcPts val="600"/>
              </a:spcAft>
              <a:buFont typeface="Arial" panose="020B0604020202020204" pitchFamily="34" charset="0"/>
              <a:buChar char="•"/>
            </a:pPr>
            <a:r>
              <a:rPr lang="es" b="1" dirty="0">
                <a:latin typeface="Calibri" panose="020F0502020204030204" pitchFamily="34" charset="0"/>
                <a:cs typeface="Calibri" panose="020F0502020204030204" pitchFamily="34" charset="0"/>
              </a:rPr>
              <a:t>Solo progesterona </a:t>
            </a:r>
            <a:r>
              <a:rPr lang="es" dirty="0">
                <a:latin typeface="Calibri" panose="020F0502020204030204" pitchFamily="34" charset="0"/>
                <a:cs typeface="Calibri" panose="020F0502020204030204" pitchFamily="34" charset="0"/>
              </a:rPr>
              <a:t>: no aumenta el riesgo de TEV, pero aún se ve afectado por errores humanos </a:t>
            </a:r>
            <a:br>
              <a:rPr lang="en-US" dirty="0">
                <a:latin typeface="Calibri" panose="020F0502020204030204" pitchFamily="34" charset="0"/>
                <a:cs typeface="Calibri" panose="020F0502020204030204" pitchFamily="34" charset="0"/>
              </a:rPr>
            </a:br>
            <a:r>
              <a:rPr lang="es" dirty="0">
                <a:latin typeface="Calibri" panose="020F0502020204030204" pitchFamily="34" charset="0"/>
                <a:cs typeface="Calibri" panose="020F0502020204030204" pitchFamily="34" charset="0"/>
              </a:rPr>
              <a:t>y absorción.</a:t>
            </a:r>
          </a:p>
        </p:txBody>
      </p:sp>
      <p:sp>
        <p:nvSpPr>
          <p:cNvPr id="12" name="TextBox 11">
            <a:extLst>
              <a:ext uri="{FF2B5EF4-FFF2-40B4-BE49-F238E27FC236}">
                <a16:creationId xmlns:a16="http://schemas.microsoft.com/office/drawing/2014/main" id="{91397CF5-BB3F-37AA-9DA7-19557BC636CF}"/>
              </a:ext>
            </a:extLst>
          </p:cNvPr>
          <p:cNvSpPr txBox="1"/>
          <p:nvPr/>
        </p:nvSpPr>
        <p:spPr>
          <a:xfrm>
            <a:off x="8303623" y="2444446"/>
            <a:ext cx="3232464" cy="1200329"/>
          </a:xfrm>
          <a:prstGeom prst="rect">
            <a:avLst/>
          </a:prstGeom>
          <a:noFill/>
        </p:spPr>
        <p:txBody>
          <a:bodyPr wrap="square" lIns="91440" tIns="45720" rIns="91440" bIns="45720" rtlCol="0" anchor="t">
            <a:spAutoFit/>
          </a:bodyPr>
          <a:lstStyle/>
          <a:p>
            <a:r>
              <a:rPr lang="es" b="1" dirty="0">
                <a:solidFill>
                  <a:schemeClr val="accent5"/>
                </a:solidFill>
                <a:latin typeface="Calibri"/>
                <a:ea typeface="Calibri"/>
                <a:cs typeface="Calibri"/>
              </a:rPr>
              <a:t>Anticoncepción reversible de acción prolongada (LARC)</a:t>
            </a:r>
            <a:r>
              <a:rPr lang="es" dirty="0">
                <a:solidFill>
                  <a:schemeClr val="accent5"/>
                </a:solidFill>
                <a:latin typeface="Calibri"/>
                <a:ea typeface="Calibri"/>
                <a:cs typeface="Calibri"/>
              </a:rPr>
              <a:t>:</a:t>
            </a:r>
            <a:endParaRPr lang="en-US" dirty="0">
              <a:solidFill>
                <a:schemeClr val="accent5"/>
              </a:solidFill>
            </a:endParaRPr>
          </a:p>
          <a:p>
            <a:r>
              <a:rPr lang="es" dirty="0">
                <a:latin typeface="Calibri"/>
                <a:ea typeface="Calibri"/>
                <a:cs typeface="Calibri"/>
              </a:rPr>
              <a:t>Más eficaz, sin estrógeno, </a:t>
            </a:r>
            <a:br>
              <a:rPr lang="en-US" dirty="0">
                <a:latin typeface="Calibri"/>
                <a:ea typeface="Calibri"/>
                <a:cs typeface="Calibri"/>
              </a:rPr>
            </a:br>
            <a:r>
              <a:rPr lang="es" dirty="0">
                <a:latin typeface="Calibri"/>
                <a:ea typeface="Calibri"/>
                <a:cs typeface="Calibri"/>
              </a:rPr>
              <a:t>no aumenta el riesgo de TEV.</a:t>
            </a:r>
            <a:endParaRPr lang="en-US" dirty="0">
              <a:latin typeface="Aptos" panose="02110004020202020204"/>
              <a:ea typeface="Calibri"/>
              <a:cs typeface="Calibri"/>
            </a:endParaRPr>
          </a:p>
        </p:txBody>
      </p:sp>
      <p:sp>
        <p:nvSpPr>
          <p:cNvPr id="13" name="Oval 12">
            <a:extLst>
              <a:ext uri="{FF2B5EF4-FFF2-40B4-BE49-F238E27FC236}">
                <a16:creationId xmlns:a16="http://schemas.microsoft.com/office/drawing/2014/main" id="{7E7B68B2-67AE-6690-C4BC-D39EA90D31DD}"/>
              </a:ext>
            </a:extLst>
          </p:cNvPr>
          <p:cNvSpPr/>
          <p:nvPr/>
        </p:nvSpPr>
        <p:spPr>
          <a:xfrm>
            <a:off x="2004956" y="1633356"/>
            <a:ext cx="548640" cy="5486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1253F6-6340-AB7A-9021-A42C7BA9B218}"/>
              </a:ext>
            </a:extLst>
          </p:cNvPr>
          <p:cNvSpPr txBox="1"/>
          <p:nvPr/>
        </p:nvSpPr>
        <p:spPr>
          <a:xfrm>
            <a:off x="2049517" y="1723010"/>
            <a:ext cx="477552" cy="369332"/>
          </a:xfrm>
          <a:prstGeom prst="rect">
            <a:avLst/>
          </a:prstGeom>
          <a:noFill/>
        </p:spPr>
        <p:txBody>
          <a:bodyPr wrap="square" rtlCol="0">
            <a:spAutoFit/>
          </a:bodyPr>
          <a:lstStyle/>
          <a:p>
            <a:pPr algn="ctr"/>
            <a:r>
              <a:rPr lang="es" b="1" dirty="0">
                <a:solidFill>
                  <a:schemeClr val="bg1"/>
                </a:solidFill>
                <a:latin typeface="Calibri" panose="020F0502020204030204" pitchFamily="34" charset="0"/>
                <a:cs typeface="Calibri" panose="020F0502020204030204" pitchFamily="34" charset="0"/>
              </a:rPr>
              <a:t>1</a:t>
            </a:r>
            <a:endParaRPr lang="en-US" dirty="0">
              <a:solidFill>
                <a:schemeClr val="bg1"/>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30F06DE-5A58-C86C-04BE-63D7DE1F029F}"/>
              </a:ext>
            </a:extLst>
          </p:cNvPr>
          <p:cNvSpPr/>
          <p:nvPr/>
        </p:nvSpPr>
        <p:spPr>
          <a:xfrm>
            <a:off x="5835738" y="1633356"/>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EF45C9-059C-ECCC-07EA-0DACD014D400}"/>
              </a:ext>
            </a:extLst>
          </p:cNvPr>
          <p:cNvSpPr txBox="1"/>
          <p:nvPr/>
        </p:nvSpPr>
        <p:spPr>
          <a:xfrm>
            <a:off x="5875283" y="1723010"/>
            <a:ext cx="482568" cy="369332"/>
          </a:xfrm>
          <a:prstGeom prst="rect">
            <a:avLst/>
          </a:prstGeom>
          <a:noFill/>
        </p:spPr>
        <p:txBody>
          <a:bodyPr wrap="square" rtlCol="0">
            <a:spAutoFit/>
          </a:bodyPr>
          <a:lstStyle/>
          <a:p>
            <a:pPr algn="ctr"/>
            <a:r>
              <a:rPr lang="es" b="1" dirty="0">
                <a:solidFill>
                  <a:schemeClr val="bg1"/>
                </a:solidFill>
                <a:latin typeface="Calibri" panose="020F0502020204030204" pitchFamily="34" charset="0"/>
                <a:cs typeface="Calibri" panose="020F0502020204030204" pitchFamily="34" charset="0"/>
              </a:rPr>
              <a:t>2</a:t>
            </a:r>
            <a:endParaRPr lang="en-US" dirty="0">
              <a:solidFill>
                <a:schemeClr val="bg1"/>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383E185E-94FD-7056-7878-C22898974DDE}"/>
              </a:ext>
            </a:extLst>
          </p:cNvPr>
          <p:cNvSpPr/>
          <p:nvPr/>
        </p:nvSpPr>
        <p:spPr>
          <a:xfrm>
            <a:off x="9582676" y="1633356"/>
            <a:ext cx="548640" cy="54864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FA2BB5-EE97-DBB7-D612-D53197306BC7}"/>
              </a:ext>
            </a:extLst>
          </p:cNvPr>
          <p:cNvSpPr txBox="1"/>
          <p:nvPr/>
        </p:nvSpPr>
        <p:spPr>
          <a:xfrm>
            <a:off x="9648497" y="1723010"/>
            <a:ext cx="456292" cy="369332"/>
          </a:xfrm>
          <a:prstGeom prst="rect">
            <a:avLst/>
          </a:prstGeom>
          <a:noFill/>
        </p:spPr>
        <p:txBody>
          <a:bodyPr wrap="square" rtlCol="0">
            <a:spAutoFit/>
          </a:bodyPr>
          <a:lstStyle/>
          <a:p>
            <a:pPr algn="ctr"/>
            <a:r>
              <a:rPr lang="es" b="1" dirty="0">
                <a:solidFill>
                  <a:schemeClr val="bg1"/>
                </a:solidFill>
                <a:latin typeface="Calibri" panose="020F0502020204030204" pitchFamily="34" charset="0"/>
                <a:cs typeface="Calibri" panose="020F0502020204030204" pitchFamily="34" charset="0"/>
              </a:rPr>
              <a:t>3</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7188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E57845-80C7-8963-AB10-86D8ACCEBB2E}"/>
              </a:ext>
            </a:extLst>
          </p:cNvPr>
          <p:cNvSpPr/>
          <p:nvPr/>
        </p:nvSpPr>
        <p:spPr>
          <a:xfrm>
            <a:off x="0" y="842"/>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F50A8F4-996A-5215-8DA6-EB9CB8494ECF}"/>
              </a:ext>
            </a:extLst>
          </p:cNvPr>
          <p:cNvSpPr>
            <a:spLocks noGrp="1"/>
          </p:cNvSpPr>
          <p:nvPr>
            <p:ph type="title"/>
          </p:nvPr>
        </p:nvSpPr>
        <p:spPr>
          <a:xfrm>
            <a:off x="330200" y="365125"/>
            <a:ext cx="11353800" cy="1325563"/>
          </a:xfrm>
        </p:spPr>
        <p:txBody>
          <a:bodyPr>
            <a:normAutofit/>
          </a:bodyPr>
          <a:lstStyle/>
          <a:p>
            <a:r>
              <a:rPr lang="es" sz="4000" dirty="0">
                <a:solidFill>
                  <a:schemeClr val="tx2"/>
                </a:solidFill>
              </a:rPr>
              <a:t>Asesoramiento y recomendaciones preconcepcionales</a:t>
            </a:r>
          </a:p>
        </p:txBody>
      </p:sp>
      <p:sp>
        <p:nvSpPr>
          <p:cNvPr id="2" name="Slide Number Placeholder 1">
            <a:extLst>
              <a:ext uri="{FF2B5EF4-FFF2-40B4-BE49-F238E27FC236}">
                <a16:creationId xmlns:a16="http://schemas.microsoft.com/office/drawing/2014/main" id="{7144FE23-ACB8-37E6-3A49-C16E5029848A}"/>
              </a:ext>
            </a:extLst>
          </p:cNvPr>
          <p:cNvSpPr>
            <a:spLocks noGrp="1"/>
          </p:cNvSpPr>
          <p:nvPr>
            <p:ph type="sldNum" sz="quarter" idx="12"/>
          </p:nvPr>
        </p:nvSpPr>
        <p:spPr/>
        <p:txBody>
          <a:bodyPr/>
          <a:lstStyle/>
          <a:p>
            <a:fld id="{F7A97E85-343F-DE4C-AB4F-C00C4B6D29EF}" type="slidenum">
              <a:rPr lang="en-US" smtClean="0"/>
              <a:t>27</a:t>
            </a:fld>
            <a:endParaRPr lang="en-US"/>
          </a:p>
        </p:txBody>
      </p:sp>
      <p:sp>
        <p:nvSpPr>
          <p:cNvPr id="18" name="Rounded Rectangle 17">
            <a:extLst>
              <a:ext uri="{FF2B5EF4-FFF2-40B4-BE49-F238E27FC236}">
                <a16:creationId xmlns:a16="http://schemas.microsoft.com/office/drawing/2014/main" id="{B0565676-CDD1-A91C-5039-12F10C293287}"/>
              </a:ext>
            </a:extLst>
          </p:cNvPr>
          <p:cNvSpPr/>
          <p:nvPr/>
        </p:nvSpPr>
        <p:spPr>
          <a:xfrm>
            <a:off x="1249680" y="175260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Cese de consumo de tóxicos</a:t>
            </a:r>
            <a:endParaRPr lang="en-US" sz="1600" dirty="0">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6621D651-BE30-37AB-3559-C386ABE1C828}"/>
              </a:ext>
            </a:extLst>
          </p:cNvPr>
          <p:cNvSpPr/>
          <p:nvPr/>
        </p:nvSpPr>
        <p:spPr>
          <a:xfrm>
            <a:off x="1249680" y="334899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spc="-40" dirty="0">
                <a:latin typeface="Calibri" panose="020F0502020204030204" pitchFamily="34" charset="0"/>
                <a:cs typeface="Calibri" panose="020F0502020204030204" pitchFamily="34" charset="0"/>
              </a:rPr>
              <a:t>Lograr la remisión de la enfermedad </a:t>
            </a:r>
            <a:br>
              <a:rPr lang="en-US" sz="1600" b="1" spc="-40" dirty="0">
                <a:latin typeface="Calibri" panose="020F0502020204030204" pitchFamily="34" charset="0"/>
                <a:cs typeface="Calibri" panose="020F0502020204030204" pitchFamily="34" charset="0"/>
              </a:rPr>
            </a:br>
            <a:r>
              <a:rPr lang="es" sz="1600" b="1" spc="-40" dirty="0">
                <a:latin typeface="Calibri" panose="020F0502020204030204" pitchFamily="34" charset="0"/>
                <a:cs typeface="Calibri" panose="020F0502020204030204" pitchFamily="34" charset="0"/>
              </a:rPr>
              <a:t>(3-6 meses antes de la concepción)</a:t>
            </a:r>
            <a:endParaRPr lang="en-US" sz="1600" spc="-40" dirty="0">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77998F0D-5617-3680-3CB6-EF1E3EB0D530}"/>
              </a:ext>
            </a:extLst>
          </p:cNvPr>
          <p:cNvSpPr/>
          <p:nvPr/>
        </p:nvSpPr>
        <p:spPr>
          <a:xfrm>
            <a:off x="1249680" y="414718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Evaluación nutricional </a:t>
            </a:r>
            <a:br>
              <a:rPr lang="en-US" sz="1600" b="1" dirty="0">
                <a:latin typeface="Calibri" panose="020F0502020204030204" pitchFamily="34" charset="0"/>
                <a:cs typeface="Calibri" panose="020F0502020204030204" pitchFamily="34" charset="0"/>
              </a:rPr>
            </a:br>
            <a:r>
              <a:rPr lang="es" sz="1600" b="1" dirty="0">
                <a:latin typeface="Calibri" panose="020F0502020204030204" pitchFamily="34" charset="0"/>
                <a:cs typeface="Calibri" panose="020F0502020204030204" pitchFamily="34" charset="0"/>
              </a:rPr>
              <a:t>y vitaminas prenatales</a:t>
            </a:r>
            <a:endParaRPr lang="en-US" sz="1600" dirty="0">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DC289BB1-9B9C-4D65-5E47-B29DCFB4B071}"/>
              </a:ext>
            </a:extLst>
          </p:cNvPr>
          <p:cNvSpPr/>
          <p:nvPr/>
        </p:nvSpPr>
        <p:spPr>
          <a:xfrm>
            <a:off x="1249680" y="255079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Suspender los medicamentos </a:t>
            </a:r>
            <a:br>
              <a:rPr lang="es" sz="1600" b="1" dirty="0">
                <a:latin typeface="Calibri" panose="020F0502020204030204" pitchFamily="34" charset="0"/>
                <a:cs typeface="Calibri" panose="020F0502020204030204" pitchFamily="34" charset="0"/>
              </a:rPr>
            </a:br>
            <a:r>
              <a:rPr lang="es" sz="1600" b="1" dirty="0">
                <a:latin typeface="Calibri" panose="020F0502020204030204" pitchFamily="34" charset="0"/>
                <a:cs typeface="Calibri" panose="020F0502020204030204" pitchFamily="34" charset="0"/>
              </a:rPr>
              <a:t>teratogénicos</a:t>
            </a:r>
            <a:endParaRPr lang="en-US" sz="1600" dirty="0">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8F284A03-9F48-DBBB-551C-2F32AD806C1E}"/>
              </a:ext>
            </a:extLst>
          </p:cNvPr>
          <p:cNvSpPr/>
          <p:nvPr/>
        </p:nvSpPr>
        <p:spPr>
          <a:xfrm>
            <a:off x="1249680" y="494538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Control de peso</a:t>
            </a:r>
            <a:endParaRPr lang="en-US" sz="1600" dirty="0">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38831181-7C4E-F569-4BF4-6C0E409CA261}"/>
              </a:ext>
            </a:extLst>
          </p:cNvPr>
          <p:cNvSpPr/>
          <p:nvPr/>
        </p:nvSpPr>
        <p:spPr>
          <a:xfrm>
            <a:off x="6553200" y="175260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Vacunas</a:t>
            </a:r>
            <a:endParaRPr lang="en-US" sz="1600" dirty="0">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22A46C20-DD63-FFBA-1635-762E4FEB35D0}"/>
              </a:ext>
            </a:extLst>
          </p:cNvPr>
          <p:cNvSpPr/>
          <p:nvPr/>
        </p:nvSpPr>
        <p:spPr>
          <a:xfrm>
            <a:off x="6553200" y="334899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Plan de tratamiento de la EII</a:t>
            </a:r>
            <a:endParaRPr lang="en-US" sz="1600" dirty="0">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CE1A48E5-7917-911B-54DB-F5FEE0C27904}"/>
              </a:ext>
            </a:extLst>
          </p:cNvPr>
          <p:cNvSpPr/>
          <p:nvPr/>
        </p:nvSpPr>
        <p:spPr>
          <a:xfrm>
            <a:off x="6553200" y="414718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Especialista en fertilidad</a:t>
            </a:r>
            <a:endParaRPr lang="en-US" sz="1600" dirty="0">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E86F2E2C-3EF0-16CF-0055-70FA2C73C5F4}"/>
              </a:ext>
            </a:extLst>
          </p:cNvPr>
          <p:cNvSpPr/>
          <p:nvPr/>
        </p:nvSpPr>
        <p:spPr>
          <a:xfrm>
            <a:off x="6553200" y="255079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Medicina maternofetal </a:t>
            </a:r>
            <a:endParaRPr lang="en-US" sz="1600" dirty="0">
              <a:latin typeface="Calibri" panose="020F0502020204030204" pitchFamily="34" charset="0"/>
              <a:cs typeface="Calibri" panose="020F0502020204030204" pitchFamily="34" charset="0"/>
            </a:endParaRPr>
          </a:p>
        </p:txBody>
      </p:sp>
      <p:sp>
        <p:nvSpPr>
          <p:cNvPr id="27" name="Rounded Rectangle 26">
            <a:extLst>
              <a:ext uri="{FF2B5EF4-FFF2-40B4-BE49-F238E27FC236}">
                <a16:creationId xmlns:a16="http://schemas.microsoft.com/office/drawing/2014/main" id="{72FF9B69-D791-DEF5-5CA9-959E2F0C6632}"/>
              </a:ext>
            </a:extLst>
          </p:cNvPr>
          <p:cNvSpPr/>
          <p:nvPr/>
        </p:nvSpPr>
        <p:spPr>
          <a:xfrm>
            <a:off x="6553200" y="494538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600" b="1" dirty="0">
                <a:latin typeface="Calibri" panose="020F0502020204030204" pitchFamily="34" charset="0"/>
                <a:cs typeface="Calibri" panose="020F0502020204030204" pitchFamily="34" charset="0"/>
              </a:rPr>
              <a:t>Actividad física</a:t>
            </a:r>
            <a:endParaRPr lang="en-US" sz="1600" dirty="0">
              <a:latin typeface="Calibri" panose="020F0502020204030204" pitchFamily="34" charset="0"/>
              <a:cs typeface="Calibri" panose="020F0502020204030204" pitchFamily="34" charset="0"/>
            </a:endParaRPr>
          </a:p>
        </p:txBody>
      </p:sp>
      <p:pic>
        <p:nvPicPr>
          <p:cNvPr id="29" name="Graphic 28" descr="Needle with solid fill">
            <a:extLst>
              <a:ext uri="{FF2B5EF4-FFF2-40B4-BE49-F238E27FC236}">
                <a16:creationId xmlns:a16="http://schemas.microsoft.com/office/drawing/2014/main" id="{3164717C-998B-7767-14BC-19F34945A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5720" y="1803400"/>
            <a:ext cx="533400" cy="533400"/>
          </a:xfrm>
          <a:prstGeom prst="rect">
            <a:avLst/>
          </a:prstGeom>
          <a:effectLst>
            <a:outerShdw blurRad="50800" dist="38100" dir="2700000" algn="tl" rotWithShape="0">
              <a:prstClr val="black">
                <a:alpha val="20000"/>
              </a:prstClr>
            </a:outerShdw>
          </a:effectLst>
        </p:spPr>
      </p:pic>
      <p:pic>
        <p:nvPicPr>
          <p:cNvPr id="31" name="Graphic 30" descr="Medicine with solid fill">
            <a:extLst>
              <a:ext uri="{FF2B5EF4-FFF2-40B4-BE49-F238E27FC236}">
                <a16:creationId xmlns:a16="http://schemas.microsoft.com/office/drawing/2014/main" id="{DDEF3950-91F2-1DD9-9270-3DF2D588B4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5720" y="2616200"/>
            <a:ext cx="533400" cy="533400"/>
          </a:xfrm>
          <a:prstGeom prst="rect">
            <a:avLst/>
          </a:prstGeom>
          <a:effectLst>
            <a:outerShdw blurRad="50800" dist="38100" dir="2700000" algn="tl" rotWithShape="0">
              <a:prstClr val="black">
                <a:alpha val="20000"/>
              </a:prstClr>
            </a:outerShdw>
          </a:effectLst>
        </p:spPr>
      </p:pic>
      <p:pic>
        <p:nvPicPr>
          <p:cNvPr id="33" name="Graphic 32" descr="Doctor female with solid fill">
            <a:extLst>
              <a:ext uri="{FF2B5EF4-FFF2-40B4-BE49-F238E27FC236}">
                <a16:creationId xmlns:a16="http://schemas.microsoft.com/office/drawing/2014/main" id="{A1AEAEDF-2A5D-B309-7C83-75DA0DB858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6670" y="4178300"/>
            <a:ext cx="571500" cy="571500"/>
          </a:xfrm>
          <a:prstGeom prst="rect">
            <a:avLst/>
          </a:prstGeom>
          <a:effectLst>
            <a:outerShdw blurRad="50800" dist="38100" dir="2700000" algn="tl" rotWithShape="0">
              <a:prstClr val="black">
                <a:alpha val="20000"/>
              </a:prstClr>
            </a:outerShdw>
          </a:effectLst>
        </p:spPr>
      </p:pic>
      <p:pic>
        <p:nvPicPr>
          <p:cNvPr id="35" name="Graphic 34" descr="Walk with solid fill">
            <a:extLst>
              <a:ext uri="{FF2B5EF4-FFF2-40B4-BE49-F238E27FC236}">
                <a16:creationId xmlns:a16="http://schemas.microsoft.com/office/drawing/2014/main" id="{3AE34170-E9C2-8BAB-BC9D-1830B79906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9370" y="4991100"/>
            <a:ext cx="546100" cy="546100"/>
          </a:xfrm>
          <a:prstGeom prst="rect">
            <a:avLst/>
          </a:prstGeom>
          <a:effectLst>
            <a:outerShdw blurRad="50800" dist="38100" dir="2700000" algn="tl" rotWithShape="0">
              <a:prstClr val="black">
                <a:alpha val="20000"/>
              </a:prstClr>
            </a:outerShdw>
          </a:effectLst>
        </p:spPr>
      </p:pic>
      <p:pic>
        <p:nvPicPr>
          <p:cNvPr id="37" name="Graphic 36" descr="Playbook with solid fill">
            <a:extLst>
              <a:ext uri="{FF2B5EF4-FFF2-40B4-BE49-F238E27FC236}">
                <a16:creationId xmlns:a16="http://schemas.microsoft.com/office/drawing/2014/main" id="{602ADBE7-A751-F561-05F3-D3638E72B8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1270" y="3352800"/>
            <a:ext cx="622300" cy="622300"/>
          </a:xfrm>
          <a:prstGeom prst="rect">
            <a:avLst/>
          </a:prstGeom>
          <a:effectLst>
            <a:outerShdw blurRad="50800" dist="38100" dir="2700000" algn="tl" rotWithShape="0">
              <a:prstClr val="black">
                <a:alpha val="20000"/>
              </a:prstClr>
            </a:outerShdw>
          </a:effectLst>
        </p:spPr>
      </p:pic>
      <p:pic>
        <p:nvPicPr>
          <p:cNvPr id="39" name="Graphic 38" descr="Scale with solid fill">
            <a:extLst>
              <a:ext uri="{FF2B5EF4-FFF2-40B4-BE49-F238E27FC236}">
                <a16:creationId xmlns:a16="http://schemas.microsoft.com/office/drawing/2014/main" id="{3D8332F3-8B00-2078-7828-E49265E4B0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67172" y="5003800"/>
            <a:ext cx="508000" cy="508000"/>
          </a:xfrm>
          <a:prstGeom prst="rect">
            <a:avLst/>
          </a:prstGeom>
          <a:effectLst>
            <a:outerShdw blurRad="50800" dist="38100" dir="2700000" algn="tl" rotWithShape="0">
              <a:prstClr val="black">
                <a:alpha val="20000"/>
              </a:prstClr>
            </a:outerShdw>
          </a:effectLst>
        </p:spPr>
      </p:pic>
      <p:pic>
        <p:nvPicPr>
          <p:cNvPr id="41" name="Graphic 40" descr="Pyramid with levels with solid fill">
            <a:extLst>
              <a:ext uri="{FF2B5EF4-FFF2-40B4-BE49-F238E27FC236}">
                <a16:creationId xmlns:a16="http://schemas.microsoft.com/office/drawing/2014/main" id="{51EC9E93-AD6F-B41E-520C-07C07144DE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54472" y="4191000"/>
            <a:ext cx="533400" cy="533400"/>
          </a:xfrm>
          <a:prstGeom prst="rect">
            <a:avLst/>
          </a:prstGeom>
          <a:effectLst>
            <a:outerShdw blurRad="50800" dist="38100" dir="2700000" algn="tl" rotWithShape="0">
              <a:prstClr val="black">
                <a:alpha val="20000"/>
              </a:prstClr>
            </a:outerShdw>
          </a:effectLst>
        </p:spPr>
      </p:pic>
      <p:pic>
        <p:nvPicPr>
          <p:cNvPr id="43" name="Graphic 42" descr="No sign with solid fill">
            <a:extLst>
              <a:ext uri="{FF2B5EF4-FFF2-40B4-BE49-F238E27FC236}">
                <a16:creationId xmlns:a16="http://schemas.microsoft.com/office/drawing/2014/main" id="{2658A5A5-7189-5F19-B444-368674D239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72786" y="2614728"/>
            <a:ext cx="496772" cy="496772"/>
          </a:xfrm>
          <a:prstGeom prst="rect">
            <a:avLst/>
          </a:prstGeom>
          <a:effectLst>
            <a:outerShdw blurRad="50800" dist="38100" dir="2700000" algn="tl" rotWithShape="0">
              <a:prstClr val="black">
                <a:alpha val="20000"/>
              </a:prstClr>
            </a:outerShdw>
          </a:effectLst>
        </p:spPr>
      </p:pic>
      <p:pic>
        <p:nvPicPr>
          <p:cNvPr id="45" name="Graphic 44" descr="Close with solid fill">
            <a:extLst>
              <a:ext uri="{FF2B5EF4-FFF2-40B4-BE49-F238E27FC236}">
                <a16:creationId xmlns:a16="http://schemas.microsoft.com/office/drawing/2014/main" id="{2E47C091-43D7-C4C2-D517-1BCA0FC4A2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11622" y="1854200"/>
            <a:ext cx="419100" cy="419100"/>
          </a:xfrm>
          <a:prstGeom prst="rect">
            <a:avLst/>
          </a:prstGeom>
          <a:effectLst>
            <a:outerShdw blurRad="50800" dist="38100" dir="2700000" algn="tl" rotWithShape="0">
              <a:prstClr val="black">
                <a:alpha val="20000"/>
              </a:prstClr>
            </a:outerShdw>
          </a:effectLst>
        </p:spPr>
      </p:pic>
      <p:pic>
        <p:nvPicPr>
          <p:cNvPr id="47" name="Graphic 46" descr="Downward trend graph with solid fill">
            <a:extLst>
              <a:ext uri="{FF2B5EF4-FFF2-40B4-BE49-F238E27FC236}">
                <a16:creationId xmlns:a16="http://schemas.microsoft.com/office/drawing/2014/main" id="{E80B9007-FBE2-F11F-CC3C-7D0B4306DA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85721" y="3403600"/>
            <a:ext cx="551584" cy="495300"/>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837636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C25CC-D484-C09B-17FE-7C571C185136}"/>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41B48D-6B65-6ECE-36C5-C82F2833D70B}"/>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EE24B473-DB8B-1F7A-B4CB-5B9EDA387200}"/>
              </a:ext>
            </a:extLst>
          </p:cNvPr>
          <p:cNvSpPr>
            <a:spLocks noGrp="1"/>
          </p:cNvSpPr>
          <p:nvPr>
            <p:ph type="sldNum" sz="quarter" idx="12"/>
          </p:nvPr>
        </p:nvSpPr>
        <p:spPr/>
        <p:txBody>
          <a:bodyPr/>
          <a:lstStyle/>
          <a:p>
            <a:fld id="{C1BBCEF6-2ADA-364E-98F1-750B8367BB0E}" type="slidenum">
              <a:rPr lang="en-US" smtClean="0"/>
              <a:pPr/>
              <a:t>28</a:t>
            </a:fld>
            <a:endParaRPr lang="en-US"/>
          </a:p>
        </p:txBody>
      </p:sp>
      <p:sp>
        <p:nvSpPr>
          <p:cNvPr id="11" name="Content Placeholder 2">
            <a:extLst>
              <a:ext uri="{FF2B5EF4-FFF2-40B4-BE49-F238E27FC236}">
                <a16:creationId xmlns:a16="http://schemas.microsoft.com/office/drawing/2014/main" id="{55D1E23E-4F09-D6A8-4DEA-D815B997ADC1}"/>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D96C78DE-A772-7BF0-039C-A735EC8AB4D6}"/>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329D48-B6B4-CBC1-0B51-AF6F2B7D048C}"/>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4F8B39-1497-31F8-1E07-000DBD38039E}"/>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5145A3-32FD-E941-1950-3EB625ED7B33}"/>
              </a:ext>
            </a:extLst>
          </p:cNvPr>
          <p:cNvSpPr/>
          <p:nvPr/>
        </p:nvSpPr>
        <p:spPr>
          <a:xfrm>
            <a:off x="76962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64985-19E6-5F38-3FE2-71100475DFF6}"/>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F340D90D-6653-7655-6181-302BE8D3DEB1}"/>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D4B35D36-C2AE-0921-F936-76BBF97EF5D9}"/>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13C25691-BACB-61F2-54D0-3183F577503B}"/>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Manejo de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la actividad de </a:t>
            </a:r>
            <a:br>
              <a:rPr lang="e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la enfermedad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durante el embarazo</a:t>
            </a:r>
            <a:endParaRPr lang="en-US" sz="1600" dirty="0">
              <a:solidFill>
                <a:schemeClr val="accent2">
                  <a:lumMod val="75000"/>
                </a:schemeClr>
              </a:solidFill>
            </a:endParaRPr>
          </a:p>
        </p:txBody>
      </p:sp>
      <p:sp>
        <p:nvSpPr>
          <p:cNvPr id="20" name="Content Placeholder 2">
            <a:extLst>
              <a:ext uri="{FF2B5EF4-FFF2-40B4-BE49-F238E27FC236}">
                <a16:creationId xmlns:a16="http://schemas.microsoft.com/office/drawing/2014/main" id="{670996F4-4130-C36E-8FDC-12982BFC1A1E}"/>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C489A17C-4751-6F4B-BABB-70F2EA327FD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29BEEE4D-EC7B-B826-6EA3-71F2A6359A66}"/>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5E1BC03-B2D3-DEEB-C364-3494AE4EFEBA}"/>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B9CDA6-5C24-3EA1-0CA1-CB01D565A639}"/>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C46A5799-D235-71D6-CF60-0DD8C464BAFC}"/>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C68FB5-B1D3-FC2B-0E38-48E3293F23FB}"/>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74F48FAA-592D-0379-A2C5-950974B0A10B}"/>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 para la EII </a:t>
            </a:r>
            <a:br>
              <a:rPr lang="en-US" sz="1600" dirty="0">
                <a:latin typeface="Calibri" panose="020F0502020204030204" pitchFamily="34" charset="0"/>
                <a:cs typeface="Times New Roman" panose="02020603050405020304" pitchFamily="18" charset="0"/>
              </a:rPr>
            </a:br>
            <a:r>
              <a:rPr lang="es" sz="1600" dirty="0">
                <a:latin typeface="Calibri" panose="020F0502020204030204" pitchFamily="34" charset="0"/>
                <a:cs typeface="Times New Roman" panose="02020603050405020304" pitchFamily="18" charset="0"/>
              </a:rPr>
              <a:t>durante la lactancia</a:t>
            </a:r>
            <a:endParaRPr lang="en-US" sz="1600" dirty="0">
              <a:latin typeface="Calibri" panose="020F0502020204030204" pitchFamily="34" charset="0"/>
            </a:endParaRPr>
          </a:p>
        </p:txBody>
      </p:sp>
      <p:sp>
        <p:nvSpPr>
          <p:cNvPr id="28" name="Content Placeholder 2">
            <a:extLst>
              <a:ext uri="{FF2B5EF4-FFF2-40B4-BE49-F238E27FC236}">
                <a16:creationId xmlns:a16="http://schemas.microsoft.com/office/drawing/2014/main" id="{513F0269-5B6E-5B7F-0DE5-FB423383282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B248BBE3-D8A5-98B1-0389-F5A4EAFAD6B9}"/>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EBA4EC3B-DCE4-C48E-CD4D-A61C27743F8E}"/>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87BB6AD2-5AE7-279F-3538-778706BF6A80}"/>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281A010F-5A0E-95EE-5654-BDCF0DED5C7D}"/>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8A6CFA3-0B9F-6834-C2A2-61745F95D8CE}"/>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91733C66-73CE-16EA-3C59-793356C54486}"/>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855169B9-9738-686D-0349-2B5EDF593EC5}"/>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B2C4DEC4-E74A-38AA-3072-F67952574C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5213" y="3506972"/>
            <a:ext cx="655674" cy="655674"/>
          </a:xfrm>
          <a:prstGeom prst="rect">
            <a:avLst/>
          </a:prstGeom>
        </p:spPr>
      </p:pic>
      <p:pic>
        <p:nvPicPr>
          <p:cNvPr id="37" name="Graphic 36" descr="Medicine outline">
            <a:extLst>
              <a:ext uri="{FF2B5EF4-FFF2-40B4-BE49-F238E27FC236}">
                <a16:creationId xmlns:a16="http://schemas.microsoft.com/office/drawing/2014/main" id="{8C2AFD38-9E58-6D77-B62C-3A287C16A1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1BA1D613-F6CF-F81D-0EF4-11BE62B4EA8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BC715B93-7004-B1E9-51C2-9BA642EEA6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0228D6F1-61BB-4A23-766C-FCAC9D386463}"/>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96307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721AF-D523-63E3-72DF-C0EF8CDF41A8}"/>
              </a:ext>
            </a:extLst>
          </p:cNvPr>
          <p:cNvPicPr>
            <a:picLocks noChangeAspect="1"/>
          </p:cNvPicPr>
          <p:nvPr/>
        </p:nvPicPr>
        <p:blipFill>
          <a:blip r:embed="rId3"/>
          <a:srcRect t="12609" b="29599"/>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sp>
        <p:nvSpPr>
          <p:cNvPr id="2" name="Slide Number Placeholder 1">
            <a:extLst>
              <a:ext uri="{FF2B5EF4-FFF2-40B4-BE49-F238E27FC236}">
                <a16:creationId xmlns:a16="http://schemas.microsoft.com/office/drawing/2014/main" id="{E9369526-AF22-5357-07CD-194385250101}"/>
              </a:ext>
            </a:extLst>
          </p:cNvPr>
          <p:cNvSpPr>
            <a:spLocks noGrp="1"/>
          </p:cNvSpPr>
          <p:nvPr>
            <p:ph type="sldNum" sz="quarter" idx="12"/>
          </p:nvPr>
        </p:nvSpPr>
        <p:spPr/>
        <p:txBody>
          <a:bodyPr/>
          <a:lstStyle/>
          <a:p>
            <a:fld id="{C1BBCEF6-2ADA-364E-98F1-750B8367BB0E}" type="slidenum">
              <a:rPr lang="en-US" smtClean="0"/>
              <a:t>29</a:t>
            </a:fld>
            <a:endParaRPr lang="en-US"/>
          </a:p>
        </p:txBody>
      </p:sp>
      <p:pic>
        <p:nvPicPr>
          <p:cNvPr id="8" name="Picture 7" descr="A white and grey triangle pattern&#10;&#10;Description automatically generated">
            <a:extLst>
              <a:ext uri="{FF2B5EF4-FFF2-40B4-BE49-F238E27FC236}">
                <a16:creationId xmlns:a16="http://schemas.microsoft.com/office/drawing/2014/main" id="{42A936E1-AEBB-A24B-2423-D8CC74EC9781}"/>
              </a:ext>
            </a:extLst>
          </p:cNvPr>
          <p:cNvPicPr>
            <a:picLocks noChangeAspect="1"/>
          </p:cNvPicPr>
          <p:nvPr/>
        </p:nvPicPr>
        <p:blipFill>
          <a:blip r:embed="rId4">
            <a:alphaModFix/>
          </a:blip>
          <a:srcRect t="54168" b="1116"/>
          <a:stretch/>
        </p:blipFill>
        <p:spPr>
          <a:xfrm>
            <a:off x="0" y="3700129"/>
            <a:ext cx="7878726" cy="2360429"/>
          </a:xfrm>
          <a:prstGeom prst="rect">
            <a:avLst/>
          </a:prstGeom>
        </p:spPr>
      </p:pic>
      <p:sp>
        <p:nvSpPr>
          <p:cNvPr id="9" name="Rectangle 8">
            <a:extLst>
              <a:ext uri="{FF2B5EF4-FFF2-40B4-BE49-F238E27FC236}">
                <a16:creationId xmlns:a16="http://schemas.microsoft.com/office/drawing/2014/main" id="{1071CA9A-E1FA-CAA8-D715-B336472277E2}"/>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E12125A-2C52-CAB5-690F-3F7DBB6B4877}"/>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2672969-9A68-5CF4-D6A8-98E574044970}"/>
              </a:ext>
            </a:extLst>
          </p:cNvPr>
          <p:cNvSpPr txBox="1"/>
          <p:nvPr/>
        </p:nvSpPr>
        <p:spPr>
          <a:xfrm>
            <a:off x="363942" y="3970599"/>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8:</a:t>
            </a:r>
            <a:endParaRPr lang="en-US" dirty="0">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D19545C-19EC-78FA-4909-D0FEC77FF58A}"/>
              </a:ext>
            </a:extLst>
          </p:cNvPr>
          <p:cNvSpPr/>
          <p:nvPr/>
        </p:nvSpPr>
        <p:spPr>
          <a:xfrm>
            <a:off x="7889358" y="3695700"/>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F0A70451-8FBE-08B0-78E1-72E8A7866958}"/>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C761E945-C2E2-F6CB-AB3C-E138D899FFD4}"/>
              </a:ext>
            </a:extLst>
          </p:cNvPr>
          <p:cNvGrpSpPr>
            <a:grpSpLocks noChangeAspect="1"/>
          </p:cNvGrpSpPr>
          <p:nvPr/>
        </p:nvGrpSpPr>
        <p:grpSpPr>
          <a:xfrm>
            <a:off x="9668539" y="4323749"/>
            <a:ext cx="1828800" cy="360421"/>
            <a:chOff x="8077200" y="2074333"/>
            <a:chExt cx="2319866" cy="457200"/>
          </a:xfrm>
        </p:grpSpPr>
        <p:sp>
          <p:nvSpPr>
            <p:cNvPr id="15" name="Oval 14">
              <a:extLst>
                <a:ext uri="{FF2B5EF4-FFF2-40B4-BE49-F238E27FC236}">
                  <a16:creationId xmlns:a16="http://schemas.microsoft.com/office/drawing/2014/main" id="{D694BDE0-056B-90AB-106A-AEEC63D5CC9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B042F60-5872-92C2-B378-DE5D8EA4A937}"/>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67ECB9DA-F4F0-05DD-EFA7-58806AE364CE}"/>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0C1C0468-22A3-CE46-2FFB-573DEAB4BCA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FFE9CAD9-23F5-6810-B321-85DF99D11A41}"/>
              </a:ext>
            </a:extLst>
          </p:cNvPr>
          <p:cNvSpPr txBox="1"/>
          <p:nvPr/>
        </p:nvSpPr>
        <p:spPr>
          <a:xfrm>
            <a:off x="8053475" y="3784333"/>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20" name="Content Placeholder 2">
            <a:extLst>
              <a:ext uri="{FF2B5EF4-FFF2-40B4-BE49-F238E27FC236}">
                <a16:creationId xmlns:a16="http://schemas.microsoft.com/office/drawing/2014/main" id="{8F4FB720-73AE-6B18-FD41-26B29DD8F5C2}"/>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21" name="TextBox 20">
            <a:extLst>
              <a:ext uri="{FF2B5EF4-FFF2-40B4-BE49-F238E27FC236}">
                <a16:creationId xmlns:a16="http://schemas.microsoft.com/office/drawing/2014/main" id="{E84521FA-84CE-9C9B-B6A2-C397F91D4579}"/>
              </a:ext>
            </a:extLst>
          </p:cNvPr>
          <p:cNvSpPr txBox="1"/>
          <p:nvPr/>
        </p:nvSpPr>
        <p:spPr>
          <a:xfrm>
            <a:off x="8057019" y="513821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DDA333FA-385D-E4F5-C4FC-3EBF8A83F416}"/>
              </a:ext>
            </a:extLst>
          </p:cNvPr>
          <p:cNvSpPr/>
          <p:nvPr/>
        </p:nvSpPr>
        <p:spPr>
          <a:xfrm>
            <a:off x="152400" y="3843868"/>
            <a:ext cx="7603067" cy="207433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43486AAD-1EAC-D99F-D183-0B0D511A4FCB}"/>
              </a:ext>
            </a:extLst>
          </p:cNvPr>
          <p:cNvPicPr>
            <a:picLocks noChangeAspect="1"/>
          </p:cNvPicPr>
          <p:nvPr/>
        </p:nvPicPr>
        <p:blipFill>
          <a:blip r:embed="rId5">
            <a:alphaModFix amt="10000"/>
          </a:blip>
          <a:srcRect t="794" b="794"/>
          <a:stretch/>
        </p:blipFill>
        <p:spPr>
          <a:xfrm>
            <a:off x="5542469" y="4093534"/>
            <a:ext cx="1962189" cy="1541721"/>
          </a:xfrm>
          <a:prstGeom prst="rect">
            <a:avLst/>
          </a:prstGeom>
        </p:spPr>
      </p:pic>
      <p:sp>
        <p:nvSpPr>
          <p:cNvPr id="22" name="TextBox 21">
            <a:extLst>
              <a:ext uri="{FF2B5EF4-FFF2-40B4-BE49-F238E27FC236}">
                <a16:creationId xmlns:a16="http://schemas.microsoft.com/office/drawing/2014/main" id="{257D1DE2-4895-68EE-FEAE-7B8D187B4FEC}"/>
              </a:ext>
            </a:extLst>
          </p:cNvPr>
          <p:cNvSpPr txBox="1"/>
          <p:nvPr/>
        </p:nvSpPr>
        <p:spPr>
          <a:xfrm>
            <a:off x="388751" y="4615393"/>
            <a:ext cx="7265116" cy="923330"/>
          </a:xfrm>
          <a:prstGeom prst="rect">
            <a:avLst/>
          </a:prstGeom>
          <a:noFill/>
        </p:spPr>
        <p:txBody>
          <a:bodyPr wrap="square" rtlCol="0">
            <a:spAutoFit/>
          </a:bodyPr>
          <a:lstStyle/>
          <a:p>
            <a:r>
              <a:rPr lang="es-ES" dirty="0">
                <a:solidFill>
                  <a:schemeClr val="bg1"/>
                </a:solidFill>
              </a:rPr>
              <a:t>Sugerimos que la cirugía urgente o de emergencia por enfermedad inflamatoria intestinal durante el embarazo se realice cuando esté clínicamente indicada, independientemente del trimestre gestacional.</a:t>
            </a:r>
            <a:endParaRPr lang="es"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9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A8EDED-4CA5-53FA-A0A6-DD1B9BB0268D}"/>
              </a:ext>
            </a:extLst>
          </p:cNvPr>
          <p:cNvSpPr/>
          <p:nvPr/>
        </p:nvSpPr>
        <p:spPr>
          <a:xfrm>
            <a:off x="-1" y="0"/>
            <a:ext cx="12192001" cy="6053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313BD4-ED2E-0A83-188E-A2F6073B8409}"/>
              </a:ext>
            </a:extLst>
          </p:cNvPr>
          <p:cNvSpPr/>
          <p:nvPr/>
        </p:nvSpPr>
        <p:spPr>
          <a:xfrm>
            <a:off x="481584" y="6097"/>
            <a:ext cx="5577839" cy="5577839"/>
          </a:xfrm>
          <a:prstGeom prst="rect">
            <a:avLst/>
          </a:prstGeom>
          <a:solidFill>
            <a:schemeClr val="bg1">
              <a:lumMod val="85000"/>
              <a:alpha val="500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C887A5-AC6C-3A2F-DA27-BD2216445734}"/>
              </a:ext>
            </a:extLst>
          </p:cNvPr>
          <p:cNvSpPr txBox="1"/>
          <p:nvPr/>
        </p:nvSpPr>
        <p:spPr>
          <a:xfrm>
            <a:off x="776134" y="379275"/>
            <a:ext cx="6204857" cy="1200329"/>
          </a:xfrm>
          <a:prstGeom prst="rect">
            <a:avLst/>
          </a:prstGeom>
          <a:noFill/>
        </p:spPr>
        <p:txBody>
          <a:bodyPr wrap="square" rtlCol="0">
            <a:spAutoFit/>
          </a:bodyPr>
          <a:lstStyle/>
          <a:p>
            <a:r>
              <a:rPr lang="es" altLang="en-US" sz="3200" b="1" dirty="0">
                <a:solidFill>
                  <a:schemeClr val="tx2">
                    <a:lumMod val="50000"/>
                    <a:lumOff val="50000"/>
                  </a:schemeClr>
                </a:solidFill>
                <a:latin typeface="Calibri" panose="020F0502020204030204" pitchFamily="34" charset="0"/>
                <a:cs typeface="Calibri" panose="020F0502020204030204" pitchFamily="34" charset="0"/>
              </a:rPr>
              <a:t>Embarazo</a:t>
            </a:r>
            <a:r>
              <a:rPr lang="es" altLang="en-US" sz="2000" dirty="0">
                <a:solidFill>
                  <a:schemeClr val="accent2"/>
                </a:solidFill>
                <a:latin typeface="Calibri" panose="020F0502020204030204" pitchFamily="34" charset="0"/>
                <a:cs typeface="Calibri" panose="020F0502020204030204" pitchFamily="34" charset="0"/>
              </a:rPr>
              <a:t> </a:t>
            </a:r>
            <a:r>
              <a:rPr lang="es" altLang="en-US" sz="2000" dirty="0">
                <a:latin typeface="Calibri" panose="020F0502020204030204" pitchFamily="34" charset="0"/>
                <a:cs typeface="Calibri" panose="020F0502020204030204" pitchFamily="34" charset="0"/>
              </a:rPr>
              <a:t>Representa un período </a:t>
            </a:r>
            <a:br>
              <a:rPr lang="en-US" altLang="en-US" sz="2000" dirty="0">
                <a:latin typeface="Calibri" panose="020F0502020204030204" pitchFamily="34" charset="0"/>
                <a:cs typeface="Calibri" panose="020F0502020204030204" pitchFamily="34" charset="0"/>
              </a:rPr>
            </a:br>
            <a:r>
              <a:rPr lang="es" altLang="en-US" sz="2000" dirty="0">
                <a:latin typeface="Calibri" panose="020F0502020204030204" pitchFamily="34" charset="0"/>
                <a:cs typeface="Calibri" panose="020F0502020204030204" pitchFamily="34" charset="0"/>
              </a:rPr>
              <a:t>de intensos cambios </a:t>
            </a:r>
            <a:r>
              <a:rPr lang="es" altLang="en-US" sz="2000" spc="-20" dirty="0">
                <a:latin typeface="Calibri" panose="020F0502020204030204" pitchFamily="34" charset="0"/>
                <a:cs typeface="Calibri" panose="020F0502020204030204" pitchFamily="34" charset="0"/>
              </a:rPr>
              <a:t>metabólicos, hormonales, </a:t>
            </a:r>
            <a:br>
              <a:rPr lang="en-US" altLang="en-US" sz="2000" spc="-20" dirty="0">
                <a:latin typeface="Calibri" panose="020F0502020204030204" pitchFamily="34" charset="0"/>
                <a:cs typeface="Calibri" panose="020F0502020204030204" pitchFamily="34" charset="0"/>
              </a:rPr>
            </a:br>
            <a:r>
              <a:rPr lang="es" altLang="en-US" sz="2000" spc="-20" dirty="0">
                <a:latin typeface="Calibri" panose="020F0502020204030204" pitchFamily="34" charset="0"/>
                <a:cs typeface="Calibri" panose="020F0502020204030204" pitchFamily="34" charset="0"/>
              </a:rPr>
              <a:t>microbiológicos </a:t>
            </a:r>
            <a:r>
              <a:rPr lang="es" altLang="en-US" sz="2000" dirty="0">
                <a:latin typeface="Calibri" panose="020F0502020204030204" pitchFamily="34" charset="0"/>
                <a:cs typeface="Calibri" panose="020F0502020204030204" pitchFamily="34" charset="0"/>
              </a:rPr>
              <a:t>e inmunológicos.</a:t>
            </a:r>
          </a:p>
        </p:txBody>
      </p:sp>
      <p:sp>
        <p:nvSpPr>
          <p:cNvPr id="8" name="Slide Number Placeholder 7">
            <a:extLst>
              <a:ext uri="{FF2B5EF4-FFF2-40B4-BE49-F238E27FC236}">
                <a16:creationId xmlns:a16="http://schemas.microsoft.com/office/drawing/2014/main" id="{32A4E2E1-C3D3-F389-5730-3094E8D278D9}"/>
              </a:ext>
            </a:extLst>
          </p:cNvPr>
          <p:cNvSpPr>
            <a:spLocks noGrp="1"/>
          </p:cNvSpPr>
          <p:nvPr>
            <p:ph type="sldNum" sz="quarter" idx="12"/>
          </p:nvPr>
        </p:nvSpPr>
        <p:spPr/>
        <p:txBody>
          <a:bodyPr/>
          <a:lstStyle/>
          <a:p>
            <a:fld id="{F7A97E85-343F-DE4C-AB4F-C00C4B6D29EF}" type="slidenum">
              <a:rPr lang="en-US" smtClean="0"/>
              <a:t>3</a:t>
            </a:fld>
            <a:endParaRPr lang="en-US"/>
          </a:p>
        </p:txBody>
      </p:sp>
      <p:cxnSp>
        <p:nvCxnSpPr>
          <p:cNvPr id="6" name="Straight Connector 5">
            <a:extLst>
              <a:ext uri="{FF2B5EF4-FFF2-40B4-BE49-F238E27FC236}">
                <a16:creationId xmlns:a16="http://schemas.microsoft.com/office/drawing/2014/main" id="{11A54913-1509-218E-3BD0-9B9419E58F0F}"/>
              </a:ext>
            </a:extLst>
          </p:cNvPr>
          <p:cNvCxnSpPr>
            <a:cxnSpLocks/>
          </p:cNvCxnSpPr>
          <p:nvPr/>
        </p:nvCxnSpPr>
        <p:spPr>
          <a:xfrm>
            <a:off x="916492" y="1999468"/>
            <a:ext cx="4550229" cy="0"/>
          </a:xfrm>
          <a:prstGeom prst="line">
            <a:avLst/>
          </a:prstGeom>
          <a:ln w="25400">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8861E2F-9E3C-27BB-7387-B6D38F3D8673}"/>
              </a:ext>
            </a:extLst>
          </p:cNvPr>
          <p:cNvSpPr txBox="1"/>
          <p:nvPr/>
        </p:nvSpPr>
        <p:spPr>
          <a:xfrm>
            <a:off x="366690" y="6219949"/>
            <a:ext cx="5412768" cy="738664"/>
          </a:xfrm>
          <a:prstGeom prst="rect">
            <a:avLst/>
          </a:prstGeom>
          <a:noFill/>
        </p:spPr>
        <p:txBody>
          <a:bodyPr wrap="square" rtlCol="0">
            <a:spAutoFit/>
          </a:bodyPr>
          <a:lstStyle/>
          <a:p>
            <a:r>
              <a:rPr lang="es" sz="800" i="1" dirty="0">
                <a:solidFill>
                  <a:srgbClr val="0B0B0B"/>
                </a:solidFill>
                <a:effectLst/>
                <a:latin typeface="Helvetica" pitchFamily="2" charset="0"/>
              </a:rPr>
              <a:t>https://urldefense.com/v3/__https:/ </a:t>
            </a:r>
            <a:r>
              <a:rPr lang="es" sz="800" i="1" dirty="0" err="1">
                <a:solidFill>
                  <a:srgbClr val="0B0B0B"/>
                </a:solidFill>
                <a:effectLst/>
                <a:latin typeface="Helvetica" pitchFamily="2" charset="0"/>
              </a:rPr>
              <a:t>www.nature.com/nrrheum__;!!LQC6Cpwp!rAgdlwf4ndvYlFOuQrFpVU79uAt2lmcxxkC2tyixkfW_YPgF_ynN6bFTvLhrmuzstzOxU9ZWkYPkwCYPAsrynlOhFx0$ </a:t>
            </a:r>
            <a:r>
              <a:rPr lang="es" sz="800" i="1" dirty="0">
                <a:solidFill>
                  <a:srgbClr val="0B0B0B"/>
                </a:solidFill>
                <a:effectLst/>
                <a:latin typeface="Helvetica" pitchFamily="2" charset="0"/>
              </a:rPr>
              <a:t>" </a:t>
            </a:r>
            <a:r>
              <a:rPr lang="es" sz="800" i="1" dirty="0" err="1">
                <a:solidFill>
                  <a:srgbClr val="0B0B0B"/>
                </a:solidFill>
                <a:effectLst/>
                <a:latin typeface="Helvetica" pitchFamily="2" charset="0"/>
              </a:rPr>
              <a:t>Nature </a:t>
            </a:r>
            <a:r>
              <a:rPr lang="es" sz="800" i="1" u="sng" dirty="0">
                <a:solidFill>
                  <a:srgbClr val="0000FF"/>
                </a:solidFill>
                <a:effectLst/>
                <a:latin typeface="Helvetica" pitchFamily="2" charset="0"/>
              </a:rPr>
              <a:t>Reviews </a:t>
            </a:r>
            <a:r>
              <a:rPr lang="es" sz="800" i="1" dirty="0">
                <a:solidFill>
                  <a:srgbClr val="0B0B0B"/>
                </a:solidFill>
                <a:effectLst/>
                <a:latin typeface="Helvetica" pitchFamily="2" charset="0"/>
              </a:rPr>
              <a:t>Reumatología</a:t>
            </a:r>
            <a:r>
              <a:rPr lang="es" sz="800" i="1" dirty="0" err="1">
                <a:solidFill>
                  <a:srgbClr val="0B0B0B"/>
                </a:solidFill>
                <a:effectLst/>
                <a:latin typeface="Helvetica" pitchFamily="2" charset="0"/>
              </a:rPr>
              <a:t>​</a:t>
            </a:r>
            <a:r>
              <a:rPr lang="es" sz="800" i="1" dirty="0">
                <a:solidFill>
                  <a:srgbClr val="0B0B0B"/>
                </a:solidFill>
                <a:effectLst/>
                <a:latin typeface="Helvetica" pitchFamily="2" charset="0"/>
              </a:rPr>
              <a:t>​ </a:t>
            </a:r>
            <a:r>
              <a:rPr lang="es" sz="800" b="1" i="1" dirty="0">
                <a:solidFill>
                  <a:srgbClr val="0B0B0B"/>
                </a:solidFill>
                <a:effectLst/>
                <a:latin typeface="Helvetica" pitchFamily="2" charset="0"/>
              </a:rPr>
              <a:t>volumen 16 </a:t>
            </a:r>
            <a:r>
              <a:rPr lang="es" sz="800" i="1" dirty="0">
                <a:solidFill>
                  <a:srgbClr val="0B0B0B"/>
                </a:solidFill>
                <a:effectLst/>
                <a:latin typeface="Helvetica" pitchFamily="2" charset="0"/>
              </a:rPr>
              <a:t>, páginas 113–122 (2020).</a:t>
            </a:r>
          </a:p>
          <a:p>
            <a:endParaRPr lang="en-US" dirty="0"/>
          </a:p>
        </p:txBody>
      </p:sp>
      <p:sp>
        <p:nvSpPr>
          <p:cNvPr id="16" name="Rectangle 15">
            <a:extLst>
              <a:ext uri="{FF2B5EF4-FFF2-40B4-BE49-F238E27FC236}">
                <a16:creationId xmlns:a16="http://schemas.microsoft.com/office/drawing/2014/main" id="{0F54C31A-EEF7-2B8C-2F2E-ADC78E473034}"/>
              </a:ext>
            </a:extLst>
          </p:cNvPr>
          <p:cNvSpPr/>
          <p:nvPr/>
        </p:nvSpPr>
        <p:spPr>
          <a:xfrm>
            <a:off x="0" y="5058246"/>
            <a:ext cx="995082" cy="995082"/>
          </a:xfrm>
          <a:prstGeom prst="rect">
            <a:avLst/>
          </a:prstGeom>
          <a:solidFill>
            <a:schemeClr val="accent2">
              <a:alpha val="499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her eyes closed&#10;&#10;Description automatically generated">
            <a:extLst>
              <a:ext uri="{FF2B5EF4-FFF2-40B4-BE49-F238E27FC236}">
                <a16:creationId xmlns:a16="http://schemas.microsoft.com/office/drawing/2014/main" id="{A4209108-27C1-F0B5-D557-2E8BEE3D933F}"/>
              </a:ext>
            </a:extLst>
          </p:cNvPr>
          <p:cNvPicPr>
            <a:picLocks noChangeAspect="1"/>
          </p:cNvPicPr>
          <p:nvPr/>
        </p:nvPicPr>
        <p:blipFill>
          <a:blip r:embed="rId3"/>
          <a:srcRect l="1" t="25570" r="-2806" b="13506"/>
          <a:stretch/>
        </p:blipFill>
        <p:spPr>
          <a:xfrm>
            <a:off x="4758267" y="-2722"/>
            <a:ext cx="6824133" cy="6066058"/>
          </a:xfrm>
          <a:prstGeom prst="rect">
            <a:avLst/>
          </a:prstGeom>
        </p:spPr>
      </p:pic>
      <p:sp>
        <p:nvSpPr>
          <p:cNvPr id="7" name="TextBox 6">
            <a:extLst>
              <a:ext uri="{FF2B5EF4-FFF2-40B4-BE49-F238E27FC236}">
                <a16:creationId xmlns:a16="http://schemas.microsoft.com/office/drawing/2014/main" id="{D884F5DC-4355-D59B-F6B2-2730A5867009}"/>
              </a:ext>
            </a:extLst>
          </p:cNvPr>
          <p:cNvSpPr txBox="1"/>
          <p:nvPr/>
        </p:nvSpPr>
        <p:spPr>
          <a:xfrm>
            <a:off x="773430" y="2451691"/>
            <a:ext cx="5745903" cy="2492990"/>
          </a:xfrm>
          <a:prstGeom prst="rect">
            <a:avLst/>
          </a:prstGeom>
          <a:noFill/>
        </p:spPr>
        <p:txBody>
          <a:bodyPr wrap="square" rtlCol="0">
            <a:spAutoFit/>
          </a:bodyPr>
          <a:lstStyle/>
          <a:p>
            <a:r>
              <a:rPr lang="es" sz="2000" dirty="0">
                <a:latin typeface="Calibri" panose="020F0502020204030204" pitchFamily="34" charset="0"/>
                <a:cs typeface="Calibri" panose="020F0502020204030204" pitchFamily="34" charset="0"/>
              </a:rPr>
              <a:t>Para las mujeres con enfermedades inmunomediadas, </a:t>
            </a:r>
            <a:br>
              <a:rPr lang="en-US" sz="2000" dirty="0">
                <a:latin typeface="Calibri" panose="020F0502020204030204" pitchFamily="34" charset="0"/>
                <a:cs typeface="Calibri" panose="020F0502020204030204" pitchFamily="34" charset="0"/>
              </a:rPr>
            </a:br>
            <a:r>
              <a:rPr lang="es" sz="2000" dirty="0">
                <a:latin typeface="Calibri" panose="020F0502020204030204" pitchFamily="34" charset="0"/>
                <a:cs typeface="Calibri" panose="020F0502020204030204" pitchFamily="34" charset="0"/>
              </a:rPr>
              <a:t>como la EII, esto </a:t>
            </a:r>
            <a:r>
              <a:rPr lang="es" sz="3200" b="1" dirty="0">
                <a:solidFill>
                  <a:schemeClr val="tx2">
                    <a:lumMod val="50000"/>
                    <a:lumOff val="50000"/>
                  </a:schemeClr>
                </a:solidFill>
                <a:latin typeface="Calibri" panose="020F0502020204030204" pitchFamily="34" charset="0"/>
                <a:cs typeface="Calibri" panose="020F0502020204030204" pitchFamily="34" charset="0"/>
              </a:rPr>
              <a:t>puede aumentar </a:t>
            </a:r>
            <a:br>
              <a:rPr lang="e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dirty="0">
                <a:solidFill>
                  <a:schemeClr val="tx2">
                    <a:lumMod val="50000"/>
                    <a:lumOff val="50000"/>
                  </a:schemeClr>
                </a:solidFill>
                <a:latin typeface="Calibri" panose="020F0502020204030204" pitchFamily="34" charset="0"/>
                <a:cs typeface="Calibri" panose="020F0502020204030204" pitchFamily="34" charset="0"/>
              </a:rPr>
              <a:t>el riesgo de complicaciones durante el embarazo</a:t>
            </a:r>
            <a:r>
              <a:rPr lang="es" sz="2000" dirty="0">
                <a:latin typeface="Calibri" panose="020F0502020204030204" pitchFamily="34" charset="0"/>
                <a:cs typeface="Calibri" panose="020F0502020204030204" pitchFamily="34" charset="0"/>
              </a:rPr>
              <a:t>, </a:t>
            </a:r>
            <a:br>
              <a:rPr lang="en-US" sz="2000" dirty="0">
                <a:latin typeface="Calibri" panose="020F0502020204030204" pitchFamily="34" charset="0"/>
                <a:cs typeface="Calibri" panose="020F0502020204030204" pitchFamily="34" charset="0"/>
              </a:rPr>
            </a:br>
            <a:r>
              <a:rPr lang="es" sz="2000" spc="-20" dirty="0">
                <a:latin typeface="Calibri" panose="020F0502020204030204" pitchFamily="34" charset="0"/>
                <a:cs typeface="Calibri" panose="020F0502020204030204" pitchFamily="34" charset="0"/>
              </a:rPr>
              <a:t>en parte debido al relevante papel de la placenta.</a:t>
            </a:r>
            <a:endParaRPr lang="en-US" altLang="en-US" sz="2000" spc="-2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599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794C6F06-4302-9CA3-7FAB-2310A3A1F208}"/>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3" name="Rectangle 2">
            <a:extLst>
              <a:ext uri="{FF2B5EF4-FFF2-40B4-BE49-F238E27FC236}">
                <a16:creationId xmlns:a16="http://schemas.microsoft.com/office/drawing/2014/main" id="{28CEBDB7-440D-A3CB-DCEF-5342915A3D59}"/>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142EE42-E3E7-0944-D0FA-71722970ED29}"/>
              </a:ext>
            </a:extLst>
          </p:cNvPr>
          <p:cNvSpPr>
            <a:spLocks noGrp="1"/>
          </p:cNvSpPr>
          <p:nvPr>
            <p:ph type="sldNum" sz="quarter" idx="12"/>
          </p:nvPr>
        </p:nvSpPr>
        <p:spPr/>
        <p:txBody>
          <a:bodyPr/>
          <a:lstStyle/>
          <a:p>
            <a:fld id="{C1BBCEF6-2ADA-364E-98F1-750B8367BB0E}" type="slidenum">
              <a:rPr lang="en-US" smtClean="0"/>
              <a:t>30</a:t>
            </a:fld>
            <a:endParaRPr lang="en-US"/>
          </a:p>
        </p:txBody>
      </p:sp>
      <p:sp>
        <p:nvSpPr>
          <p:cNvPr id="7" name="Title 1">
            <a:extLst>
              <a:ext uri="{FF2B5EF4-FFF2-40B4-BE49-F238E27FC236}">
                <a16:creationId xmlns:a16="http://schemas.microsoft.com/office/drawing/2014/main" id="{0A9732F7-1522-04D2-AB49-10FD328F6151}"/>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s" dirty="0">
                <a:solidFill>
                  <a:schemeClr val="bg1"/>
                </a:solidFill>
                <a:cs typeface="Calibri" panose="020F0502020204030204" pitchFamily="34" charset="0"/>
              </a:rPr>
              <a:t>Recomendaciones de consenso</a:t>
            </a:r>
            <a:endParaRPr lang="en-US" dirty="0">
              <a:solidFill>
                <a:schemeClr val="bg1"/>
              </a:solidFill>
              <a:cs typeface="Calibri" panose="020F0502020204030204" pitchFamily="34" charset="0"/>
            </a:endParaRPr>
          </a:p>
        </p:txBody>
      </p:sp>
      <p:sp>
        <p:nvSpPr>
          <p:cNvPr id="8" name="TextBox 7">
            <a:extLst>
              <a:ext uri="{FF2B5EF4-FFF2-40B4-BE49-F238E27FC236}">
                <a16:creationId xmlns:a16="http://schemas.microsoft.com/office/drawing/2014/main" id="{2958359A-49CD-8510-F564-7E1D293907E1}"/>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s" dirty="0">
                <a:solidFill>
                  <a:schemeClr val="bg1"/>
                </a:solidFill>
                <a:effectLst/>
                <a:latin typeface="Calibri" panose="020F0502020204030204" pitchFamily="34" charset="0"/>
                <a:ea typeface="Aptos" panose="020B0004020202020204" pitchFamily="34" charset="0"/>
              </a:rPr>
              <a:t>6. </a:t>
            </a:r>
            <a:r>
              <a:rPr lang="es-ES" dirty="0">
                <a:solidFill>
                  <a:schemeClr val="bg1"/>
                </a:solidFill>
                <a:latin typeface="Calibri" panose="020F0502020204030204" pitchFamily="34" charset="0"/>
                <a:cs typeface="Calibri" panose="020F0502020204030204" pitchFamily="34" charset="0"/>
              </a:rPr>
              <a:t>La endoscopia durante el embarazo en mujeres con enfermedad inflamatoria intestinal se considera de bajo riesgo, pero debe reservarse para los casos en los que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sus resultados puedan modificar la conducta terapéutica.</a:t>
            </a:r>
          </a:p>
          <a:p>
            <a:pPr>
              <a:spcAft>
                <a:spcPts val="2400"/>
              </a:spcAft>
            </a:pPr>
            <a:r>
              <a:rPr lang="es" dirty="0">
                <a:solidFill>
                  <a:schemeClr val="bg1"/>
                </a:solidFill>
                <a:effectLst/>
                <a:latin typeface="Calibri" panose="020F0502020204030204" pitchFamily="34" charset="0"/>
                <a:ea typeface="Aptos" panose="020B0004020202020204" pitchFamily="34" charset="0"/>
                <a:cs typeface="Calibri" panose="020F0502020204030204" pitchFamily="34" charset="0"/>
              </a:rPr>
              <a:t>7. </a:t>
            </a:r>
            <a:r>
              <a:rPr lang="es-ES" b="1" dirty="0">
                <a:solidFill>
                  <a:schemeClr val="bg1"/>
                </a:solidFill>
                <a:latin typeface="Calibri" panose="020F0502020204030204" pitchFamily="34" charset="0"/>
                <a:cs typeface="Calibri" panose="020F0502020204030204" pitchFamily="34" charset="0"/>
              </a:rPr>
              <a:t>Si se requieren estudios de imagen transversal durante el embarazo, se recomienda priorizar la ecografía intestinal y la resonancia magnética sin gadolinio sobre </a:t>
            </a:r>
            <a:br>
              <a:rPr lang="es-ES" b="1" dirty="0">
                <a:solidFill>
                  <a:schemeClr val="bg1"/>
                </a:solidFill>
                <a:latin typeface="Calibri" panose="020F0502020204030204" pitchFamily="34" charset="0"/>
                <a:cs typeface="Calibri" panose="020F0502020204030204" pitchFamily="34" charset="0"/>
              </a:rPr>
            </a:br>
            <a:r>
              <a:rPr lang="es-ES" b="1" dirty="0">
                <a:solidFill>
                  <a:schemeClr val="bg1"/>
                </a:solidFill>
                <a:latin typeface="Calibri" panose="020F0502020204030204" pitchFamily="34" charset="0"/>
                <a:cs typeface="Calibri" panose="020F0502020204030204" pitchFamily="34" charset="0"/>
              </a:rPr>
              <a:t>la tomografía computarizada.</a:t>
            </a:r>
            <a:endParaRPr lang="es-ES" dirty="0">
              <a:solidFill>
                <a:schemeClr val="bg1"/>
              </a:solidFill>
              <a:latin typeface="Calibri" panose="020F0502020204030204" pitchFamily="34" charset="0"/>
              <a:cs typeface="Calibri" panose="020F0502020204030204" pitchFamily="34" charset="0"/>
            </a:endParaRPr>
          </a:p>
          <a:p>
            <a:pPr marL="9525">
              <a:spcAft>
                <a:spcPts val="2400"/>
              </a:spcAft>
            </a:pPr>
            <a:r>
              <a:rPr lang="es" dirty="0">
                <a:solidFill>
                  <a:schemeClr val="bg1"/>
                </a:solidFill>
                <a:effectLst/>
                <a:latin typeface="Calibri" panose="020F0502020204030204" pitchFamily="34" charset="0"/>
                <a:ea typeface="Aptos" panose="020B0004020202020204" pitchFamily="34" charset="0"/>
                <a:cs typeface="Calibri" panose="020F0502020204030204" pitchFamily="34" charset="0"/>
              </a:rPr>
              <a:t>8. </a:t>
            </a:r>
            <a:r>
              <a:rPr lang="es-ES" dirty="0">
                <a:solidFill>
                  <a:schemeClr val="bg1"/>
                </a:solidFill>
                <a:latin typeface="Calibri" panose="020F0502020204030204" pitchFamily="34" charset="0"/>
                <a:cs typeface="Calibri" panose="020F0502020204030204" pitchFamily="34" charset="0"/>
              </a:rPr>
              <a:t>La medición de </a:t>
            </a:r>
            <a:r>
              <a:rPr lang="es-ES" dirty="0" err="1">
                <a:solidFill>
                  <a:schemeClr val="bg1"/>
                </a:solidFill>
                <a:latin typeface="Calibri" panose="020F0502020204030204" pitchFamily="34" charset="0"/>
                <a:cs typeface="Calibri" panose="020F0502020204030204" pitchFamily="34" charset="0"/>
              </a:rPr>
              <a:t>calprotectina</a:t>
            </a:r>
            <a:r>
              <a:rPr lang="es-ES" dirty="0">
                <a:solidFill>
                  <a:schemeClr val="bg1"/>
                </a:solidFill>
                <a:latin typeface="Calibri" panose="020F0502020204030204" pitchFamily="34" charset="0"/>
                <a:cs typeface="Calibri" panose="020F0502020204030204" pitchFamily="34" charset="0"/>
              </a:rPr>
              <a:t> fecal es una herramienta útil para monitorizar la actividad de la enfermedad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en mujeres embarazadas con enfermedad inflamatoria intestinal.</a:t>
            </a:r>
            <a:endParaRPr lang="en-US" dirty="0">
              <a:solidFill>
                <a:schemeClr val="bg1"/>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982E3D3-FD22-2272-D109-6388C3A859F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0" name="Straight Connector 9">
            <a:extLst>
              <a:ext uri="{FF2B5EF4-FFF2-40B4-BE49-F238E27FC236}">
                <a16:creationId xmlns:a16="http://schemas.microsoft.com/office/drawing/2014/main" id="{45F4956B-8C41-357E-4BC0-8E1DD51E5451}"/>
              </a:ext>
            </a:extLst>
          </p:cNvPr>
          <p:cNvCxnSpPr>
            <a:cxnSpLocks/>
          </p:cNvCxnSpPr>
          <p:nvPr/>
        </p:nvCxnSpPr>
        <p:spPr>
          <a:xfrm>
            <a:off x="5562600" y="2748837"/>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02CC76C-A408-E1F5-2A92-D031165B6D0C}"/>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B9452FA-5070-5436-B97C-E5FFFE90913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CBFD740-BD9C-11D8-8370-1A8C06C05E6F}"/>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5AFCCD-44A6-5B43-5456-780EA7450570}"/>
              </a:ext>
            </a:extLst>
          </p:cNvPr>
          <p:cNvCxnSpPr>
            <a:cxnSpLocks/>
          </p:cNvCxnSpPr>
          <p:nvPr/>
        </p:nvCxnSpPr>
        <p:spPr>
          <a:xfrm>
            <a:off x="7584141" y="1065913"/>
            <a:ext cx="3473719"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67B308C-7EB5-9EBB-F740-F12733CE14DF}"/>
              </a:ext>
            </a:extLst>
          </p:cNvPr>
          <p:cNvCxnSpPr>
            <a:cxnSpLocks/>
          </p:cNvCxnSpPr>
          <p:nvPr/>
        </p:nvCxnSpPr>
        <p:spPr>
          <a:xfrm>
            <a:off x="5576777" y="4169535"/>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435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AC9E11-5074-6AB7-201E-17EFF7C81399}"/>
              </a:ext>
            </a:extLst>
          </p:cNvPr>
          <p:cNvSpPr>
            <a:spLocks noGrp="1"/>
          </p:cNvSpPr>
          <p:nvPr>
            <p:ph type="sldNum" sz="quarter" idx="12"/>
          </p:nvPr>
        </p:nvSpPr>
        <p:spPr/>
        <p:txBody>
          <a:bodyPr/>
          <a:lstStyle/>
          <a:p>
            <a:fld id="{F7A97E85-343F-DE4C-AB4F-C00C4B6D29EF}" type="slidenum">
              <a:rPr lang="en-US" smtClean="0"/>
              <a:t>31</a:t>
            </a:fld>
            <a:endParaRPr lang="en-US"/>
          </a:p>
        </p:txBody>
      </p:sp>
      <p:graphicFrame>
        <p:nvGraphicFramePr>
          <p:cNvPr id="3" name="Table 2">
            <a:extLst>
              <a:ext uri="{FF2B5EF4-FFF2-40B4-BE49-F238E27FC236}">
                <a16:creationId xmlns:a16="http://schemas.microsoft.com/office/drawing/2014/main" id="{133FF592-0BDC-9188-F377-86910F9C1816}"/>
              </a:ext>
            </a:extLst>
          </p:cNvPr>
          <p:cNvGraphicFramePr>
            <a:graphicFrameLocks noGrp="1"/>
          </p:cNvGraphicFramePr>
          <p:nvPr>
            <p:extLst>
              <p:ext uri="{D42A27DB-BD31-4B8C-83A1-F6EECF244321}">
                <p14:modId xmlns:p14="http://schemas.microsoft.com/office/powerpoint/2010/main" val="3596538887"/>
              </p:ext>
            </p:extLst>
          </p:nvPr>
        </p:nvGraphicFramePr>
        <p:xfrm>
          <a:off x="426720" y="457835"/>
          <a:ext cx="11338560" cy="574548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2780840208"/>
                    </a:ext>
                  </a:extLst>
                </a:gridCol>
                <a:gridCol w="3383280">
                  <a:extLst>
                    <a:ext uri="{9D8B030D-6E8A-4147-A177-3AD203B41FA5}">
                      <a16:colId xmlns:a16="http://schemas.microsoft.com/office/drawing/2014/main" val="2195125118"/>
                    </a:ext>
                  </a:extLst>
                </a:gridCol>
                <a:gridCol w="6675120">
                  <a:extLst>
                    <a:ext uri="{9D8B030D-6E8A-4147-A177-3AD203B41FA5}">
                      <a16:colId xmlns:a16="http://schemas.microsoft.com/office/drawing/2014/main" val="2598261559"/>
                    </a:ext>
                  </a:extLst>
                </a:gridCol>
              </a:tblGrid>
              <a:tr h="370840">
                <a:tc>
                  <a:txBody>
                    <a:bodyPr/>
                    <a:lstStyle/>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700" i="0" dirty="0">
                          <a:latin typeface="Calibri" panose="020F0502020204030204" pitchFamily="34" charset="0"/>
                          <a:cs typeface="Calibri" panose="020F0502020204030204" pitchFamily="34" charset="0"/>
                        </a:rPr>
                        <a:t>Evaluación de la actividad de la enfermedad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700" i="0" dirty="0">
                          <a:latin typeface="Calibri" panose="020F0502020204030204" pitchFamily="34" charset="0"/>
                          <a:cs typeface="Calibri" panose="020F0502020204030204" pitchFamily="34" charset="0"/>
                        </a:rPr>
                        <a:t>Comentario</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13360">
                <a:tc rowSpan="3">
                  <a:txBody>
                    <a:bodyPr/>
                    <a:lstStyle/>
                    <a:p>
                      <a:r>
                        <a:rPr lang="es" sz="1700" i="0" dirty="0">
                          <a:solidFill>
                            <a:schemeClr val="bg1"/>
                          </a:solidFill>
                          <a:latin typeface="Calibri" panose="020F0502020204030204" pitchFamily="34" charset="0"/>
                          <a:cs typeface="Calibri" panose="020F0502020204030204" pitchFamily="34" charset="0"/>
                        </a:rPr>
                        <a:t>Pruebas de laboratorio</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 sz="1700" i="0" kern="1200" dirty="0">
                          <a:solidFill>
                            <a:schemeClr val="dk1"/>
                          </a:solidFill>
                          <a:effectLst/>
                          <a:latin typeface="Calibri" panose="020F0502020204030204" pitchFamily="34" charset="0"/>
                          <a:ea typeface="+mn-ea"/>
                          <a:cs typeface="Calibri" panose="020F0502020204030204" pitchFamily="34" charset="0"/>
                        </a:rPr>
                        <a:t>Marcadores inflamatorios séricos</a:t>
                      </a:r>
                    </a:p>
                    <a:p>
                      <a:r>
                        <a:rPr lang="es" sz="1700" i="0" kern="1200" dirty="0">
                          <a:solidFill>
                            <a:schemeClr val="dk1"/>
                          </a:solidFill>
                          <a:effectLst/>
                          <a:latin typeface="Calibri" panose="020F0502020204030204" pitchFamily="34" charset="0"/>
                          <a:ea typeface="+mn-ea"/>
                          <a:cs typeface="Calibri" panose="020F0502020204030204" pitchFamily="34" charset="0"/>
                        </a:rPr>
                        <a:t>Proteína C reactiva, velocidad de sedimentación</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Puede elevarse por el embarazo.</a:t>
                      </a:r>
                    </a:p>
                    <a:p>
                      <a:endParaRPr lang="en-US" sz="1700" i="0" dirty="0">
                        <a:latin typeface="Calibri" panose="020F0502020204030204" pitchFamily="34" charset="0"/>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21336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Calprotectina fecal</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Útil para el seguimiento del embarazo.</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283536"/>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Concentraciones séricas </a:t>
                      </a:r>
                      <a:br>
                        <a:rPr lang="es" sz="1700" i="0" kern="1200" dirty="0">
                          <a:solidFill>
                            <a:schemeClr val="dk1"/>
                          </a:solidFill>
                          <a:effectLst/>
                          <a:latin typeface="Calibri" panose="020F0502020204030204" pitchFamily="34" charset="0"/>
                          <a:ea typeface="+mn-ea"/>
                          <a:cs typeface="Calibri" panose="020F0502020204030204" pitchFamily="34" charset="0"/>
                        </a:rPr>
                      </a:br>
                      <a:r>
                        <a:rPr lang="es" sz="1700" i="0" kern="1200" dirty="0">
                          <a:solidFill>
                            <a:schemeClr val="dk1"/>
                          </a:solidFill>
                          <a:effectLst/>
                          <a:latin typeface="Calibri" panose="020F0502020204030204" pitchFamily="34" charset="0"/>
                          <a:ea typeface="+mn-ea"/>
                          <a:cs typeface="Calibri" panose="020F0502020204030204" pitchFamily="34" charset="0"/>
                        </a:rPr>
                        <a:t>de fármacos</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Puede variar durante el embarazo.</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451479"/>
                  </a:ext>
                </a:extLst>
              </a:tr>
              <a:tr h="123613">
                <a:tc rowSpan="3">
                  <a:txBody>
                    <a:bodyPr/>
                    <a:lstStyle/>
                    <a:p>
                      <a:r>
                        <a:rPr lang="es" sz="1700" i="0" dirty="0">
                          <a:solidFill>
                            <a:schemeClr val="bg1"/>
                          </a:solidFill>
                          <a:latin typeface="Calibri" panose="020F0502020204030204" pitchFamily="34" charset="0"/>
                          <a:cs typeface="Calibri" panose="020F0502020204030204" pitchFamily="34" charset="0"/>
                        </a:rPr>
                        <a:t>Estudios de imagen seccional</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Ecografía intestinal</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 sz="1700" i="0" kern="1200" spc="-30" baseline="0" dirty="0">
                          <a:solidFill>
                            <a:schemeClr val="dk1"/>
                          </a:solidFill>
                          <a:effectLst/>
                          <a:latin typeface="Calibri" panose="020F0502020204030204" pitchFamily="34" charset="0"/>
                          <a:ea typeface="+mn-ea"/>
                          <a:cs typeface="Calibri" panose="020F0502020204030204" pitchFamily="34" charset="0"/>
                        </a:rPr>
                        <a:t>Riesgo bajo: preciso en el primer y segundo trimestre, pero técnicamente difícil en el tercer trimestre.</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3326500"/>
                  </a:ext>
                </a:extLst>
              </a:tr>
              <a:tr h="242147">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Tomografía computarizada</a:t>
                      </a:r>
                    </a:p>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 sz="1700" i="0" kern="1200" dirty="0">
                          <a:solidFill>
                            <a:schemeClr val="dk1"/>
                          </a:solidFill>
                          <a:effectLst/>
                          <a:latin typeface="Calibri" panose="020F0502020204030204" pitchFamily="34" charset="0"/>
                          <a:ea typeface="+mn-ea"/>
                          <a:cs typeface="Calibri" panose="020F0502020204030204" pitchFamily="34" charset="0"/>
                        </a:rPr>
                        <a:t>Relativamente seguro. La exposición acumulada a la radiación de una sola tomografía computarizada (~50 mGy ) está por debajo del nivel que podría considerarse preocupante.</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1779874"/>
                  </a:ext>
                </a:extLst>
              </a:tr>
              <a:tr h="123613">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Imágenes por resonancia magnética</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 sz="1700" i="0" kern="1200" dirty="0">
                          <a:solidFill>
                            <a:schemeClr val="dk1"/>
                          </a:solidFill>
                          <a:effectLst/>
                          <a:latin typeface="Calibri"/>
                          <a:ea typeface="+mn-ea"/>
                          <a:cs typeface="Calibri"/>
                        </a:rPr>
                        <a:t>Riesgo bajo. Evitar el gadolinio (potencial teratógeno) durante el primer trimestre.</a:t>
                      </a:r>
                      <a:endParaRPr lang="en-US" dirty="0">
                        <a:latin typeface="Calibri"/>
                        <a:cs typeface="Calibri"/>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85420">
                <a:tc rowSpan="2">
                  <a:txBody>
                    <a:bodyPr/>
                    <a:lstStyle/>
                    <a:p>
                      <a:r>
                        <a:rPr lang="es" sz="1700" i="0" dirty="0">
                          <a:solidFill>
                            <a:schemeClr val="bg1"/>
                          </a:solidFill>
                          <a:latin typeface="Calibri" panose="020F0502020204030204" pitchFamily="34" charset="0"/>
                          <a:cs typeface="Calibri" panose="020F0502020204030204" pitchFamily="34" charset="0"/>
                        </a:rPr>
                        <a:t>Procedimientos</a:t>
                      </a:r>
                    </a:p>
                  </a:txBody>
                  <a:tcPr>
                    <a:lnL w="12700" cmpd="sng">
                      <a:noFill/>
                    </a:lnL>
                    <a:lnR w="12700" cmpd="sng">
                      <a:noFill/>
                    </a:ln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Endoscopia</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 sz="1700" i="0" kern="1200" dirty="0">
                          <a:solidFill>
                            <a:schemeClr val="dk1"/>
                          </a:solidFill>
                          <a:effectLst/>
                          <a:latin typeface="Calibri" panose="020F0502020204030204" pitchFamily="34" charset="0"/>
                          <a:ea typeface="+mn-ea"/>
                          <a:cs typeface="Calibri" panose="020F0502020204030204" pitchFamily="34" charset="0"/>
                        </a:rPr>
                        <a:t>Riesgo bajo: se puede realizar si está indicado y cambiará el manejo.</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5559200"/>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i="0" kern="1200" dirty="0">
                          <a:solidFill>
                            <a:schemeClr val="dk1"/>
                          </a:solidFill>
                          <a:effectLst/>
                          <a:latin typeface="Calibri" panose="020F0502020204030204" pitchFamily="34" charset="0"/>
                          <a:ea typeface="+mn-ea"/>
                          <a:cs typeface="Calibri" panose="020F0502020204030204" pitchFamily="34" charset="0"/>
                        </a:rPr>
                        <a:t>Cirugía</a:t>
                      </a:r>
                    </a:p>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1700" i="0" kern="1200" spc="-30" baseline="0" dirty="0">
                          <a:solidFill>
                            <a:schemeClr val="dk1"/>
                          </a:solidFill>
                          <a:effectLst/>
                          <a:latin typeface="Calibri" panose="020F0502020204030204" pitchFamily="34" charset="0"/>
                          <a:ea typeface="+mn-ea"/>
                          <a:cs typeface="Calibri" panose="020F0502020204030204" pitchFamily="34" charset="0"/>
                        </a:rPr>
                        <a:t>Realizar si está indicado, independientemente del trimestre. Debe realizarse en centros especializados.</a:t>
                      </a:r>
                      <a:r>
                        <a:rPr lang="es" sz="1700" i="0" kern="1200" dirty="0">
                          <a:solidFill>
                            <a:schemeClr val="dk1"/>
                          </a:solidFill>
                          <a:effectLst/>
                          <a:latin typeface="Calibri" panose="020F0502020204030204" pitchFamily="34" charset="0"/>
                          <a:ea typeface="+mn-ea"/>
                          <a:cs typeface="Calibri" panose="020F0502020204030204" pitchFamily="34" charset="0"/>
                        </a:rPr>
                        <a:t>Indicaciones: colitis refractaria aguda, perforación, absceso, hemorragia refractaria, obstrucción intestinal.</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1383916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CA837D-E0BB-D475-A392-CE904FD91E75}"/>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60C195-360E-FD8D-B890-FE938E2E5CA7}"/>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0EBF8473-B68F-B6F6-FA18-A924E95EF515}"/>
              </a:ext>
            </a:extLst>
          </p:cNvPr>
          <p:cNvSpPr>
            <a:spLocks noGrp="1"/>
          </p:cNvSpPr>
          <p:nvPr>
            <p:ph type="sldNum" sz="quarter" idx="12"/>
          </p:nvPr>
        </p:nvSpPr>
        <p:spPr/>
        <p:txBody>
          <a:bodyPr/>
          <a:lstStyle/>
          <a:p>
            <a:fld id="{C1BBCEF6-2ADA-364E-98F1-750B8367BB0E}" type="slidenum">
              <a:rPr lang="en-US" smtClean="0"/>
              <a:pPr/>
              <a:t>32</a:t>
            </a:fld>
            <a:endParaRPr lang="en-US"/>
          </a:p>
        </p:txBody>
      </p:sp>
      <p:sp>
        <p:nvSpPr>
          <p:cNvPr id="11" name="Content Placeholder 2">
            <a:extLst>
              <a:ext uri="{FF2B5EF4-FFF2-40B4-BE49-F238E27FC236}">
                <a16:creationId xmlns:a16="http://schemas.microsoft.com/office/drawing/2014/main" id="{76B798A6-6BB3-D595-BCFF-CEC999B05A22}"/>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7EC87F99-2558-C730-E018-DC270AE3F973}"/>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1E7BF7-B3B5-CA92-BA4A-EDEDAFB45295}"/>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1A6A90C-BBA7-3EF5-5984-09575F534835}"/>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43AA277-E9F1-583F-A9A2-208D6964C75C}"/>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E80E79-DFDA-817F-EA47-88233F91A0AF}"/>
              </a:ext>
            </a:extLst>
          </p:cNvPr>
          <p:cNvSpPr/>
          <p:nvPr/>
        </p:nvSpPr>
        <p:spPr>
          <a:xfrm>
            <a:off x="97536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E20C9BD-B0FD-69D6-7317-B3A50507135A}"/>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630DCDCE-8FA6-A7F2-2E7A-8F67CB253FBE}"/>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5DF9B7DC-A21D-E227-B94A-59C55A41CB0A}"/>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A7AA2535-5C43-8CB9-D31D-6617FB7E02D2}"/>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Manejo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del embarazo</a:t>
            </a:r>
            <a:endParaRPr lang="en-US" sz="1600" dirty="0">
              <a:solidFill>
                <a:schemeClr val="accent2">
                  <a:lumMod val="75000"/>
                </a:schemeClr>
              </a:solidFill>
              <a:latin typeface="Calibri" panose="020F0502020204030204" pitchFamily="34" charset="0"/>
            </a:endParaRPr>
          </a:p>
        </p:txBody>
      </p:sp>
      <p:sp>
        <p:nvSpPr>
          <p:cNvPr id="21" name="Content Placeholder 2">
            <a:extLst>
              <a:ext uri="{FF2B5EF4-FFF2-40B4-BE49-F238E27FC236}">
                <a16:creationId xmlns:a16="http://schemas.microsoft.com/office/drawing/2014/main" id="{1E186441-1C13-458B-06CC-439A2969D0BA}"/>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F24ED7C7-AEE7-EB0C-E476-F4BB021BDA65}"/>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B68972-1DD1-D6CF-8A11-C04D95B06389}"/>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DC10F9A-9A9C-8AA3-4858-589547D928A5}"/>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643E16-29EA-2895-F406-859FEFE69B36}"/>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962D2A-EDEE-C52B-E55F-CFC53F729DAB}"/>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8874BCDE-3766-3BF0-B6E7-1BBDAB0A05C2}"/>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a:t>
            </a:r>
            <a:r>
              <a:rPr lang="es" sz="1600" dirty="0">
                <a:solidFill>
                  <a:schemeClr val="tx2"/>
                </a:solidFill>
                <a:latin typeface="Calibri" panose="020F0502020204030204" pitchFamily="34" charset="0"/>
                <a:cs typeface="Times New Roman" panose="02020603050405020304" pitchFamily="18" charset="0"/>
              </a:rPr>
              <a:t>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la lactancia</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E5FB3034-202D-FDED-5374-2890BCF6A860}"/>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6E293BAD-73A0-2A5B-AB48-458499572185}"/>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92F7F4F4-EB94-6825-00C1-9CBF939C9D92}"/>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A4264211-A20D-920A-BEB7-064AF8CC6F4F}"/>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59DE5141-BDDD-8051-34CB-EC47DA01A171}"/>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47372C25-CD46-F4D0-972F-DC6B54DC657E}"/>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2B5CD9D4-5710-A749-DFA8-80BF2A69951C}"/>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FA801ADC-F19B-8946-2E3A-B29D22EE7051}"/>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92D86CF5-80C2-08D0-5853-0DC18C3008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0A95D702-5F3E-7DD0-CEB4-EBFE81C1DB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19643431-0E32-BA64-BF23-A4912E909DCE}"/>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24DBA4C8-1C42-D465-B618-0931D6F5D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68DACC56-324B-023C-D6CA-CB9F6492E167}"/>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027513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3A586-6344-479A-38C9-80B139A538C1}"/>
              </a:ext>
            </a:extLst>
          </p:cNvPr>
          <p:cNvSpPr>
            <a:spLocks noGrp="1"/>
          </p:cNvSpPr>
          <p:nvPr>
            <p:ph type="sldNum" sz="quarter" idx="12"/>
          </p:nvPr>
        </p:nvSpPr>
        <p:spPr/>
        <p:txBody>
          <a:bodyPr/>
          <a:lstStyle/>
          <a:p>
            <a:fld id="{C1BBCEF6-2ADA-364E-98F1-750B8367BB0E}" type="slidenum">
              <a:rPr lang="en-US" smtClean="0"/>
              <a:t>33</a:t>
            </a:fld>
            <a:endParaRPr lang="en-US"/>
          </a:p>
        </p:txBody>
      </p:sp>
      <p:pic>
        <p:nvPicPr>
          <p:cNvPr id="6" name="Picture 5" descr="A white and grey triangle pattern&#10;&#10;Description automatically generated">
            <a:extLst>
              <a:ext uri="{FF2B5EF4-FFF2-40B4-BE49-F238E27FC236}">
                <a16:creationId xmlns:a16="http://schemas.microsoft.com/office/drawing/2014/main" id="{D214832D-FBA6-6B7A-F249-26796C3F5FC4}"/>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8" name="Rectangle 7">
            <a:extLst>
              <a:ext uri="{FF2B5EF4-FFF2-40B4-BE49-F238E27FC236}">
                <a16:creationId xmlns:a16="http://schemas.microsoft.com/office/drawing/2014/main" id="{C3B66A5E-DFF8-26B3-540D-393C441B8331}"/>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3D0DFD2-028F-DA81-B556-B131BB6DF6A2}"/>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1F2A807-BFB6-17A1-37D5-8367F26BF7B3}"/>
              </a:ext>
            </a:extLst>
          </p:cNvPr>
          <p:cNvSpPr txBox="1"/>
          <p:nvPr/>
        </p:nvSpPr>
        <p:spPr>
          <a:xfrm>
            <a:off x="363942" y="27913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9:</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FEA92AF-2AAE-664B-02F8-FEAFCA0DA251}"/>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1C0DC6E7-FD6B-62D0-B544-ED91181AE321}"/>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8AF2DEE-C22E-2779-C18F-0931300AB85D}"/>
              </a:ext>
            </a:extLst>
          </p:cNvPr>
          <p:cNvGrpSpPr>
            <a:grpSpLocks noChangeAspect="1"/>
          </p:cNvGrpSpPr>
          <p:nvPr/>
        </p:nvGrpSpPr>
        <p:grpSpPr>
          <a:xfrm>
            <a:off x="9582647" y="476619"/>
            <a:ext cx="1554480" cy="306358"/>
            <a:chOff x="8077200" y="2074333"/>
            <a:chExt cx="2319866" cy="457200"/>
          </a:xfrm>
        </p:grpSpPr>
        <p:sp>
          <p:nvSpPr>
            <p:cNvPr id="14" name="Oval 13">
              <a:extLst>
                <a:ext uri="{FF2B5EF4-FFF2-40B4-BE49-F238E27FC236}">
                  <a16:creationId xmlns:a16="http://schemas.microsoft.com/office/drawing/2014/main" id="{97A47C0E-E89A-7941-A451-2147C89B4C46}"/>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FAC2AB1A-4AA4-D904-1084-617DC0C4E2AD}"/>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93D51F7A-3313-E9A3-BCCA-65B6DBE2B53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8823D8E3-956D-7D6E-5438-24052E4F08B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42D79A9-B83F-9A25-1C12-76AB87DB6478}"/>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0C2CA288-B6DB-42DC-5913-B917306E465A}"/>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20" name="TextBox 19">
            <a:extLst>
              <a:ext uri="{FF2B5EF4-FFF2-40B4-BE49-F238E27FC236}">
                <a16:creationId xmlns:a16="http://schemas.microsoft.com/office/drawing/2014/main" id="{CF437EF2-2EC7-6507-0EA9-3B11ED3F5633}"/>
              </a:ext>
            </a:extLst>
          </p:cNvPr>
          <p:cNvSpPr txBox="1"/>
          <p:nvPr/>
        </p:nvSpPr>
        <p:spPr>
          <a:xfrm>
            <a:off x="8057019" y="112869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21" name="Round Single Corner Rectangle 20">
            <a:extLst>
              <a:ext uri="{FF2B5EF4-FFF2-40B4-BE49-F238E27FC236}">
                <a16:creationId xmlns:a16="http://schemas.microsoft.com/office/drawing/2014/main" id="{245459CC-1CCD-4B5D-E07F-508B86C1A1BA}"/>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45B28E1-99EF-BAA6-9F32-F12D7FBCDEC4}"/>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23" name="TextBox 22">
            <a:extLst>
              <a:ext uri="{FF2B5EF4-FFF2-40B4-BE49-F238E27FC236}">
                <a16:creationId xmlns:a16="http://schemas.microsoft.com/office/drawing/2014/main" id="{33916756-4191-6240-D222-8DE925DAF553}"/>
              </a:ext>
            </a:extLst>
          </p:cNvPr>
          <p:cNvSpPr txBox="1"/>
          <p:nvPr/>
        </p:nvSpPr>
        <p:spPr>
          <a:xfrm>
            <a:off x="388751" y="719880"/>
            <a:ext cx="7265116" cy="923330"/>
          </a:xfrm>
          <a:prstGeom prst="rect">
            <a:avLst/>
          </a:prstGeom>
          <a:noFill/>
        </p:spPr>
        <p:txBody>
          <a:bodyPr wrap="square" rtlCol="0">
            <a:spAutoFit/>
          </a:bodyPr>
          <a:lstStyle/>
          <a:p>
            <a:r>
              <a:rPr lang="es" sz="1800" dirty="0">
                <a:solidFill>
                  <a:schemeClr val="bg1"/>
                </a:solidFill>
                <a:effectLst/>
                <a:latin typeface="Calibri" panose="020F0502020204030204" pitchFamily="34" charset="0"/>
                <a:ea typeface="Calibri" panose="020F0502020204030204" pitchFamily="34" charset="0"/>
              </a:rPr>
              <a:t>Sugerimos que las mujeres embarazadas con EII tomen aspirina en dosis bajas entre las 12 y 16 semanas de gestación para prevenir la preeclampsia prematura</a:t>
            </a:r>
            <a:r>
              <a:rPr lang="es" dirty="0">
                <a:solidFill>
                  <a:schemeClr val="bg1"/>
                </a:solidFill>
                <a:effectLst/>
                <a:latin typeface="Calibri" panose="020F0502020204030204" pitchFamily="34" charset="0"/>
                <a:cs typeface="Calibri" panose="020F0502020204030204" pitchFamily="34" charset="0"/>
              </a:rPr>
              <a:t>.</a:t>
            </a:r>
          </a:p>
        </p:txBody>
      </p:sp>
      <p:pic>
        <p:nvPicPr>
          <p:cNvPr id="24" name="Picture 23" descr="A white and grey triangle pattern&#10;&#10;Description automatically generated">
            <a:extLst>
              <a:ext uri="{FF2B5EF4-FFF2-40B4-BE49-F238E27FC236}">
                <a16:creationId xmlns:a16="http://schemas.microsoft.com/office/drawing/2014/main" id="{3F34F54A-E91C-A839-3A69-D99262CB10B6}"/>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25" name="Rectangle 24">
            <a:extLst>
              <a:ext uri="{FF2B5EF4-FFF2-40B4-BE49-F238E27FC236}">
                <a16:creationId xmlns:a16="http://schemas.microsoft.com/office/drawing/2014/main" id="{730C8461-0EFC-3FE8-FF00-E655408EBE90}"/>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C406573C-E630-0983-E6F7-5842D6FFB056}"/>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45C3655-2CF6-12C8-F310-6E9053A1C5E3}"/>
              </a:ext>
            </a:extLst>
          </p:cNvPr>
          <p:cNvSpPr txBox="1"/>
          <p:nvPr/>
        </p:nvSpPr>
        <p:spPr>
          <a:xfrm>
            <a:off x="363942" y="236966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10:</a:t>
            </a:r>
            <a:endParaRPr lang="en-US" dirty="0">
              <a:solidFill>
                <a:schemeClr val="bg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7C4CED10-ECAF-F61C-039C-ED737DC7EDAC}"/>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Content Placeholder 2">
            <a:extLst>
              <a:ext uri="{FF2B5EF4-FFF2-40B4-BE49-F238E27FC236}">
                <a16:creationId xmlns:a16="http://schemas.microsoft.com/office/drawing/2014/main" id="{2735E4DB-FAD8-7C2D-B41B-94A61E7C0E84}"/>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78CD1F8F-6AE0-C6E9-3148-CCEC77BAAF60}"/>
              </a:ext>
            </a:extLst>
          </p:cNvPr>
          <p:cNvGrpSpPr>
            <a:grpSpLocks noChangeAspect="1"/>
          </p:cNvGrpSpPr>
          <p:nvPr/>
        </p:nvGrpSpPr>
        <p:grpSpPr>
          <a:xfrm>
            <a:off x="9582647" y="2567150"/>
            <a:ext cx="1554480" cy="306358"/>
            <a:chOff x="8077200" y="2074333"/>
            <a:chExt cx="2319866" cy="457200"/>
          </a:xfrm>
        </p:grpSpPr>
        <p:sp>
          <p:nvSpPr>
            <p:cNvPr id="31" name="Oval 30">
              <a:extLst>
                <a:ext uri="{FF2B5EF4-FFF2-40B4-BE49-F238E27FC236}">
                  <a16:creationId xmlns:a16="http://schemas.microsoft.com/office/drawing/2014/main" id="{C4E989AC-902D-B90B-6929-A588AEFEF83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47590A9E-02D8-39FB-8F8A-6427A6C034EB}"/>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DC962823-3C00-EBA9-B58C-23D559BD826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1B0C3900-BD77-4783-9471-49631D715F7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5" name="TextBox 34">
            <a:extLst>
              <a:ext uri="{FF2B5EF4-FFF2-40B4-BE49-F238E27FC236}">
                <a16:creationId xmlns:a16="http://schemas.microsoft.com/office/drawing/2014/main" id="{6108064E-4A11-93A5-6030-2979F7596A71}"/>
              </a:ext>
            </a:extLst>
          </p:cNvPr>
          <p:cNvSpPr txBox="1"/>
          <p:nvPr/>
        </p:nvSpPr>
        <p:spPr>
          <a:xfrm>
            <a:off x="8053475" y="218339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701B5B41-63F9-24E5-98A4-456673715F6A}"/>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37" name="TextBox 36">
            <a:extLst>
              <a:ext uri="{FF2B5EF4-FFF2-40B4-BE49-F238E27FC236}">
                <a16:creationId xmlns:a16="http://schemas.microsoft.com/office/drawing/2014/main" id="{D4AB3567-B150-8807-8F59-22F0A65073D3}"/>
              </a:ext>
            </a:extLst>
          </p:cNvPr>
          <p:cNvSpPr txBox="1"/>
          <p:nvPr/>
        </p:nvSpPr>
        <p:spPr>
          <a:xfrm>
            <a:off x="8057019" y="321922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8" name="Round Single Corner Rectangle 37">
            <a:extLst>
              <a:ext uri="{FF2B5EF4-FFF2-40B4-BE49-F238E27FC236}">
                <a16:creationId xmlns:a16="http://schemas.microsoft.com/office/drawing/2014/main" id="{04863808-735B-2DC6-1E38-4F4844311A3D}"/>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9" name="Picture 38" descr="A white and grey triangle pattern&#10;&#10;Description automatically generated">
            <a:extLst>
              <a:ext uri="{FF2B5EF4-FFF2-40B4-BE49-F238E27FC236}">
                <a16:creationId xmlns:a16="http://schemas.microsoft.com/office/drawing/2014/main" id="{D8E52818-26EA-BD10-5EB3-3F0440539354}"/>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40" name="Rectangle 39">
            <a:extLst>
              <a:ext uri="{FF2B5EF4-FFF2-40B4-BE49-F238E27FC236}">
                <a16:creationId xmlns:a16="http://schemas.microsoft.com/office/drawing/2014/main" id="{B4EC4B4A-9F98-6EC5-DA18-EA8736D7B301}"/>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BE2D2EFD-E1FC-774C-E4A3-C5F118FD707F}"/>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F5370B6F-DD87-516E-7A2A-DF821CF25CF6}"/>
              </a:ext>
            </a:extLst>
          </p:cNvPr>
          <p:cNvSpPr txBox="1"/>
          <p:nvPr/>
        </p:nvSpPr>
        <p:spPr>
          <a:xfrm>
            <a:off x="363942" y="445122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11:</a:t>
            </a:r>
            <a:endParaRPr lang="en-US" dirty="0">
              <a:solidFill>
                <a:schemeClr val="bg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BAF5A4CD-54D3-2254-2EBA-36FA119CA954}"/>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Content Placeholder 2">
            <a:extLst>
              <a:ext uri="{FF2B5EF4-FFF2-40B4-BE49-F238E27FC236}">
                <a16:creationId xmlns:a16="http://schemas.microsoft.com/office/drawing/2014/main" id="{1068DF63-7E18-3205-EFA2-031D28343682}"/>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C6C02FAD-64A3-3F1B-D605-28A0F9976C27}"/>
              </a:ext>
            </a:extLst>
          </p:cNvPr>
          <p:cNvGrpSpPr>
            <a:grpSpLocks noChangeAspect="1"/>
          </p:cNvGrpSpPr>
          <p:nvPr/>
        </p:nvGrpSpPr>
        <p:grpSpPr>
          <a:xfrm>
            <a:off x="9582647" y="4648710"/>
            <a:ext cx="1554480" cy="306358"/>
            <a:chOff x="8077200" y="2074333"/>
            <a:chExt cx="2319866" cy="457200"/>
          </a:xfrm>
        </p:grpSpPr>
        <p:sp>
          <p:nvSpPr>
            <p:cNvPr id="46" name="Oval 45">
              <a:extLst>
                <a:ext uri="{FF2B5EF4-FFF2-40B4-BE49-F238E27FC236}">
                  <a16:creationId xmlns:a16="http://schemas.microsoft.com/office/drawing/2014/main" id="{8B34BBF0-68F3-8323-724E-B52D4C833020}"/>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7952C533-E65B-A2EB-99DF-B723FC81E7E9}"/>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0C417112-136D-B027-60C9-1C99AB8B54F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7DC7D2F0-5F37-7612-65C4-41CEBEBC509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F8DE2898-0A00-5ACA-2FD9-D86A68CC6682}"/>
              </a:ext>
            </a:extLst>
          </p:cNvPr>
          <p:cNvSpPr txBox="1"/>
          <p:nvPr/>
        </p:nvSpPr>
        <p:spPr>
          <a:xfrm>
            <a:off x="8053475" y="426495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51" name="Content Placeholder 2">
            <a:extLst>
              <a:ext uri="{FF2B5EF4-FFF2-40B4-BE49-F238E27FC236}">
                <a16:creationId xmlns:a16="http://schemas.microsoft.com/office/drawing/2014/main" id="{E831B400-9954-DAC3-8E47-A9849C271F01}"/>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s" sz="1800" dirty="0">
                <a:latin typeface="Calibri" panose="020F0502020204030204" pitchFamily="34" charset="0"/>
                <a:cs typeface="Calibri" panose="020F0502020204030204" pitchFamily="34" charset="0"/>
              </a:rPr>
              <a:t>Condicional</a:t>
            </a:r>
          </a:p>
        </p:txBody>
      </p:sp>
      <p:sp>
        <p:nvSpPr>
          <p:cNvPr id="52" name="TextBox 51">
            <a:extLst>
              <a:ext uri="{FF2B5EF4-FFF2-40B4-BE49-F238E27FC236}">
                <a16:creationId xmlns:a16="http://schemas.microsoft.com/office/drawing/2014/main" id="{8A752EFB-100D-ED78-3E17-B9DFE9BF5898}"/>
              </a:ext>
            </a:extLst>
          </p:cNvPr>
          <p:cNvSpPr txBox="1"/>
          <p:nvPr/>
        </p:nvSpPr>
        <p:spPr>
          <a:xfrm>
            <a:off x="8057019" y="530078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53" name="Round Single Corner Rectangle 52">
            <a:extLst>
              <a:ext uri="{FF2B5EF4-FFF2-40B4-BE49-F238E27FC236}">
                <a16:creationId xmlns:a16="http://schemas.microsoft.com/office/drawing/2014/main" id="{DDEE37FA-039E-D060-43FD-3695EDA5DE5F}"/>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37D4154C-D26C-AB55-C486-BD523363ED66}"/>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55" name="TextBox 54">
            <a:extLst>
              <a:ext uri="{FF2B5EF4-FFF2-40B4-BE49-F238E27FC236}">
                <a16:creationId xmlns:a16="http://schemas.microsoft.com/office/drawing/2014/main" id="{5F9FAA99-9E0D-AF3B-F15F-DFABFE3FA1D9}"/>
              </a:ext>
            </a:extLst>
          </p:cNvPr>
          <p:cNvSpPr txBox="1"/>
          <p:nvPr/>
        </p:nvSpPr>
        <p:spPr>
          <a:xfrm>
            <a:off x="388751" y="2877647"/>
            <a:ext cx="7265116" cy="646331"/>
          </a:xfrm>
          <a:prstGeom prst="rect">
            <a:avLst/>
          </a:prstGeom>
          <a:noFill/>
        </p:spPr>
        <p:txBody>
          <a:bodyPr wrap="square" rtlCol="0">
            <a:spAutoFit/>
          </a:bodyPr>
          <a:lstStyle/>
          <a:p>
            <a:r>
              <a:rPr lang="es" sz="1800" dirty="0">
                <a:solidFill>
                  <a:schemeClr val="bg1"/>
                </a:solidFill>
                <a:effectLst/>
                <a:latin typeface="Calibri" panose="020F0502020204030204" pitchFamily="34" charset="0"/>
                <a:ea typeface="Calibri" panose="020F0502020204030204" pitchFamily="34" charset="0"/>
              </a:rPr>
              <a:t>Sugerimos que las mujeres embarazadas con enfermedad de Crohn y enfermedad perianal activa se sometan a una cesárea</a:t>
            </a:r>
            <a:r>
              <a:rPr lang="es" dirty="0">
                <a:solidFill>
                  <a:schemeClr val="bg1"/>
                </a:solidFill>
                <a:effectLst/>
                <a:latin typeface="Calibri" panose="020F0502020204030204" pitchFamily="34" charset="0"/>
                <a:cs typeface="Calibri" panose="020F0502020204030204" pitchFamily="34" charset="0"/>
              </a:rPr>
              <a:t>.</a:t>
            </a:r>
          </a:p>
        </p:txBody>
      </p:sp>
      <p:pic>
        <p:nvPicPr>
          <p:cNvPr id="56" name="Picture 55">
            <a:extLst>
              <a:ext uri="{FF2B5EF4-FFF2-40B4-BE49-F238E27FC236}">
                <a16:creationId xmlns:a16="http://schemas.microsoft.com/office/drawing/2014/main" id="{725E84F9-5759-1F1F-3700-22204DCBFC01}"/>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57" name="TextBox 56">
            <a:extLst>
              <a:ext uri="{FF2B5EF4-FFF2-40B4-BE49-F238E27FC236}">
                <a16:creationId xmlns:a16="http://schemas.microsoft.com/office/drawing/2014/main" id="{18E19965-7217-64BF-FA79-66C2BFF97604}"/>
              </a:ext>
            </a:extLst>
          </p:cNvPr>
          <p:cNvSpPr txBox="1"/>
          <p:nvPr/>
        </p:nvSpPr>
        <p:spPr>
          <a:xfrm>
            <a:off x="388751" y="4972654"/>
            <a:ext cx="7265116" cy="646331"/>
          </a:xfrm>
          <a:prstGeom prst="rect">
            <a:avLst/>
          </a:prstGeom>
          <a:noFill/>
        </p:spPr>
        <p:txBody>
          <a:bodyPr wrap="square" rtlCol="0">
            <a:spAutoFit/>
          </a:bodyPr>
          <a:lstStyle/>
          <a:p>
            <a:r>
              <a:rPr lang="es" sz="1800" dirty="0">
                <a:solidFill>
                  <a:schemeClr val="bg1"/>
                </a:solidFill>
                <a:effectLst/>
                <a:latin typeface="Calibri" panose="020F0502020204030204" pitchFamily="34" charset="0"/>
                <a:ea typeface="Calibri" panose="020F0502020204030204" pitchFamily="34" charset="0"/>
              </a:rPr>
              <a:t>Sugerimos que </a:t>
            </a:r>
            <a:r>
              <a:rPr lang="es" dirty="0">
                <a:solidFill>
                  <a:schemeClr val="bg1"/>
                </a:solidFill>
                <a:latin typeface="Calibri" panose="020F0502020204030204" pitchFamily="34" charset="0"/>
                <a:ea typeface="Calibri" panose="020F0502020204030204" pitchFamily="34" charset="0"/>
              </a:rPr>
              <a:t>en las</a:t>
            </a:r>
            <a:r>
              <a:rPr lang="es" sz="1800" dirty="0">
                <a:solidFill>
                  <a:schemeClr val="bg1"/>
                </a:solidFill>
                <a:effectLst/>
                <a:latin typeface="Calibri" panose="020F0502020204030204" pitchFamily="34" charset="0"/>
                <a:ea typeface="Calibri" panose="020F0502020204030204" pitchFamily="34" charset="0"/>
              </a:rPr>
              <a:t> mujeres embarazadas con EII y anastomosis ileoanal previa consideren la posibilidad de someterse a una cesárea</a:t>
            </a:r>
            <a:r>
              <a:rPr lang="es"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83699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ign&#10;&#10;Description automatically generated">
            <a:extLst>
              <a:ext uri="{FF2B5EF4-FFF2-40B4-BE49-F238E27FC236}">
                <a16:creationId xmlns:a16="http://schemas.microsoft.com/office/drawing/2014/main" id="{A916A6B4-A521-3D15-F71C-53DA55B30C8C}"/>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4" name="Rectangle 3">
            <a:extLst>
              <a:ext uri="{FF2B5EF4-FFF2-40B4-BE49-F238E27FC236}">
                <a16:creationId xmlns:a16="http://schemas.microsoft.com/office/drawing/2014/main" id="{F24F92A0-B8F7-8502-E736-846842509B73}"/>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49A5906-CD83-68A8-DC9C-7180CED33CC3}"/>
              </a:ext>
            </a:extLst>
          </p:cNvPr>
          <p:cNvSpPr>
            <a:spLocks noGrp="1"/>
          </p:cNvSpPr>
          <p:nvPr>
            <p:ph type="sldNum" sz="quarter" idx="12"/>
          </p:nvPr>
        </p:nvSpPr>
        <p:spPr/>
        <p:txBody>
          <a:bodyPr/>
          <a:lstStyle/>
          <a:p>
            <a:fld id="{C1BBCEF6-2ADA-364E-98F1-750B8367BB0E}" type="slidenum">
              <a:rPr lang="en-US" smtClean="0"/>
              <a:t>34</a:t>
            </a:fld>
            <a:endParaRPr lang="en-US"/>
          </a:p>
        </p:txBody>
      </p:sp>
      <p:sp>
        <p:nvSpPr>
          <p:cNvPr id="9" name="Title 1">
            <a:extLst>
              <a:ext uri="{FF2B5EF4-FFF2-40B4-BE49-F238E27FC236}">
                <a16:creationId xmlns:a16="http://schemas.microsoft.com/office/drawing/2014/main" id="{18036770-1AA2-19BD-518C-3902BD23C134}"/>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Recomendaciones de consenso</a:t>
            </a:r>
          </a:p>
        </p:txBody>
      </p:sp>
      <p:sp>
        <p:nvSpPr>
          <p:cNvPr id="10" name="TextBox 9">
            <a:extLst>
              <a:ext uri="{FF2B5EF4-FFF2-40B4-BE49-F238E27FC236}">
                <a16:creationId xmlns:a16="http://schemas.microsoft.com/office/drawing/2014/main" id="{CF378179-FB4B-5295-1D1B-82BCFC8180A6}"/>
              </a:ext>
            </a:extLst>
          </p:cNvPr>
          <p:cNvSpPr txBox="1"/>
          <p:nvPr/>
        </p:nvSpPr>
        <p:spPr>
          <a:xfrm>
            <a:off x="5488169" y="1318437"/>
            <a:ext cx="5630405" cy="4295554"/>
          </a:xfrm>
          <a:prstGeom prst="rect">
            <a:avLst/>
          </a:prstGeom>
        </p:spPr>
        <p:txBody>
          <a:bodyPr vert="horz" lIns="91440" tIns="45720" rIns="91440" bIns="45720" rtlCol="0" anchor="ctr">
            <a:normAutofit/>
          </a:bodyPr>
          <a:lstStyle/>
          <a:p>
            <a:pPr marL="9525">
              <a:spcAft>
                <a:spcPts val="2400"/>
              </a:spcAft>
            </a:pPr>
            <a:r>
              <a:rPr lang="e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9. </a:t>
            </a:r>
            <a:r>
              <a:rPr lang="es-ES" sz="2000" dirty="0">
                <a:solidFill>
                  <a:schemeClr val="bg1"/>
                </a:solidFill>
                <a:latin typeface="Calibri" panose="020F0502020204030204" pitchFamily="34" charset="0"/>
                <a:cs typeface="Calibri" panose="020F0502020204030204" pitchFamily="34" charset="0"/>
              </a:rPr>
              <a:t>Los embarazos en mujeres con enfermedad inflamatoria intestinal deben considerarse de alto riesgo debido a la posibilidad de complicaciones.</a:t>
            </a:r>
          </a:p>
          <a:p>
            <a:pPr marL="9525">
              <a:spcAft>
                <a:spcPts val="2400"/>
              </a:spcAft>
            </a:pPr>
            <a:r>
              <a:rPr lang="e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10. </a:t>
            </a:r>
            <a:r>
              <a:rPr lang="es-ES" sz="2000" dirty="0">
                <a:solidFill>
                  <a:schemeClr val="bg1"/>
                </a:solidFill>
                <a:latin typeface="Calibri" panose="020F0502020204030204" pitchFamily="34" charset="0"/>
                <a:cs typeface="Calibri" panose="020F0502020204030204" pitchFamily="34" charset="0"/>
              </a:rPr>
              <a:t>Se recomienda realizar parto por cesárea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en mujeres con antecedentes actuales o previos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de fístulas </a:t>
            </a:r>
            <a:r>
              <a:rPr lang="es-ES" sz="2000" dirty="0" err="1">
                <a:solidFill>
                  <a:schemeClr val="bg1"/>
                </a:solidFill>
                <a:latin typeface="Calibri" panose="020F0502020204030204" pitchFamily="34" charset="0"/>
                <a:cs typeface="Calibri" panose="020F0502020204030204" pitchFamily="34" charset="0"/>
              </a:rPr>
              <a:t>rectovaginales</a:t>
            </a:r>
            <a:r>
              <a:rPr lang="es-ES" sz="2000" dirty="0">
                <a:solidFill>
                  <a:schemeClr val="bg1"/>
                </a:solidFill>
                <a:latin typeface="Calibri" panose="020F0502020204030204" pitchFamily="34" charset="0"/>
                <a:cs typeface="Calibri" panose="020F0502020204030204" pitchFamily="34" charset="0"/>
              </a:rPr>
              <a:t>.</a:t>
            </a:r>
          </a:p>
          <a:p>
            <a:pPr marL="9525">
              <a:spcAft>
                <a:spcPts val="2400"/>
              </a:spcAft>
            </a:pPr>
            <a:r>
              <a:rPr lang="e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11. </a:t>
            </a:r>
            <a:r>
              <a:rPr lang="es-ES" sz="2000" dirty="0">
                <a:solidFill>
                  <a:schemeClr val="bg1"/>
                </a:solidFill>
                <a:latin typeface="Calibri" panose="020F0502020204030204" pitchFamily="34" charset="0"/>
                <a:cs typeface="Calibri" panose="020F0502020204030204" pitchFamily="34" charset="0"/>
              </a:rPr>
              <a:t>Se recomienda evaluar a las mujeres con enfermedad inflamatoria intestinal al inicio del embarazo, o idealmente antes de la concepción, para determinar su estado nutricional, el aumento de peso y posibles deficiencias de micronutrientes.</a:t>
            </a:r>
            <a:endParaRPr lang="es" sz="2000" dirty="0">
              <a:solidFill>
                <a:schemeClr val="bg1"/>
              </a:solidFill>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53F21D40-946E-BD90-ADA3-CC329D97F22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BE67CA38-C0B6-0124-A3EA-47181A353B9B}"/>
              </a:ext>
            </a:extLst>
          </p:cNvPr>
          <p:cNvCxnSpPr>
            <a:cxnSpLocks/>
          </p:cNvCxnSpPr>
          <p:nvPr/>
        </p:nvCxnSpPr>
        <p:spPr>
          <a:xfrm>
            <a:off x="5562600" y="2555372"/>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962EFDC-B944-54BD-D44E-4C89271B133C}"/>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D75EFB1-1338-8E36-DE31-8710C4F7BE35}"/>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3E8DEE6-0B27-12C8-0BA5-EDE9F06341B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E1C8D8-73BF-7BDB-DD0D-D69D72F00A78}"/>
              </a:ext>
            </a:extLst>
          </p:cNvPr>
          <p:cNvCxnSpPr>
            <a:cxnSpLocks/>
          </p:cNvCxnSpPr>
          <p:nvPr/>
        </p:nvCxnSpPr>
        <p:spPr>
          <a:xfrm>
            <a:off x="7530353" y="1065913"/>
            <a:ext cx="352750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719E7F3-A49A-C158-8248-900EB6FABB60}"/>
              </a:ext>
            </a:extLst>
          </p:cNvPr>
          <p:cNvCxnSpPr>
            <a:cxnSpLocks/>
          </p:cNvCxnSpPr>
          <p:nvPr/>
        </p:nvCxnSpPr>
        <p:spPr>
          <a:xfrm>
            <a:off x="5580888" y="3765098"/>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433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05565-BE83-0ABE-5C37-469AC256132C}"/>
              </a:ext>
            </a:extLst>
          </p:cNvPr>
          <p:cNvPicPr>
            <a:picLocks noChangeAspect="1"/>
          </p:cNvPicPr>
          <p:nvPr/>
        </p:nvPicPr>
        <p:blipFill>
          <a:blip r:embed="rId3">
            <a:grayscl/>
          </a:blip>
          <a:srcRect t="6569" b="18604"/>
          <a:stretch/>
        </p:blipFill>
        <p:spPr>
          <a:xfrm>
            <a:off x="-1" y="-1"/>
            <a:ext cx="12192001" cy="6081823"/>
          </a:xfrm>
          <a:prstGeom prst="rect">
            <a:avLst/>
          </a:prstGeom>
        </p:spPr>
      </p:pic>
      <p:sp>
        <p:nvSpPr>
          <p:cNvPr id="3" name="TextBox 2">
            <a:extLst>
              <a:ext uri="{FF2B5EF4-FFF2-40B4-BE49-F238E27FC236}">
                <a16:creationId xmlns:a16="http://schemas.microsoft.com/office/drawing/2014/main" id="{058B0364-1B21-1B53-B248-958CD16578A7}"/>
              </a:ext>
            </a:extLst>
          </p:cNvPr>
          <p:cNvSpPr txBox="1"/>
          <p:nvPr/>
        </p:nvSpPr>
        <p:spPr>
          <a:xfrm>
            <a:off x="366063" y="2937738"/>
            <a:ext cx="4572001" cy="707886"/>
          </a:xfrm>
          <a:prstGeom prst="rect">
            <a:avLst/>
          </a:prstGeom>
          <a:noFill/>
        </p:spPr>
        <p:txBody>
          <a:bodyPr wrap="square">
            <a:spAutoFit/>
          </a:bodyPr>
          <a:lstStyle/>
          <a:p>
            <a:r>
              <a:rPr lang="es" sz="2000" dirty="0">
                <a:solidFill>
                  <a:schemeClr val="accent1"/>
                </a:solidFill>
                <a:latin typeface="Calibri" panose="020F0502020204030204" pitchFamily="34" charset="0"/>
                <a:cs typeface="Calibri" panose="020F0502020204030204" pitchFamily="34" charset="0"/>
              </a:rPr>
              <a:t>Las mujeres con EII pueden tener un mayor riesgo de preeclampsia prematura.</a:t>
            </a:r>
          </a:p>
        </p:txBody>
      </p:sp>
      <p:sp>
        <p:nvSpPr>
          <p:cNvPr id="7" name="TextBox 6">
            <a:extLst>
              <a:ext uri="{FF2B5EF4-FFF2-40B4-BE49-F238E27FC236}">
                <a16:creationId xmlns:a16="http://schemas.microsoft.com/office/drawing/2014/main" id="{314A0DA9-8B68-1D86-46E0-8885BBBB72D8}"/>
              </a:ext>
            </a:extLst>
          </p:cNvPr>
          <p:cNvSpPr txBox="1"/>
          <p:nvPr/>
        </p:nvSpPr>
        <p:spPr>
          <a:xfrm>
            <a:off x="342773" y="4832749"/>
            <a:ext cx="4724400" cy="707886"/>
          </a:xfrm>
          <a:prstGeom prst="rect">
            <a:avLst/>
          </a:prstGeom>
          <a:noFill/>
        </p:spPr>
        <p:txBody>
          <a:bodyPr wrap="square" rtlCol="0">
            <a:spAutoFit/>
          </a:bodyPr>
          <a:lstStyle/>
          <a:p>
            <a:r>
              <a:rPr lang="es" sz="2000" dirty="0">
                <a:solidFill>
                  <a:schemeClr val="accent2"/>
                </a:solidFill>
                <a:latin typeface="Calibri" panose="020F0502020204030204" pitchFamily="34" charset="0"/>
                <a:cs typeface="Calibri" panose="020F0502020204030204" pitchFamily="34" charset="0"/>
              </a:rPr>
              <a:t>La aspirina en dosis bajas puede prevenir </a:t>
            </a:r>
            <a:br>
              <a:rPr lang="en-US" sz="2000" dirty="0">
                <a:solidFill>
                  <a:schemeClr val="accent2"/>
                </a:solidFill>
                <a:latin typeface="Calibri" panose="020F0502020204030204" pitchFamily="34" charset="0"/>
                <a:cs typeface="Calibri" panose="020F0502020204030204" pitchFamily="34" charset="0"/>
              </a:rPr>
            </a:br>
            <a:r>
              <a:rPr lang="es" sz="2000" dirty="0">
                <a:solidFill>
                  <a:schemeClr val="accent2"/>
                </a:solidFill>
                <a:latin typeface="Calibri" panose="020F0502020204030204" pitchFamily="34" charset="0"/>
                <a:cs typeface="Calibri" panose="020F0502020204030204" pitchFamily="34" charset="0"/>
              </a:rPr>
              <a:t>la preeclampsia en pacientes en riesgo.</a:t>
            </a:r>
          </a:p>
        </p:txBody>
      </p:sp>
      <p:sp>
        <p:nvSpPr>
          <p:cNvPr id="2" name="Slide Number Placeholder 1">
            <a:extLst>
              <a:ext uri="{FF2B5EF4-FFF2-40B4-BE49-F238E27FC236}">
                <a16:creationId xmlns:a16="http://schemas.microsoft.com/office/drawing/2014/main" id="{8E5CED12-F3AB-2143-BE52-E53EB7F1B4F5}"/>
              </a:ext>
            </a:extLst>
          </p:cNvPr>
          <p:cNvSpPr>
            <a:spLocks noGrp="1"/>
          </p:cNvSpPr>
          <p:nvPr>
            <p:ph type="sldNum" sz="quarter" idx="12"/>
          </p:nvPr>
        </p:nvSpPr>
        <p:spPr/>
        <p:txBody>
          <a:bodyPr/>
          <a:lstStyle/>
          <a:p>
            <a:fld id="{C1BBCEF6-2ADA-364E-98F1-750B8367BB0E}" type="slidenum">
              <a:rPr lang="en-US" smtClean="0"/>
              <a:t>35</a:t>
            </a:fld>
            <a:endParaRPr lang="en-US"/>
          </a:p>
        </p:txBody>
      </p:sp>
      <p:sp>
        <p:nvSpPr>
          <p:cNvPr id="11" name="Title 3">
            <a:extLst>
              <a:ext uri="{FF2B5EF4-FFF2-40B4-BE49-F238E27FC236}">
                <a16:creationId xmlns:a16="http://schemas.microsoft.com/office/drawing/2014/main" id="{662EDBB0-6088-8C41-70CD-FD32BB8249EC}"/>
              </a:ext>
            </a:extLst>
          </p:cNvPr>
          <p:cNvSpPr>
            <a:spLocks noGrp="1"/>
          </p:cNvSpPr>
          <p:nvPr>
            <p:ph type="title"/>
          </p:nvPr>
        </p:nvSpPr>
        <p:spPr>
          <a:xfrm>
            <a:off x="355774" y="382769"/>
            <a:ext cx="7278403" cy="1325563"/>
          </a:xfrm>
        </p:spPr>
        <p:txBody>
          <a:bodyPr>
            <a:noAutofit/>
          </a:bodyPr>
          <a:lstStyle/>
          <a:p>
            <a:r>
              <a:rPr lang="es" sz="3200" dirty="0">
                <a:solidFill>
                  <a:schemeClr val="tx2"/>
                </a:solidFill>
                <a:latin typeface="Calibri" panose="020F0502020204030204" pitchFamily="34" charset="0"/>
                <a:cs typeface="Calibri" panose="020F0502020204030204" pitchFamily="34" charset="0"/>
              </a:rPr>
              <a:t>La preeclampsia es una de las principales </a:t>
            </a:r>
            <a:br>
              <a:rPr lang="en-US" sz="3200" dirty="0">
                <a:solidFill>
                  <a:schemeClr val="tx2"/>
                </a:solidFill>
                <a:latin typeface="Calibri" panose="020F0502020204030204" pitchFamily="34" charset="0"/>
                <a:cs typeface="Calibri" panose="020F0502020204030204" pitchFamily="34" charset="0"/>
              </a:rPr>
            </a:br>
            <a:r>
              <a:rPr lang="es" sz="3200" dirty="0">
                <a:solidFill>
                  <a:schemeClr val="tx2"/>
                </a:solidFill>
                <a:latin typeface="Calibri" panose="020F0502020204030204" pitchFamily="34" charset="0"/>
                <a:cs typeface="Calibri" panose="020F0502020204030204" pitchFamily="34" charset="0"/>
              </a:rPr>
              <a:t>causas de morbilidad y mortalidad materna y perinatal.</a:t>
            </a:r>
          </a:p>
        </p:txBody>
      </p:sp>
      <p:sp>
        <p:nvSpPr>
          <p:cNvPr id="12" name="Oval 11">
            <a:extLst>
              <a:ext uri="{FF2B5EF4-FFF2-40B4-BE49-F238E27FC236}">
                <a16:creationId xmlns:a16="http://schemas.microsoft.com/office/drawing/2014/main" id="{042A0936-9DBA-63C2-3524-5923ADCC16CB}"/>
              </a:ext>
            </a:extLst>
          </p:cNvPr>
          <p:cNvSpPr>
            <a:spLocks noChangeAspect="1"/>
          </p:cNvSpPr>
          <p:nvPr/>
        </p:nvSpPr>
        <p:spPr>
          <a:xfrm>
            <a:off x="457200" y="2161953"/>
            <a:ext cx="685800" cy="685800"/>
          </a:xfrm>
          <a:prstGeom prst="ellipse">
            <a:avLst/>
          </a:prstGeom>
          <a:ln w="25400">
            <a:solidFill>
              <a:schemeClr val="bg1"/>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26F6B33-8805-23D3-5BFD-71F8428A5499}"/>
              </a:ext>
            </a:extLst>
          </p:cNvPr>
          <p:cNvSpPr>
            <a:spLocks noChangeAspect="1"/>
          </p:cNvSpPr>
          <p:nvPr/>
        </p:nvSpPr>
        <p:spPr>
          <a:xfrm>
            <a:off x="457200" y="4079358"/>
            <a:ext cx="685800" cy="685800"/>
          </a:xfrm>
          <a:prstGeom prst="ellipse">
            <a:avLst/>
          </a:prstGeom>
          <a:solidFill>
            <a:schemeClr val="accent2"/>
          </a:solidFill>
          <a:ln w="25400">
            <a:solidFill>
              <a:schemeClr val="bg1"/>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Upward trend outline">
            <a:extLst>
              <a:ext uri="{FF2B5EF4-FFF2-40B4-BE49-F238E27FC236}">
                <a16:creationId xmlns:a16="http://schemas.microsoft.com/office/drawing/2014/main" id="{91CECB3A-9418-E3A8-172D-2C1B1FA045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439" y="2284224"/>
            <a:ext cx="443023" cy="443023"/>
          </a:xfrm>
          <a:prstGeom prst="rect">
            <a:avLst/>
          </a:prstGeom>
        </p:spPr>
      </p:pic>
      <p:pic>
        <p:nvPicPr>
          <p:cNvPr id="16" name="Picture 15">
            <a:extLst>
              <a:ext uri="{FF2B5EF4-FFF2-40B4-BE49-F238E27FC236}">
                <a16:creationId xmlns:a16="http://schemas.microsoft.com/office/drawing/2014/main" id="{E20D10F8-326C-0DF8-9B4A-7969D185B4C7}"/>
              </a:ext>
            </a:extLst>
          </p:cNvPr>
          <p:cNvPicPr>
            <a:picLocks noChangeAspect="1"/>
          </p:cNvPicPr>
          <p:nvPr/>
        </p:nvPicPr>
        <p:blipFill>
          <a:blip r:embed="rId6"/>
          <a:srcRect l="82536" r="-2719" b="82267"/>
          <a:stretch/>
        </p:blipFill>
        <p:spPr>
          <a:xfrm>
            <a:off x="531630" y="4229985"/>
            <a:ext cx="534492" cy="469605"/>
          </a:xfrm>
          <a:prstGeom prst="rect">
            <a:avLst/>
          </a:prstGeom>
        </p:spPr>
      </p:pic>
      <p:sp>
        <p:nvSpPr>
          <p:cNvPr id="4" name="TextBox 3">
            <a:extLst>
              <a:ext uri="{FF2B5EF4-FFF2-40B4-BE49-F238E27FC236}">
                <a16:creationId xmlns:a16="http://schemas.microsoft.com/office/drawing/2014/main" id="{AF9983CC-7226-CA5C-9523-6ACB55D89420}"/>
              </a:ext>
            </a:extLst>
          </p:cNvPr>
          <p:cNvSpPr txBox="1"/>
          <p:nvPr/>
        </p:nvSpPr>
        <p:spPr>
          <a:xfrm>
            <a:off x="355600" y="6107222"/>
            <a:ext cx="8183880" cy="584775"/>
          </a:xfrm>
          <a:prstGeom prst="rect">
            <a:avLst/>
          </a:prstGeom>
          <a:noFill/>
        </p:spPr>
        <p:txBody>
          <a:bodyPr wrap="square" rtlCol="0">
            <a:spAutoFit/>
          </a:bodyPr>
          <a:lstStyle/>
          <a:p>
            <a:r>
              <a:rPr lang="es" sz="800" i="1" dirty="0">
                <a:latin typeface="Calibri" panose="020F0502020204030204" pitchFamily="34" charset="0"/>
                <a:cs typeface="Calibri" panose="020F0502020204030204" pitchFamily="34" charset="0"/>
              </a:rPr>
              <a:t>Boyd y otros, PLOS One, 2015</a:t>
            </a:r>
          </a:p>
          <a:p>
            <a:r>
              <a:rPr lang="es" sz="800" i="1" dirty="0">
                <a:latin typeface="Calibri" panose="020F0502020204030204" pitchFamily="34" charset="0"/>
                <a:cs typeface="Calibri" panose="020F0502020204030204" pitchFamily="34" charset="0"/>
              </a:rPr>
              <a:t>Tarar et al, Int J Colorectal Dis, 2022</a:t>
            </a:r>
          </a:p>
          <a:p>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Rolnik et al NEJM, 2017,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Duley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Cochrane Database Syst Rev, 2019, Boyd et al PLOS One, 2015, Prakash et al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Inflamm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Bowel Dis, 2023,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Stephansson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Clin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Gastroenterolo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Hepatol, 2010, Tandon et al Aliment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Pharmacol</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Ther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2020, Patel et al,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Inflamm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Bowel Dis, 2021, </a:t>
            </a:r>
            <a:r>
              <a:rPr kumimoji="0" lang="e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DeBolt </a:t>
            </a:r>
            <a:r>
              <a:rPr kumimoji="0" lang="e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Dig Dis Sci. 2024, Yu et al, ACG ASM, 2023.</a:t>
            </a:r>
          </a:p>
        </p:txBody>
      </p:sp>
    </p:spTree>
    <p:extLst>
      <p:ext uri="{BB962C8B-B14F-4D97-AF65-F5344CB8AC3E}">
        <p14:creationId xmlns:p14="http://schemas.microsoft.com/office/powerpoint/2010/main" val="4043049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25C938-4934-BB5D-1D63-DA10AF9D912F}"/>
              </a:ext>
            </a:extLst>
          </p:cNvPr>
          <p:cNvSpPr/>
          <p:nvPr/>
        </p:nvSpPr>
        <p:spPr>
          <a:xfrm>
            <a:off x="457200" y="4944677"/>
            <a:ext cx="11277600" cy="547634"/>
          </a:xfrm>
          <a:prstGeom prst="rect">
            <a:avLst/>
          </a:prstGeom>
          <a:solidFill>
            <a:schemeClr val="accent1">
              <a:lumMod val="20000"/>
              <a:lumOff val="80000"/>
              <a:alpha val="496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E161E9-FB40-5233-69A5-DE373E71213E}"/>
              </a:ext>
            </a:extLst>
          </p:cNvPr>
          <p:cNvSpPr/>
          <p:nvPr/>
        </p:nvSpPr>
        <p:spPr>
          <a:xfrm>
            <a:off x="457200" y="3739963"/>
            <a:ext cx="11277600" cy="728663"/>
          </a:xfrm>
          <a:prstGeom prst="rect">
            <a:avLst/>
          </a:prstGeom>
          <a:solidFill>
            <a:schemeClr val="accent1">
              <a:lumMod val="20000"/>
              <a:lumOff val="80000"/>
              <a:alpha val="496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F142F5-E117-0D76-88BD-A88797EDD054}"/>
              </a:ext>
            </a:extLst>
          </p:cNvPr>
          <p:cNvSpPr>
            <a:spLocks noGrp="1"/>
          </p:cNvSpPr>
          <p:nvPr>
            <p:ph idx="1"/>
          </p:nvPr>
        </p:nvSpPr>
        <p:spPr>
          <a:xfrm>
            <a:off x="457104" y="2273580"/>
            <a:ext cx="11613873" cy="4351338"/>
          </a:xfrm>
        </p:spPr>
        <p:txBody>
          <a:bodyPr>
            <a:normAutofit/>
          </a:bodyPr>
          <a:lstStyle/>
          <a:p>
            <a:pPr marL="0" indent="0">
              <a:lnSpc>
                <a:spcPct val="100000"/>
              </a:lnSpc>
              <a:buNone/>
            </a:pPr>
            <a:r>
              <a:rPr lang="es" sz="1700" b="1" dirty="0">
                <a:latin typeface="Calibri" panose="020F0502020204030204" pitchFamily="34" charset="0"/>
                <a:cs typeface="Calibri" panose="020F0502020204030204" pitchFamily="34" charset="0"/>
              </a:rPr>
              <a:t>Estudio ASPRE</a:t>
            </a:r>
          </a:p>
          <a:p>
            <a:pPr lvl="1">
              <a:lnSpc>
                <a:spcPct val="100000"/>
              </a:lnSpc>
              <a:spcBef>
                <a:spcPts val="0"/>
              </a:spcBef>
            </a:pPr>
            <a:r>
              <a:rPr lang="es" sz="1700" dirty="0">
                <a:latin typeface="Calibri" panose="020F0502020204030204" pitchFamily="34" charset="0"/>
                <a:cs typeface="Calibri" panose="020F0502020204030204" pitchFamily="34" charset="0"/>
              </a:rPr>
              <a:t>Ensayo clínico aleatorizado: </a:t>
            </a:r>
            <a:r>
              <a:rPr lang="es" sz="1700" b="0" i="0" dirty="0">
                <a:solidFill>
                  <a:srgbClr val="4D4D4D"/>
                </a:solidFill>
                <a:effectLst/>
                <a:highlight>
                  <a:srgbClr val="FFFFFF"/>
                </a:highlight>
                <a:latin typeface="Calibri" panose="020F0502020204030204" pitchFamily="34" charset="0"/>
                <a:cs typeface="Calibri" panose="020F0502020204030204" pitchFamily="34" charset="0"/>
              </a:rPr>
              <a:t>aspirina 150 mg/día, desde </a:t>
            </a:r>
            <a:r>
              <a:rPr lang="es" sz="1700" dirty="0">
                <a:solidFill>
                  <a:srgbClr val="4D4D4D"/>
                </a:solidFill>
                <a:highlight>
                  <a:srgbClr val="FFFFFF"/>
                </a:highlight>
                <a:latin typeface="Calibri" panose="020F0502020204030204" pitchFamily="34" charset="0"/>
                <a:cs typeface="Calibri" panose="020F0502020204030204" pitchFamily="34" charset="0"/>
              </a:rPr>
              <a:t>semana </a:t>
            </a:r>
            <a:r>
              <a:rPr lang="es" sz="1700" b="0" i="0" dirty="0">
                <a:solidFill>
                  <a:srgbClr val="4D4D4D"/>
                </a:solidFill>
                <a:effectLst/>
                <a:highlight>
                  <a:srgbClr val="FFFFFF"/>
                </a:highlight>
                <a:latin typeface="Calibri" panose="020F0502020204030204" pitchFamily="34" charset="0"/>
                <a:cs typeface="Calibri" panose="020F0502020204030204" pitchFamily="34" charset="0"/>
              </a:rPr>
              <a:t>11-14 hasta 36 de gestación, en mujeres con alto riesgo de preeclampsia prematura*</a:t>
            </a:r>
          </a:p>
          <a:p>
            <a:pPr lvl="1">
              <a:lnSpc>
                <a:spcPct val="100000"/>
              </a:lnSpc>
              <a:spcBef>
                <a:spcPts val="0"/>
              </a:spcBef>
            </a:pPr>
            <a:r>
              <a:rPr lang="es" sz="1700" dirty="0">
                <a:latin typeface="Calibri" panose="020F0502020204030204" pitchFamily="34" charset="0"/>
                <a:cs typeface="Calibri" panose="020F0502020204030204" pitchFamily="34" charset="0"/>
              </a:rPr>
              <a:t>Estudio ASPRE 13/798 (aspirina) vs 35/822 (placebo), </a:t>
            </a:r>
            <a:r>
              <a:rPr lang="es" sz="1700" b="1" dirty="0">
                <a:solidFill>
                  <a:schemeClr val="accent2">
                    <a:lumMod val="50000"/>
                  </a:schemeClr>
                </a:solidFill>
                <a:latin typeface="Calibri" panose="020F0502020204030204" pitchFamily="34" charset="0"/>
                <a:cs typeface="Calibri" panose="020F0502020204030204" pitchFamily="34" charset="0"/>
              </a:rPr>
              <a:t>OR 0,38 [0,2-0,7]</a:t>
            </a:r>
          </a:p>
          <a:p>
            <a:pPr lvl="1">
              <a:lnSpc>
                <a:spcPct val="100000"/>
              </a:lnSpc>
              <a:spcBef>
                <a:spcPts val="0"/>
              </a:spcBef>
              <a:spcAft>
                <a:spcPts val="1800"/>
              </a:spcAft>
            </a:pPr>
            <a:r>
              <a:rPr lang="es" sz="1700" spc="-40" dirty="0">
                <a:latin typeface="Calibri" panose="020F0502020204030204" pitchFamily="34" charset="0"/>
                <a:cs typeface="Calibri" panose="020F0502020204030204" pitchFamily="34" charset="0"/>
              </a:rPr>
              <a:t>Las mujeres con alto riesgo de preeclampsia sin EII se benefician de una dosis baja de aspirina iniciada </a:t>
            </a:r>
            <a:r>
              <a:rPr lang="es" sz="1700" u="sng" spc="-40" dirty="0">
                <a:latin typeface="Calibri" panose="020F0502020204030204" pitchFamily="34" charset="0"/>
                <a:cs typeface="Calibri" panose="020F0502020204030204" pitchFamily="34" charset="0"/>
              </a:rPr>
              <a:t>antes de </a:t>
            </a:r>
            <a:r>
              <a:rPr lang="es" sz="1700" spc="-40" dirty="0">
                <a:latin typeface="Calibri" panose="020F0502020204030204" pitchFamily="34" charset="0"/>
                <a:cs typeface="Calibri" panose="020F0502020204030204" pitchFamily="34" charset="0"/>
              </a:rPr>
              <a:t>las 16 semanas</a:t>
            </a:r>
          </a:p>
          <a:p>
            <a:pPr marL="0" indent="0">
              <a:lnSpc>
                <a:spcPct val="100000"/>
              </a:lnSpc>
              <a:spcBef>
                <a:spcPts val="0"/>
              </a:spcBef>
              <a:buNone/>
            </a:pPr>
            <a:r>
              <a:rPr lang="es" sz="1700" b="1" dirty="0">
                <a:solidFill>
                  <a:schemeClr val="accent4">
                    <a:lumMod val="50000"/>
                  </a:schemeClr>
                </a:solidFill>
                <a:latin typeface="Calibri" panose="020F0502020204030204" pitchFamily="34" charset="0"/>
                <a:cs typeface="Calibri" panose="020F0502020204030204" pitchFamily="34" charset="0"/>
              </a:rPr>
              <a:t>No hay evidencia de un mayor riesgo de brote de EII en mujeres que toman aspirina en dosis bajas</a:t>
            </a:r>
          </a:p>
          <a:p>
            <a:pPr lvl="1">
              <a:lnSpc>
                <a:spcPct val="100000"/>
              </a:lnSpc>
              <a:spcBef>
                <a:spcPts val="0"/>
              </a:spcBef>
              <a:spcAft>
                <a:spcPts val="1800"/>
              </a:spcAft>
            </a:pPr>
            <a:r>
              <a:rPr lang="es" sz="1700" dirty="0">
                <a:latin typeface="Calibri" panose="020F0502020204030204" pitchFamily="34" charset="0"/>
                <a:cs typeface="Calibri" panose="020F0502020204030204" pitchFamily="34" charset="0"/>
              </a:rPr>
              <a:t>Sólo estudios de cohorte retrospectivos</a:t>
            </a:r>
          </a:p>
          <a:p>
            <a:pPr marL="0" indent="0">
              <a:lnSpc>
                <a:spcPct val="100000"/>
              </a:lnSpc>
              <a:spcBef>
                <a:spcPts val="0"/>
              </a:spcBef>
              <a:spcAft>
                <a:spcPts val="1800"/>
              </a:spcAft>
              <a:buNone/>
            </a:pPr>
            <a:r>
              <a:rPr lang="es" sz="1700" dirty="0">
                <a:latin typeface="Calibri" panose="020F0502020204030204" pitchFamily="34" charset="0"/>
                <a:cs typeface="Calibri" panose="020F0502020204030204" pitchFamily="34" charset="0"/>
              </a:rPr>
              <a:t>Debe iniciarse entre la semana </a:t>
            </a:r>
            <a:r>
              <a:rPr lang="es" sz="1700" b="1" dirty="0">
                <a:latin typeface="Calibri" panose="020F0502020204030204" pitchFamily="34" charset="0"/>
                <a:cs typeface="Calibri" panose="020F0502020204030204" pitchFamily="34" charset="0"/>
              </a:rPr>
              <a:t>12 y 16 de gestación</a:t>
            </a:r>
          </a:p>
          <a:p>
            <a:pPr marL="0" indent="0">
              <a:lnSpc>
                <a:spcPct val="100000"/>
              </a:lnSpc>
              <a:spcBef>
                <a:spcPts val="0"/>
              </a:spcBef>
              <a:buNone/>
            </a:pPr>
            <a:r>
              <a:rPr lang="es" sz="1700" dirty="0">
                <a:latin typeface="Calibri" panose="020F0502020204030204" pitchFamily="34" charset="0"/>
                <a:cs typeface="Calibri" panose="020F0502020204030204" pitchFamily="34" charset="0"/>
              </a:rPr>
              <a:t>Considerar suspender el tratamiento en </a:t>
            </a:r>
            <a:r>
              <a:rPr lang="es" sz="1700" b="1" dirty="0">
                <a:latin typeface="Calibri" panose="020F0502020204030204" pitchFamily="34" charset="0"/>
                <a:cs typeface="Calibri" panose="020F0502020204030204" pitchFamily="34" charset="0"/>
              </a:rPr>
              <a:t>la semana 36 </a:t>
            </a:r>
            <a:r>
              <a:rPr lang="es" sz="1700" dirty="0">
                <a:latin typeface="Calibri" panose="020F0502020204030204" pitchFamily="34" charset="0"/>
                <a:cs typeface="Calibri" panose="020F0502020204030204" pitchFamily="34" charset="0"/>
              </a:rPr>
              <a:t>para reducir el riesgo de sangrado en el parto</a:t>
            </a:r>
          </a:p>
        </p:txBody>
      </p:sp>
      <p:sp>
        <p:nvSpPr>
          <p:cNvPr id="7" name="Slide Number Placeholder 6">
            <a:extLst>
              <a:ext uri="{FF2B5EF4-FFF2-40B4-BE49-F238E27FC236}">
                <a16:creationId xmlns:a16="http://schemas.microsoft.com/office/drawing/2014/main" id="{4DC2BE37-ADE6-9E86-B472-AB84719DD89D}"/>
              </a:ext>
            </a:extLst>
          </p:cNvPr>
          <p:cNvSpPr>
            <a:spLocks noGrp="1"/>
          </p:cNvSpPr>
          <p:nvPr>
            <p:ph type="sldNum" sz="quarter" idx="12"/>
          </p:nvPr>
        </p:nvSpPr>
        <p:spPr/>
        <p:txBody>
          <a:bodyPr/>
          <a:lstStyle/>
          <a:p>
            <a:fld id="{C1BBCEF6-2ADA-364E-98F1-750B8367BB0E}" type="slidenum">
              <a:rPr lang="en-US" smtClean="0"/>
              <a:t>36</a:t>
            </a:fld>
            <a:endParaRPr lang="en-US"/>
          </a:p>
        </p:txBody>
      </p:sp>
      <p:sp>
        <p:nvSpPr>
          <p:cNvPr id="4" name="TextBox 3">
            <a:extLst>
              <a:ext uri="{FF2B5EF4-FFF2-40B4-BE49-F238E27FC236}">
                <a16:creationId xmlns:a16="http://schemas.microsoft.com/office/drawing/2014/main" id="{DA1BB246-3E84-6581-02C4-04198ED9F33A}"/>
              </a:ext>
            </a:extLst>
          </p:cNvPr>
          <p:cNvSpPr txBox="1"/>
          <p:nvPr/>
        </p:nvSpPr>
        <p:spPr>
          <a:xfrm>
            <a:off x="358648" y="6323568"/>
            <a:ext cx="8871078" cy="461665"/>
          </a:xfrm>
          <a:prstGeom prst="rect">
            <a:avLst/>
          </a:prstGeom>
          <a:solidFill>
            <a:schemeClr val="bg1"/>
          </a:solidFill>
        </p:spPr>
        <p:txBody>
          <a:bodyPr wrap="square" lIns="91440" tIns="45720" rIns="91440" bIns="45720" rtlCol="0" anchor="t">
            <a:spAutoFit/>
          </a:bodyPr>
          <a:lstStyle/>
          <a:p>
            <a:pPr>
              <a:defRPr/>
            </a:pPr>
            <a:r>
              <a:rPr kumimoji="0" lang="es" sz="800" b="0" i="0" u="none" strike="noStrike" kern="1200" cap="none" spc="0" normalizeH="0" baseline="0" noProof="0" dirty="0">
                <a:ln>
                  <a:noFill/>
                </a:ln>
                <a:effectLst/>
                <a:uLnTx/>
                <a:uFillTx/>
                <a:latin typeface="Calibri"/>
                <a:ea typeface="Calibri"/>
                <a:cs typeface="Calibri"/>
              </a:rPr>
              <a:t>Rolnik et al NEJM, 2017, Duley et al, Cochrane Database Syst Rev, 2019, Boyd et al PLOS One, 2015, Prakash et al </a:t>
            </a:r>
            <a:r>
              <a:rPr kumimoji="0" lang="es" sz="800" b="0" i="0" u="none" strike="noStrike" kern="1200" cap="none" spc="0" normalizeH="0" baseline="0" noProof="0" dirty="0" err="1">
                <a:ln>
                  <a:noFill/>
                </a:ln>
                <a:effectLst/>
                <a:uLnTx/>
                <a:uFillTx/>
                <a:latin typeface="Calibri"/>
                <a:ea typeface="Calibri"/>
                <a:cs typeface="Calibri"/>
              </a:rPr>
              <a:t>Inflamm </a:t>
            </a:r>
            <a:r>
              <a:rPr kumimoji="0" lang="es" sz="800" b="0" i="0" u="none" strike="noStrike" kern="1200" cap="none" spc="0" normalizeH="0" baseline="0" noProof="0" dirty="0">
                <a:ln>
                  <a:noFill/>
                </a:ln>
                <a:effectLst/>
                <a:uLnTx/>
                <a:uFillTx/>
                <a:latin typeface="Calibri"/>
                <a:ea typeface="Calibri"/>
                <a:cs typeface="Calibri"/>
              </a:rPr>
              <a:t>Bowel Dis, 2023, Stephansson et al, Clin </a:t>
            </a:r>
            <a:r>
              <a:rPr kumimoji="0" lang="es" sz="800" b="0" i="0" u="none" strike="noStrike" kern="1200" cap="none" spc="0" normalizeH="0" baseline="0" noProof="0" dirty="0" err="1">
                <a:ln>
                  <a:noFill/>
                </a:ln>
                <a:effectLst/>
                <a:uLnTx/>
                <a:uFillTx/>
                <a:latin typeface="Calibri"/>
                <a:ea typeface="Calibri"/>
                <a:cs typeface="Calibri"/>
              </a:rPr>
              <a:t>Gastroenterolo </a:t>
            </a:r>
            <a:r>
              <a:rPr kumimoji="0" lang="es" sz="800" b="0" i="0" u="none" strike="noStrike" kern="1200" cap="none" spc="0" normalizeH="0" baseline="0" noProof="0" dirty="0">
                <a:ln>
                  <a:noFill/>
                </a:ln>
                <a:effectLst/>
                <a:uLnTx/>
                <a:uFillTx/>
                <a:latin typeface="Calibri"/>
                <a:ea typeface="Calibri"/>
                <a:cs typeface="Calibri"/>
              </a:rPr>
              <a:t>Hepatol, 2010, Tandon et al Aliment </a:t>
            </a:r>
            <a:r>
              <a:rPr kumimoji="0" lang="es" sz="800" b="0" i="0" u="none" strike="noStrike" kern="1200" cap="none" spc="0" normalizeH="0" baseline="0" noProof="0" dirty="0" err="1">
                <a:ln>
                  <a:noFill/>
                </a:ln>
                <a:effectLst/>
                <a:uLnTx/>
                <a:uFillTx/>
                <a:latin typeface="Calibri"/>
                <a:ea typeface="Calibri"/>
                <a:cs typeface="Calibri"/>
              </a:rPr>
              <a:t>Pharmacol </a:t>
            </a:r>
            <a:r>
              <a:rPr kumimoji="0" lang="es" sz="800" b="0" i="0" u="none" strike="noStrike" kern="1200" cap="none" spc="0" normalizeH="0" baseline="0" noProof="0" dirty="0">
                <a:ln>
                  <a:noFill/>
                </a:ln>
                <a:effectLst/>
                <a:uLnTx/>
                <a:uFillTx/>
                <a:latin typeface="Calibri"/>
                <a:ea typeface="Calibri"/>
                <a:cs typeface="Calibri"/>
              </a:rPr>
              <a:t>Ther, 2020, Patel et al, </a:t>
            </a:r>
            <a:r>
              <a:rPr kumimoji="0" lang="es" sz="800" b="0" i="0" u="none" strike="noStrike" kern="1200" cap="none" spc="0" normalizeH="0" baseline="0" noProof="0" dirty="0" err="1">
                <a:ln>
                  <a:noFill/>
                </a:ln>
                <a:effectLst/>
                <a:uLnTx/>
                <a:uFillTx/>
                <a:latin typeface="Calibri"/>
                <a:ea typeface="Calibri"/>
                <a:cs typeface="Calibri"/>
              </a:rPr>
              <a:t>Inflamm </a:t>
            </a:r>
            <a:r>
              <a:rPr kumimoji="0" lang="es" sz="800" b="0" i="0" u="none" strike="noStrike" kern="1200" cap="none" spc="0" normalizeH="0" baseline="0" noProof="0" dirty="0">
                <a:ln>
                  <a:noFill/>
                </a:ln>
                <a:effectLst/>
                <a:uLnTx/>
                <a:uFillTx/>
                <a:latin typeface="Calibri"/>
                <a:ea typeface="Calibri"/>
                <a:cs typeface="Calibri"/>
              </a:rPr>
              <a:t>Bowel Dis, 2021, DeBolt et al, Dig Dis Sci. 2024,</a:t>
            </a:r>
            <a:r>
              <a:rPr lang="es" sz="800" dirty="0">
                <a:latin typeface="Calibri"/>
                <a:ea typeface="Calibri"/>
                <a:cs typeface="Calibri"/>
              </a:rPr>
              <a:t> </a:t>
            </a:r>
            <a:r>
              <a:rPr kumimoji="0" lang="es" sz="800" b="0" i="0" u="none" strike="noStrike" kern="1200" cap="none" spc="0" normalizeH="0" baseline="0" noProof="0" dirty="0">
                <a:ln>
                  <a:noFill/>
                </a:ln>
                <a:effectLst/>
                <a:uLnTx/>
                <a:uFillTx/>
                <a:latin typeface="Calibri"/>
                <a:ea typeface="Calibri"/>
                <a:cs typeface="Calibri"/>
              </a:rPr>
              <a:t>Memel </a:t>
            </a:r>
            <a:r>
              <a:rPr lang="es" sz="800" dirty="0">
                <a:latin typeface="Calibri"/>
                <a:ea typeface="Calibri"/>
                <a:cs typeface="Calibri"/>
              </a:rPr>
              <a:t>et al </a:t>
            </a:r>
            <a:r>
              <a:rPr kumimoji="0" lang="es" sz="800" b="0" i="0" u="none" strike="noStrike" kern="1200" cap="none" spc="0" normalizeH="0" baseline="0" noProof="0" dirty="0">
                <a:ln>
                  <a:noFill/>
                </a:ln>
                <a:effectLst/>
                <a:uLnTx/>
                <a:uFillTx/>
                <a:latin typeface="Calibri"/>
                <a:ea typeface="Calibri"/>
                <a:cs typeface="Calibri"/>
              </a:rPr>
              <a:t>Am J de Gastroenterol </a:t>
            </a:r>
            <a:r>
              <a:rPr lang="es" sz="800" dirty="0">
                <a:latin typeface="Calibri"/>
                <a:ea typeface="Calibri"/>
                <a:cs typeface="Calibri"/>
              </a:rPr>
              <a:t>2024</a:t>
            </a:r>
            <a:endParaRPr kumimoji="0" lang="en-US" sz="800" b="0" i="0" u="none" strike="noStrike" kern="1200" cap="none" spc="0" normalizeH="0" baseline="0" noProof="0" dirty="0">
              <a:ln>
                <a:noFill/>
              </a:ln>
              <a:effectLst/>
              <a:uLnTx/>
              <a:uFillTx/>
              <a:latin typeface="Calibri"/>
              <a:ea typeface="Calibri"/>
              <a:cs typeface="Calibri"/>
            </a:endParaRPr>
          </a:p>
          <a:p>
            <a:pPr>
              <a:defRPr/>
            </a:pPr>
            <a:endParaRPr kumimoji="0" lang="en-US"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F9F5F1F-337B-2EE4-FF47-6F0F0CA750CF}"/>
              </a:ext>
            </a:extLst>
          </p:cNvPr>
          <p:cNvSpPr txBox="1"/>
          <p:nvPr/>
        </p:nvSpPr>
        <p:spPr>
          <a:xfrm>
            <a:off x="352039" y="6015652"/>
            <a:ext cx="117190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 Considerando factores maternos, presión arterial media, índice de pulsatilidad de la arteria uterina, y proteínas séricas maternas asociadas al embarazo )proteína A asociada a la placenta y factor de crecimiento placentario).</a:t>
            </a:r>
            <a:endParaRPr kumimoji="0" lang="en-PT" sz="1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5EC8FA7-6C3F-6B2E-3224-59C22FA020BF}"/>
              </a:ext>
            </a:extLst>
          </p:cNvPr>
          <p:cNvCxnSpPr/>
          <p:nvPr/>
        </p:nvCxnSpPr>
        <p:spPr>
          <a:xfrm>
            <a:off x="457200" y="3739963"/>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3842EB5-1198-A9B9-1BDD-559C2607A6A8}"/>
              </a:ext>
            </a:extLst>
          </p:cNvPr>
          <p:cNvCxnSpPr/>
          <p:nvPr/>
        </p:nvCxnSpPr>
        <p:spPr>
          <a:xfrm>
            <a:off x="457200" y="4478150"/>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87842EB-9DC4-012C-551E-F8E031DBA24F}"/>
              </a:ext>
            </a:extLst>
          </p:cNvPr>
          <p:cNvCxnSpPr/>
          <p:nvPr/>
        </p:nvCxnSpPr>
        <p:spPr>
          <a:xfrm>
            <a:off x="457200" y="4952159"/>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483379B-7044-C404-192B-CBCCBEBA1C71}"/>
              </a:ext>
            </a:extLst>
          </p:cNvPr>
          <p:cNvCxnSpPr/>
          <p:nvPr/>
        </p:nvCxnSpPr>
        <p:spPr>
          <a:xfrm>
            <a:off x="457200" y="5495085"/>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pic>
        <p:nvPicPr>
          <p:cNvPr id="5" name="Picture 4" descr="A pile of white pills&#10;&#10;Description automatically generated">
            <a:extLst>
              <a:ext uri="{FF2B5EF4-FFF2-40B4-BE49-F238E27FC236}">
                <a16:creationId xmlns:a16="http://schemas.microsoft.com/office/drawing/2014/main" id="{CCDAA71A-9FD8-764F-1F05-5CE7D1639F6D}"/>
              </a:ext>
            </a:extLst>
          </p:cNvPr>
          <p:cNvPicPr>
            <a:picLocks noChangeAspect="1"/>
          </p:cNvPicPr>
          <p:nvPr/>
        </p:nvPicPr>
        <p:blipFill>
          <a:blip r:embed="rId3"/>
          <a:srcRect l="10823" t="30950" r="16190" b="10950"/>
          <a:stretch/>
        </p:blipFill>
        <p:spPr>
          <a:xfrm>
            <a:off x="9022599" y="739587"/>
            <a:ext cx="2783918" cy="1398495"/>
          </a:xfrm>
          <a:prstGeom prst="rect">
            <a:avLst/>
          </a:prstGeom>
        </p:spPr>
      </p:pic>
      <p:sp>
        <p:nvSpPr>
          <p:cNvPr id="2" name="Title 1">
            <a:extLst>
              <a:ext uri="{FF2B5EF4-FFF2-40B4-BE49-F238E27FC236}">
                <a16:creationId xmlns:a16="http://schemas.microsoft.com/office/drawing/2014/main" id="{55078FC0-8510-4BC9-B28D-E72449A9A249}"/>
              </a:ext>
            </a:extLst>
          </p:cNvPr>
          <p:cNvSpPr>
            <a:spLocks noGrp="1"/>
          </p:cNvSpPr>
          <p:nvPr>
            <p:ph type="title"/>
          </p:nvPr>
        </p:nvSpPr>
        <p:spPr>
          <a:xfrm>
            <a:off x="342899" y="779462"/>
            <a:ext cx="10515600" cy="1325563"/>
          </a:xfrm>
        </p:spPr>
        <p:txBody>
          <a:bodyPr>
            <a:normAutofit/>
          </a:bodyPr>
          <a:lstStyle/>
          <a:p>
            <a:r>
              <a:rPr lang="es" sz="4000" dirty="0">
                <a:solidFill>
                  <a:schemeClr val="tx2"/>
                </a:solidFill>
                <a:latin typeface="Calibri" panose="020F0502020204030204" pitchFamily="34" charset="0"/>
                <a:cs typeface="Calibri" panose="020F0502020204030204" pitchFamily="34" charset="0"/>
              </a:rPr>
              <a:t>La aspirina en dosis bajas puede prevenir </a:t>
            </a:r>
            <a:br>
              <a:rPr lang="en-US" sz="4000" dirty="0">
                <a:solidFill>
                  <a:schemeClr val="tx2"/>
                </a:solidFill>
                <a:latin typeface="Calibri" panose="020F0502020204030204" pitchFamily="34" charset="0"/>
                <a:cs typeface="Calibri" panose="020F0502020204030204" pitchFamily="34" charset="0"/>
              </a:rPr>
            </a:br>
            <a:r>
              <a:rPr lang="es" sz="4000" dirty="0">
                <a:solidFill>
                  <a:schemeClr val="tx2"/>
                </a:solidFill>
                <a:latin typeface="Calibri" panose="020F0502020204030204" pitchFamily="34" charset="0"/>
                <a:cs typeface="Calibri" panose="020F0502020204030204" pitchFamily="34" charset="0"/>
              </a:rPr>
              <a:t>la preeclampsia en pacientes de riesgo</a:t>
            </a:r>
          </a:p>
        </p:txBody>
      </p:sp>
    </p:spTree>
    <p:extLst>
      <p:ext uri="{BB962C8B-B14F-4D97-AF65-F5344CB8AC3E}">
        <p14:creationId xmlns:p14="http://schemas.microsoft.com/office/powerpoint/2010/main" val="3959902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ADEF-791D-5CA8-1B2A-4BE66DBC45D5}"/>
              </a:ext>
            </a:extLst>
          </p:cNvPr>
          <p:cNvSpPr>
            <a:spLocks noGrp="1"/>
          </p:cNvSpPr>
          <p:nvPr>
            <p:ph type="title"/>
          </p:nvPr>
        </p:nvSpPr>
        <p:spPr>
          <a:xfrm>
            <a:off x="338140" y="765175"/>
            <a:ext cx="10515600" cy="1325563"/>
          </a:xfrm>
        </p:spPr>
        <p:txBody>
          <a:bodyPr>
            <a:normAutofit/>
          </a:bodyPr>
          <a:lstStyle/>
          <a:p>
            <a:r>
              <a:rPr lang="es" dirty="0">
                <a:solidFill>
                  <a:schemeClr val="tx2"/>
                </a:solidFill>
                <a:latin typeface="Calibri" panose="020F0502020204030204" pitchFamily="34" charset="0"/>
                <a:cs typeface="Calibri" panose="020F0502020204030204" pitchFamily="34" charset="0"/>
              </a:rPr>
              <a:t>Las </a:t>
            </a:r>
            <a:r>
              <a:rPr lang="es" sz="4400" dirty="0">
                <a:solidFill>
                  <a:schemeClr val="tx2"/>
                </a:solidFill>
                <a:latin typeface="Calibri" panose="020F0502020204030204" pitchFamily="34" charset="0"/>
                <a:cs typeface="Calibri" panose="020F0502020204030204" pitchFamily="34" charset="0"/>
              </a:rPr>
              <a:t>mujeres con EII pueden tener un mayor riesgo de </a:t>
            </a:r>
            <a:r>
              <a:rPr lang="es" sz="4400" b="1" dirty="0">
                <a:solidFill>
                  <a:schemeClr val="tx2"/>
                </a:solidFill>
                <a:latin typeface="Calibri" panose="020F0502020204030204" pitchFamily="34" charset="0"/>
                <a:cs typeface="Calibri" panose="020F0502020204030204" pitchFamily="34" charset="0"/>
              </a:rPr>
              <a:t>preeclampsia prematura</a:t>
            </a:r>
            <a:endParaRPr lang="en-PT"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5F85F31-AED7-64CA-F2BC-60E94228FC6F}"/>
              </a:ext>
            </a:extLst>
          </p:cNvPr>
          <p:cNvSpPr>
            <a:spLocks noGrp="1"/>
          </p:cNvSpPr>
          <p:nvPr>
            <p:ph type="sldNum" sz="quarter" idx="12"/>
          </p:nvPr>
        </p:nvSpPr>
        <p:spPr/>
        <p:txBody>
          <a:bodyPr/>
          <a:lstStyle/>
          <a:p>
            <a:fld id="{C1BBCEF6-2ADA-364E-98F1-750B8367BB0E}" type="slidenum">
              <a:rPr lang="en-US" smtClean="0"/>
              <a:t>37</a:t>
            </a:fld>
            <a:endParaRPr lang="en-US"/>
          </a:p>
        </p:txBody>
      </p:sp>
      <p:sp>
        <p:nvSpPr>
          <p:cNvPr id="14" name="TextBox 13">
            <a:extLst>
              <a:ext uri="{FF2B5EF4-FFF2-40B4-BE49-F238E27FC236}">
                <a16:creationId xmlns:a16="http://schemas.microsoft.com/office/drawing/2014/main" id="{C3D22EBF-FF49-AA9E-178B-360DE622C394}"/>
              </a:ext>
            </a:extLst>
          </p:cNvPr>
          <p:cNvSpPr txBox="1"/>
          <p:nvPr/>
        </p:nvSpPr>
        <p:spPr>
          <a:xfrm>
            <a:off x="350919" y="6331863"/>
            <a:ext cx="45594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Boyd y otros, PLOS One,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Tarar </a:t>
            </a:r>
            <a:r>
              <a:rPr kumimoji="0" lang="e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Int J Colorectal Dis, 2022</a:t>
            </a:r>
          </a:p>
        </p:txBody>
      </p:sp>
      <p:sp>
        <p:nvSpPr>
          <p:cNvPr id="6" name="Rectangle 5">
            <a:extLst>
              <a:ext uri="{FF2B5EF4-FFF2-40B4-BE49-F238E27FC236}">
                <a16:creationId xmlns:a16="http://schemas.microsoft.com/office/drawing/2014/main" id="{84A91A3F-952E-DE13-BAB7-2C7CD80BF851}"/>
              </a:ext>
            </a:extLst>
          </p:cNvPr>
          <p:cNvSpPr/>
          <p:nvPr/>
        </p:nvSpPr>
        <p:spPr>
          <a:xfrm>
            <a:off x="457200" y="2335678"/>
            <a:ext cx="3657600" cy="2950698"/>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262E20-1067-2E1D-29C4-9FA8ED77B996}"/>
              </a:ext>
            </a:extLst>
          </p:cNvPr>
          <p:cNvSpPr/>
          <p:nvPr/>
        </p:nvSpPr>
        <p:spPr>
          <a:xfrm>
            <a:off x="4267200" y="2335678"/>
            <a:ext cx="3657600" cy="2950698"/>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32D760-A23C-9C41-94DE-2655433FDBDD}"/>
              </a:ext>
            </a:extLst>
          </p:cNvPr>
          <p:cNvSpPr/>
          <p:nvPr/>
        </p:nvSpPr>
        <p:spPr>
          <a:xfrm>
            <a:off x="8077200" y="2335678"/>
            <a:ext cx="3657600" cy="2950698"/>
          </a:xfrm>
          <a:prstGeom prst="rect">
            <a:avLst/>
          </a:prstGeom>
          <a:solidFill>
            <a:schemeClr val="accent5"/>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96B15793-B01B-8F34-447A-E65390822600}"/>
              </a:ext>
            </a:extLst>
          </p:cNvPr>
          <p:cNvSpPr txBox="1">
            <a:spLocks/>
          </p:cNvSpPr>
          <p:nvPr/>
        </p:nvSpPr>
        <p:spPr>
          <a:xfrm>
            <a:off x="641430" y="2554348"/>
            <a:ext cx="3340261" cy="280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La preeclampsia generalmente afecta entre el 2% y el 5% de </a:t>
            </a:r>
            <a:b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las mujeres embarazadas y es </a:t>
            </a:r>
            <a:b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una de las principales causas de morbilidad y mortalidad materna y perinatal.</a:t>
            </a:r>
          </a:p>
        </p:txBody>
      </p:sp>
      <p:sp>
        <p:nvSpPr>
          <p:cNvPr id="10" name="Content Placeholder 2">
            <a:extLst>
              <a:ext uri="{FF2B5EF4-FFF2-40B4-BE49-F238E27FC236}">
                <a16:creationId xmlns:a16="http://schemas.microsoft.com/office/drawing/2014/main" id="{D6890BF6-866F-25D5-858B-1E875D69FBAF}"/>
              </a:ext>
            </a:extLst>
          </p:cNvPr>
          <p:cNvSpPr txBox="1">
            <a:spLocks/>
          </p:cNvSpPr>
          <p:nvPr/>
        </p:nvSpPr>
        <p:spPr>
          <a:xfrm>
            <a:off x="4375230" y="2554348"/>
            <a:ext cx="3449256" cy="26748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r>
              <a:rPr kumimoji="0" lang="e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Cohorte nacional de mujeres embarazadas danesa (&gt;85.000 mujeres) 1996-2002</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EC 278, CU 388</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Tasa general de preeclampsia no elevada HR 1,21 (0,76-1,95</a:t>
            </a:r>
            <a:r>
              <a:rPr lang="es" sz="1800" dirty="0">
                <a:solidFill>
                  <a:schemeClr val="bg1"/>
                </a:solidFill>
                <a:latin typeface="Calibri" panose="020F0502020204030204" pitchFamily="34" charset="0"/>
                <a:cs typeface="Calibri" panose="020F0502020204030204" pitchFamily="34" charset="0"/>
              </a:rPr>
              <a:t>)</a:t>
            </a:r>
            <a:endPar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Preeclampsia grave elevada </a:t>
            </a:r>
            <a:br>
              <a:rPr kumimoji="0" lang="en-U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br>
            <a:r>
              <a:rPr kumimoji="0" lang="e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en mujeres con EII </a:t>
            </a:r>
            <a:r>
              <a:rPr kumimoji="0" lang="es" sz="1800" b="1"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HR 2,24 </a:t>
            </a:r>
            <a:r>
              <a:rPr lang="es" sz="1800" dirty="0">
                <a:solidFill>
                  <a:schemeClr val="bg1"/>
                </a:solidFill>
                <a:latin typeface="Calibri" panose="020F0502020204030204" pitchFamily="34" charset="0"/>
                <a:cs typeface="Calibri" panose="020F0502020204030204" pitchFamily="34" charset="0"/>
              </a:rPr>
              <a:t>(</a:t>
            </a: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1,05-4,8)</a:t>
            </a:r>
          </a:p>
        </p:txBody>
      </p:sp>
      <p:sp>
        <p:nvSpPr>
          <p:cNvPr id="11" name="Content Placeholder 2">
            <a:extLst>
              <a:ext uri="{FF2B5EF4-FFF2-40B4-BE49-F238E27FC236}">
                <a16:creationId xmlns:a16="http://schemas.microsoft.com/office/drawing/2014/main" id="{FF02ECA6-8D67-FDB8-2FC3-FEC69EEEED3D}"/>
              </a:ext>
            </a:extLst>
          </p:cNvPr>
          <p:cNvSpPr txBox="1">
            <a:spLocks/>
          </p:cNvSpPr>
          <p:nvPr/>
        </p:nvSpPr>
        <p:spPr>
          <a:xfrm>
            <a:off x="8183301" y="2554349"/>
            <a:ext cx="3391383" cy="27177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r>
              <a:rPr kumimoji="0" lang="e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Encuesta nacional de pacientes hospitalizados </a:t>
            </a:r>
            <a:b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(EE. UU., 2016-2018)</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8.079.828 embarazos </a:t>
            </a:r>
            <a:b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r>
              <a:rPr lang="es" sz="1800" dirty="0">
                <a:solidFill>
                  <a:schemeClr val="bg1"/>
                </a:solidFill>
                <a:latin typeface="Calibri" panose="020F0502020204030204" pitchFamily="34" charset="0"/>
                <a:cs typeface="Calibri" panose="020F0502020204030204" pitchFamily="34" charset="0"/>
              </a:rPr>
              <a:t>EC</a:t>
            </a: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8.475, CU 5.665)</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Preeclampsia/eclampsia </a:t>
            </a:r>
            <a:r>
              <a:rPr lang="es" sz="1800" dirty="0">
                <a:solidFill>
                  <a:schemeClr val="accent2">
                    <a:lumMod val="40000"/>
                    <a:lumOff val="60000"/>
                  </a:schemeClr>
                </a:solidFill>
                <a:latin typeface="Calibri" panose="020F0502020204030204" pitchFamily="34" charset="0"/>
                <a:cs typeface="Calibri" panose="020F0502020204030204" pitchFamily="34" charset="0"/>
              </a:rPr>
              <a:t>EC</a:t>
            </a:r>
            <a:r>
              <a:rPr kumimoji="0" lang="es" sz="1800" b="0" i="0" u="none" strike="noStrike" kern="1200" cap="none" spc="0" normalizeH="0" baseline="0" noProof="0" dirty="0">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 </a:t>
            </a:r>
            <a:r>
              <a:rPr kumimoji="0" lang="es" sz="1800" b="1" i="0" u="none" strike="noStrike" kern="1200" cap="none" spc="0" normalizeH="0" baseline="0" noProof="0" dirty="0">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aOR 1,52 (1,15-2,02)</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Preeclampsia/eclampsia CU aOR 1,05 (0,68-1,64</a:t>
            </a:r>
            <a:r>
              <a:rPr lang="es" sz="1800" dirty="0">
                <a:solidFill>
                  <a:schemeClr val="bg1"/>
                </a:solidFill>
                <a:latin typeface="Calibri" panose="020F0502020204030204" pitchFamily="34" charset="0"/>
                <a:cs typeface="Calibri" panose="020F0502020204030204" pitchFamily="34" charset="0"/>
              </a:rPr>
              <a:t>)</a:t>
            </a:r>
            <a:endParaRPr kumimoji="0" lang="en-PT"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95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F24352-22FC-C672-7B1F-B50226109B94}"/>
              </a:ext>
            </a:extLst>
          </p:cNvPr>
          <p:cNvSpPr/>
          <p:nvPr/>
        </p:nvSpPr>
        <p:spPr>
          <a:xfrm>
            <a:off x="0" y="0"/>
            <a:ext cx="609245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r blurry image of a hallway&#10;&#10;Description automatically generated">
            <a:extLst>
              <a:ext uri="{FF2B5EF4-FFF2-40B4-BE49-F238E27FC236}">
                <a16:creationId xmlns:a16="http://schemas.microsoft.com/office/drawing/2014/main" id="{13F5298C-9EFC-8FFA-9A8A-3C95EA02361F}"/>
              </a:ext>
            </a:extLst>
          </p:cNvPr>
          <p:cNvPicPr>
            <a:picLocks noChangeAspect="1"/>
          </p:cNvPicPr>
          <p:nvPr/>
        </p:nvPicPr>
        <p:blipFill>
          <a:blip r:embed="rId3">
            <a:grayscl/>
            <a:alphaModFix amt="41000"/>
          </a:blip>
          <a:srcRect l="14677" r="26064"/>
          <a:stretch/>
        </p:blipFill>
        <p:spPr>
          <a:xfrm>
            <a:off x="0" y="0"/>
            <a:ext cx="6096000" cy="6858000"/>
          </a:xfrm>
          <a:prstGeom prst="rect">
            <a:avLst/>
          </a:prstGeom>
        </p:spPr>
      </p:pic>
      <p:sp>
        <p:nvSpPr>
          <p:cNvPr id="5" name="Title 4">
            <a:extLst>
              <a:ext uri="{FF2B5EF4-FFF2-40B4-BE49-F238E27FC236}">
                <a16:creationId xmlns:a16="http://schemas.microsoft.com/office/drawing/2014/main" id="{88B7E0B3-C394-6472-B856-28CA7585E32B}"/>
              </a:ext>
            </a:extLst>
          </p:cNvPr>
          <p:cNvSpPr>
            <a:spLocks noGrp="1"/>
          </p:cNvSpPr>
          <p:nvPr>
            <p:ph type="title"/>
          </p:nvPr>
        </p:nvSpPr>
        <p:spPr>
          <a:xfrm>
            <a:off x="370367" y="2067977"/>
            <a:ext cx="4977809" cy="2722046"/>
          </a:xfrm>
        </p:spPr>
        <p:txBody>
          <a:bodyPr>
            <a:normAutofit fontScale="90000"/>
          </a:bodyPr>
          <a:lstStyle/>
          <a:p>
            <a:r>
              <a:rPr lang="es-ES" dirty="0">
                <a:solidFill>
                  <a:schemeClr val="bg1"/>
                </a:solidFill>
              </a:rPr>
              <a:t>¿Qué significa </a:t>
            </a:r>
            <a:r>
              <a:rPr lang="es-ES" dirty="0">
                <a:solidFill>
                  <a:schemeClr val="accent1"/>
                </a:solidFill>
              </a:rPr>
              <a:t>“embarazo de alto riesgo” </a:t>
            </a:r>
            <a:r>
              <a:rPr lang="es-ES" dirty="0">
                <a:solidFill>
                  <a:schemeClr val="bg1"/>
                </a:solidFill>
              </a:rPr>
              <a:t>en diferentes entornos de atención sanitaria?</a:t>
            </a:r>
            <a:endParaRPr lang="es" dirty="0">
              <a:solidFill>
                <a:schemeClr val="bg1"/>
              </a:solidFill>
              <a:latin typeface="Calibri"/>
              <a:ea typeface="Calibri"/>
              <a:cs typeface="Calibri"/>
            </a:endParaRPr>
          </a:p>
        </p:txBody>
      </p:sp>
      <p:sp>
        <p:nvSpPr>
          <p:cNvPr id="2" name="Slide Number Placeholder 1">
            <a:extLst>
              <a:ext uri="{FF2B5EF4-FFF2-40B4-BE49-F238E27FC236}">
                <a16:creationId xmlns:a16="http://schemas.microsoft.com/office/drawing/2014/main" id="{1E3A3F93-507B-49B7-56E6-A358189342BC}"/>
              </a:ext>
            </a:extLst>
          </p:cNvPr>
          <p:cNvSpPr>
            <a:spLocks noGrp="1"/>
          </p:cNvSpPr>
          <p:nvPr>
            <p:ph type="sldNum" sz="quarter" idx="12"/>
          </p:nvPr>
        </p:nvSpPr>
        <p:spPr/>
        <p:txBody>
          <a:bodyPr/>
          <a:lstStyle/>
          <a:p>
            <a:fld id="{C1BBCEF6-2ADA-364E-98F1-750B8367BB0E}" type="slidenum">
              <a:rPr lang="en-US" smtClean="0"/>
              <a:t>38</a:t>
            </a:fld>
            <a:endParaRPr lang="en-US"/>
          </a:p>
        </p:txBody>
      </p:sp>
      <p:grpSp>
        <p:nvGrpSpPr>
          <p:cNvPr id="16" name="Group 15">
            <a:extLst>
              <a:ext uri="{FF2B5EF4-FFF2-40B4-BE49-F238E27FC236}">
                <a16:creationId xmlns:a16="http://schemas.microsoft.com/office/drawing/2014/main" id="{BADA4E47-5520-46A9-4CF1-0AA9D0FF1EBD}"/>
              </a:ext>
            </a:extLst>
          </p:cNvPr>
          <p:cNvGrpSpPr/>
          <p:nvPr/>
        </p:nvGrpSpPr>
        <p:grpSpPr>
          <a:xfrm>
            <a:off x="6549656" y="2264738"/>
            <a:ext cx="5185144" cy="723014"/>
            <a:chOff x="6549656" y="1424764"/>
            <a:chExt cx="5185144" cy="723014"/>
          </a:xfrm>
        </p:grpSpPr>
        <p:sp>
          <p:nvSpPr>
            <p:cNvPr id="6" name="Rounded Rectangle 5">
              <a:extLst>
                <a:ext uri="{FF2B5EF4-FFF2-40B4-BE49-F238E27FC236}">
                  <a16:creationId xmlns:a16="http://schemas.microsoft.com/office/drawing/2014/main" id="{737CCAED-DBFC-450A-0BBE-C9ED869F4DFD}"/>
                </a:ext>
              </a:extLst>
            </p:cNvPr>
            <p:cNvSpPr/>
            <p:nvPr/>
          </p:nvSpPr>
          <p:spPr>
            <a:xfrm>
              <a:off x="6549656" y="1435395"/>
              <a:ext cx="5185144" cy="701749"/>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E6C13B3-1A84-A29C-A699-12E475CF6F0D}"/>
                </a:ext>
              </a:extLst>
            </p:cNvPr>
            <p:cNvSpPr txBox="1">
              <a:spLocks/>
            </p:cNvSpPr>
            <p:nvPr/>
          </p:nvSpPr>
          <p:spPr>
            <a:xfrm>
              <a:off x="6732182" y="1424764"/>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s" sz="1800" dirty="0">
                  <a:solidFill>
                    <a:schemeClr val="bg1"/>
                  </a:solidFill>
                  <a:latin typeface="Calibri" panose="020F0502020204030204" pitchFamily="34" charset="0"/>
                  <a:cs typeface="Calibri" panose="020F0502020204030204" pitchFamily="34" charset="0"/>
                </a:rPr>
                <a:t>Clínicas de embarazo especializadas en EII</a:t>
              </a:r>
            </a:p>
          </p:txBody>
        </p:sp>
      </p:grpSp>
      <p:grpSp>
        <p:nvGrpSpPr>
          <p:cNvPr id="15" name="Group 14">
            <a:extLst>
              <a:ext uri="{FF2B5EF4-FFF2-40B4-BE49-F238E27FC236}">
                <a16:creationId xmlns:a16="http://schemas.microsoft.com/office/drawing/2014/main" id="{1207F03C-4F90-C105-186C-AFC991F9F61B}"/>
              </a:ext>
            </a:extLst>
          </p:cNvPr>
          <p:cNvGrpSpPr/>
          <p:nvPr/>
        </p:nvGrpSpPr>
        <p:grpSpPr>
          <a:xfrm>
            <a:off x="6549656" y="3124203"/>
            <a:ext cx="5185144" cy="723014"/>
            <a:chOff x="6549656" y="2268280"/>
            <a:chExt cx="5185144" cy="723014"/>
          </a:xfrm>
        </p:grpSpPr>
        <p:sp>
          <p:nvSpPr>
            <p:cNvPr id="10" name="Rounded Rectangle 9">
              <a:extLst>
                <a:ext uri="{FF2B5EF4-FFF2-40B4-BE49-F238E27FC236}">
                  <a16:creationId xmlns:a16="http://schemas.microsoft.com/office/drawing/2014/main" id="{83EBFC65-B5EA-9039-9D2E-B51EAC2349FF}"/>
                </a:ext>
              </a:extLst>
            </p:cNvPr>
            <p:cNvSpPr/>
            <p:nvPr/>
          </p:nvSpPr>
          <p:spPr>
            <a:xfrm>
              <a:off x="6549656" y="2278911"/>
              <a:ext cx="5185144" cy="701749"/>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48DB24F-B99A-A5EA-FA9C-63FB69C87DB0}"/>
                </a:ext>
              </a:extLst>
            </p:cNvPr>
            <p:cNvSpPr txBox="1">
              <a:spLocks/>
            </p:cNvSpPr>
            <p:nvPr/>
          </p:nvSpPr>
          <p:spPr>
            <a:xfrm>
              <a:off x="6732182" y="2268280"/>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s" sz="1800" dirty="0">
                  <a:solidFill>
                    <a:schemeClr val="bg1"/>
                  </a:solidFill>
                  <a:latin typeface="Calibri" panose="020F0502020204030204" pitchFamily="34" charset="0"/>
                  <a:cs typeface="Calibri" panose="020F0502020204030204" pitchFamily="34" charset="0"/>
                </a:rPr>
                <a:t>Clínicas de medicina materno-fetal</a:t>
              </a:r>
            </a:p>
          </p:txBody>
        </p:sp>
      </p:grpSp>
      <p:grpSp>
        <p:nvGrpSpPr>
          <p:cNvPr id="14" name="Group 13">
            <a:extLst>
              <a:ext uri="{FF2B5EF4-FFF2-40B4-BE49-F238E27FC236}">
                <a16:creationId xmlns:a16="http://schemas.microsoft.com/office/drawing/2014/main" id="{D465AACC-93DC-DC97-D01B-6913E4D10E52}"/>
              </a:ext>
            </a:extLst>
          </p:cNvPr>
          <p:cNvGrpSpPr/>
          <p:nvPr/>
        </p:nvGrpSpPr>
        <p:grpSpPr>
          <a:xfrm>
            <a:off x="6549656" y="3983668"/>
            <a:ext cx="5185144" cy="723014"/>
            <a:chOff x="6549656" y="3143694"/>
            <a:chExt cx="5185144" cy="723014"/>
          </a:xfrm>
        </p:grpSpPr>
        <p:sp>
          <p:nvSpPr>
            <p:cNvPr id="12" name="Rounded Rectangle 11">
              <a:extLst>
                <a:ext uri="{FF2B5EF4-FFF2-40B4-BE49-F238E27FC236}">
                  <a16:creationId xmlns:a16="http://schemas.microsoft.com/office/drawing/2014/main" id="{BCBBAF5B-D910-4DBC-A0DF-20B6AF0DDBBD}"/>
                </a:ext>
              </a:extLst>
            </p:cNvPr>
            <p:cNvSpPr/>
            <p:nvPr/>
          </p:nvSpPr>
          <p:spPr>
            <a:xfrm>
              <a:off x="6549656" y="3154325"/>
              <a:ext cx="5185144" cy="701749"/>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3712D32-3188-F4D7-8A34-327DCA377167}"/>
                </a:ext>
              </a:extLst>
            </p:cNvPr>
            <p:cNvSpPr txBox="1">
              <a:spLocks/>
            </p:cNvSpPr>
            <p:nvPr/>
          </p:nvSpPr>
          <p:spPr>
            <a:xfrm>
              <a:off x="6732182" y="3143694"/>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s" sz="1800" dirty="0">
                  <a:solidFill>
                    <a:schemeClr val="bg1"/>
                  </a:solidFill>
                  <a:latin typeface="Calibri" panose="020F0502020204030204" pitchFamily="34" charset="0"/>
                  <a:cs typeface="Calibri" panose="020F0502020204030204" pitchFamily="34" charset="0"/>
                </a:rPr>
                <a:t>Educación para matronas sobre los riesgos </a:t>
              </a:r>
              <a:br>
                <a:rPr lang="en-US" sz="1800" dirty="0">
                  <a:solidFill>
                    <a:schemeClr val="bg1"/>
                  </a:solidFill>
                  <a:latin typeface="Calibri" panose="020F0502020204030204" pitchFamily="34" charset="0"/>
                  <a:cs typeface="Calibri" panose="020F0502020204030204" pitchFamily="34" charset="0"/>
                </a:rPr>
              </a:br>
              <a:r>
                <a:rPr lang="es" sz="1800" dirty="0">
                  <a:solidFill>
                    <a:schemeClr val="bg1"/>
                  </a:solidFill>
                  <a:latin typeface="Calibri" panose="020F0502020204030204" pitchFamily="34" charset="0"/>
                  <a:cs typeface="Calibri" panose="020F0502020204030204" pitchFamily="34" charset="0"/>
                </a:rPr>
                <a:t>y qué vigilar</a:t>
              </a:r>
            </a:p>
          </p:txBody>
        </p:sp>
      </p:grpSp>
    </p:spTree>
    <p:extLst>
      <p:ext uri="{BB962C8B-B14F-4D97-AF65-F5344CB8AC3E}">
        <p14:creationId xmlns:p14="http://schemas.microsoft.com/office/powerpoint/2010/main" val="3091763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regnant person holding her belly&#10;&#10;Description automatically generated">
            <a:extLst>
              <a:ext uri="{FF2B5EF4-FFF2-40B4-BE49-F238E27FC236}">
                <a16:creationId xmlns:a16="http://schemas.microsoft.com/office/drawing/2014/main" id="{3222F98C-8451-A05B-11EA-E29A567F67FE}"/>
              </a:ext>
            </a:extLst>
          </p:cNvPr>
          <p:cNvPicPr>
            <a:picLocks noChangeAspect="1"/>
          </p:cNvPicPr>
          <p:nvPr/>
        </p:nvPicPr>
        <p:blipFill>
          <a:blip r:embed="rId3"/>
          <a:srcRect b="25117"/>
          <a:stretch/>
        </p:blipFill>
        <p:spPr>
          <a:xfrm>
            <a:off x="0" y="0"/>
            <a:ext cx="12192000" cy="6086475"/>
          </a:xfrm>
          <a:prstGeom prst="rect">
            <a:avLst/>
          </a:prstGeom>
        </p:spPr>
      </p:pic>
      <p:cxnSp>
        <p:nvCxnSpPr>
          <p:cNvPr id="10" name="Straight Connector 9">
            <a:extLst>
              <a:ext uri="{FF2B5EF4-FFF2-40B4-BE49-F238E27FC236}">
                <a16:creationId xmlns:a16="http://schemas.microsoft.com/office/drawing/2014/main" id="{E18CF47B-0758-D98D-BD52-B9384944AF42}"/>
              </a:ext>
            </a:extLst>
          </p:cNvPr>
          <p:cNvCxnSpPr/>
          <p:nvPr/>
        </p:nvCxnSpPr>
        <p:spPr>
          <a:xfrm flipH="1">
            <a:off x="0" y="6072188"/>
            <a:ext cx="12192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B27FF9A-E704-4D8E-74FD-ECD4B214381F}"/>
              </a:ext>
            </a:extLst>
          </p:cNvPr>
          <p:cNvSpPr>
            <a:spLocks noGrp="1"/>
          </p:cNvSpPr>
          <p:nvPr>
            <p:ph type="title"/>
          </p:nvPr>
        </p:nvSpPr>
        <p:spPr>
          <a:xfrm>
            <a:off x="342896" y="757238"/>
            <a:ext cx="6643692" cy="1325563"/>
          </a:xfrm>
        </p:spPr>
        <p:txBody>
          <a:bodyPr/>
          <a:lstStyle/>
          <a:p>
            <a:r>
              <a:rPr lang="es" dirty="0">
                <a:solidFill>
                  <a:schemeClr val="tx2"/>
                </a:solidFill>
                <a:latin typeface="Calibri"/>
                <a:ea typeface="Calibri"/>
                <a:cs typeface="Calibri"/>
              </a:rPr>
              <a:t>Parto por cesárea para mujeres con IPAA previa</a:t>
            </a:r>
          </a:p>
        </p:txBody>
      </p:sp>
      <p:sp>
        <p:nvSpPr>
          <p:cNvPr id="3" name="Content Placeholder 2">
            <a:extLst>
              <a:ext uri="{FF2B5EF4-FFF2-40B4-BE49-F238E27FC236}">
                <a16:creationId xmlns:a16="http://schemas.microsoft.com/office/drawing/2014/main" id="{CB81A287-EDEA-3EF2-827D-2B926FC8547E}"/>
              </a:ext>
            </a:extLst>
          </p:cNvPr>
          <p:cNvSpPr>
            <a:spLocks noGrp="1"/>
          </p:cNvSpPr>
          <p:nvPr>
            <p:ph idx="1"/>
          </p:nvPr>
        </p:nvSpPr>
        <p:spPr>
          <a:xfrm>
            <a:off x="338139" y="2397124"/>
            <a:ext cx="7340132" cy="469428"/>
          </a:xfrm>
        </p:spPr>
        <p:txBody>
          <a:bodyPr>
            <a:normAutofit fontScale="92500" lnSpcReduction="20000"/>
          </a:bodyPr>
          <a:lstStyle/>
          <a:p>
            <a:pPr marL="0" indent="0">
              <a:buNone/>
            </a:pPr>
            <a:r>
              <a:rPr lang="es" sz="1800" dirty="0">
                <a:latin typeface="Calibri" panose="020F0502020204030204" pitchFamily="34" charset="0"/>
                <a:cs typeface="Calibri" panose="020F0502020204030204" pitchFamily="34" charset="0"/>
              </a:rPr>
              <a:t>Datos contradictorios sobre el impacto del parto vaginal en mujeres con IPAA</a:t>
            </a:r>
          </a:p>
        </p:txBody>
      </p:sp>
      <p:sp>
        <p:nvSpPr>
          <p:cNvPr id="6" name="Slide Number Placeholder 5">
            <a:extLst>
              <a:ext uri="{FF2B5EF4-FFF2-40B4-BE49-F238E27FC236}">
                <a16:creationId xmlns:a16="http://schemas.microsoft.com/office/drawing/2014/main" id="{663FE7BC-AE52-B59E-0917-AF08933769B1}"/>
              </a:ext>
            </a:extLst>
          </p:cNvPr>
          <p:cNvSpPr>
            <a:spLocks noGrp="1"/>
          </p:cNvSpPr>
          <p:nvPr>
            <p:ph type="sldNum" sz="quarter" idx="12"/>
          </p:nvPr>
        </p:nvSpPr>
        <p:spPr/>
        <p:txBody>
          <a:bodyPr/>
          <a:lstStyle/>
          <a:p>
            <a:fld id="{C1BBCEF6-2ADA-364E-98F1-750B8367BB0E}" type="slidenum">
              <a:rPr lang="en-US" smtClean="0"/>
              <a:t>39</a:t>
            </a:fld>
            <a:endParaRPr lang="en-US"/>
          </a:p>
        </p:txBody>
      </p:sp>
      <p:sp>
        <p:nvSpPr>
          <p:cNvPr id="4" name="TextBox 3">
            <a:extLst>
              <a:ext uri="{FF2B5EF4-FFF2-40B4-BE49-F238E27FC236}">
                <a16:creationId xmlns:a16="http://schemas.microsoft.com/office/drawing/2014/main" id="{CB375B85-4350-4733-2D95-3D6BE67F1EE8}"/>
              </a:ext>
            </a:extLst>
          </p:cNvPr>
          <p:cNvSpPr txBox="1"/>
          <p:nvPr/>
        </p:nvSpPr>
        <p:spPr>
          <a:xfrm>
            <a:off x="354247" y="6456207"/>
            <a:ext cx="63783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200" cap="none" spc="0" normalizeH="0" baseline="0" noProof="0" dirty="0" err="1">
                <a:ln>
                  <a:noFill/>
                </a:ln>
                <a:effectLst/>
                <a:uLnTx/>
                <a:uFillTx/>
                <a:latin typeface="Calibri" panose="020F0502020204030204"/>
                <a:ea typeface="+mn-ea"/>
                <a:cs typeface="+mn-cs"/>
              </a:rPr>
              <a:t>Foulon </a:t>
            </a:r>
            <a:r>
              <a:rPr kumimoji="0" lang="es" sz="800" b="0" i="0" u="none" strike="noStrike" kern="1200" cap="none" spc="0" normalizeH="0" baseline="0" noProof="0" dirty="0">
                <a:ln>
                  <a:noFill/>
                </a:ln>
                <a:effectLst/>
                <a:uLnTx/>
                <a:uFillTx/>
                <a:latin typeface="Calibri" panose="020F0502020204030204"/>
                <a:ea typeface="+mn-ea"/>
                <a:cs typeface="+mn-cs"/>
              </a:rPr>
              <a:t>et al, </a:t>
            </a:r>
            <a:r>
              <a:rPr kumimoji="0" lang="es" sz="800" b="0" i="0" u="none" strike="noStrike" kern="1200" cap="none" spc="0" normalizeH="0" baseline="0" noProof="0" dirty="0" err="1">
                <a:ln>
                  <a:noFill/>
                </a:ln>
                <a:effectLst/>
                <a:uLnTx/>
                <a:uFillTx/>
                <a:latin typeface="Calibri" panose="020F0502020204030204"/>
                <a:ea typeface="+mn-ea"/>
                <a:cs typeface="+mn-cs"/>
              </a:rPr>
              <a:t>Inflamm </a:t>
            </a:r>
            <a:r>
              <a:rPr kumimoji="0" lang="es" sz="800" b="0" i="0" u="none" strike="noStrike" kern="1200" cap="none" spc="0" normalizeH="0" baseline="0" noProof="0" dirty="0">
                <a:ln>
                  <a:noFill/>
                </a:ln>
                <a:effectLst/>
                <a:uLnTx/>
                <a:uFillTx/>
                <a:latin typeface="Calibri" panose="020F0502020204030204"/>
                <a:ea typeface="+mn-ea"/>
                <a:cs typeface="+mn-cs"/>
              </a:rPr>
              <a:t>Bowel Dis, 2017, </a:t>
            </a:r>
            <a:r>
              <a:rPr kumimoji="0" lang="es" sz="800" b="0" i="0" u="none" strike="noStrike" kern="1200" cap="none" spc="0" normalizeH="0" baseline="0" noProof="0" dirty="0" err="1">
                <a:ln>
                  <a:noFill/>
                </a:ln>
                <a:effectLst/>
                <a:uLnTx/>
                <a:uFillTx/>
                <a:latin typeface="Calibri" panose="020F0502020204030204"/>
                <a:ea typeface="+mn-ea"/>
                <a:cs typeface="+mn-cs"/>
              </a:rPr>
              <a:t>Remzi </a:t>
            </a:r>
            <a:r>
              <a:rPr kumimoji="0" lang="es" sz="800" b="0" i="0" u="none" strike="noStrike" kern="1200" cap="none" spc="0" normalizeH="0" baseline="0" noProof="0" dirty="0">
                <a:ln>
                  <a:noFill/>
                </a:ln>
                <a:effectLst/>
                <a:uLnTx/>
                <a:uFillTx/>
                <a:latin typeface="Calibri" panose="020F0502020204030204"/>
                <a:ea typeface="+mn-ea"/>
                <a:cs typeface="+mn-cs"/>
              </a:rPr>
              <a:t>et al Dis Colon Rectum, 2005.</a:t>
            </a:r>
          </a:p>
        </p:txBody>
      </p:sp>
      <p:grpSp>
        <p:nvGrpSpPr>
          <p:cNvPr id="11" name="Group 10">
            <a:extLst>
              <a:ext uri="{FF2B5EF4-FFF2-40B4-BE49-F238E27FC236}">
                <a16:creationId xmlns:a16="http://schemas.microsoft.com/office/drawing/2014/main" id="{82CADB7A-D025-519E-EF8B-D42915336DA8}"/>
              </a:ext>
            </a:extLst>
          </p:cNvPr>
          <p:cNvGrpSpPr/>
          <p:nvPr/>
        </p:nvGrpSpPr>
        <p:grpSpPr>
          <a:xfrm>
            <a:off x="457200" y="3128712"/>
            <a:ext cx="5185144" cy="1107911"/>
            <a:chOff x="6549656" y="1424763"/>
            <a:chExt cx="5185144" cy="1107911"/>
          </a:xfrm>
        </p:grpSpPr>
        <p:sp>
          <p:nvSpPr>
            <p:cNvPr id="12" name="Rounded Rectangle 11">
              <a:extLst>
                <a:ext uri="{FF2B5EF4-FFF2-40B4-BE49-F238E27FC236}">
                  <a16:creationId xmlns:a16="http://schemas.microsoft.com/office/drawing/2014/main" id="{21ED69BE-9026-E4FE-F9F6-35281C368B5D}"/>
                </a:ext>
              </a:extLst>
            </p:cNvPr>
            <p:cNvSpPr/>
            <p:nvPr/>
          </p:nvSpPr>
          <p:spPr>
            <a:xfrm>
              <a:off x="6549656" y="1435394"/>
              <a:ext cx="5185144" cy="109728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9F687A98-77BC-10AC-C358-95F8F77B3D42}"/>
                </a:ext>
              </a:extLst>
            </p:cNvPr>
            <p:cNvSpPr txBox="1">
              <a:spLocks/>
            </p:cNvSpPr>
            <p:nvPr/>
          </p:nvSpPr>
          <p:spPr>
            <a:xfrm>
              <a:off x="6732182" y="1424763"/>
              <a:ext cx="4906925" cy="10936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None/>
              </a:pPr>
              <a:r>
                <a:rPr lang="es" sz="1700" dirty="0">
                  <a:solidFill>
                    <a:schemeClr val="bg1"/>
                  </a:solidFill>
                  <a:latin typeface="Calibri" panose="020F0502020204030204" pitchFamily="34" charset="0"/>
                  <a:cs typeface="Calibri" panose="020F0502020204030204" pitchFamily="34" charset="0"/>
                </a:rPr>
                <a:t>Revisión sistemática de 8 estudios (358 pacientes): </a:t>
              </a:r>
              <a:br>
                <a:rPr lang="en-US" sz="1700" dirty="0">
                  <a:solidFill>
                    <a:schemeClr val="bg1"/>
                  </a:solidFill>
                  <a:latin typeface="Calibri" panose="020F0502020204030204" pitchFamily="34" charset="0"/>
                  <a:cs typeface="Calibri" panose="020F0502020204030204" pitchFamily="34" charset="0"/>
                </a:rPr>
              </a:br>
              <a:r>
                <a:rPr lang="es" sz="1700" dirty="0">
                  <a:solidFill>
                    <a:schemeClr val="bg1"/>
                  </a:solidFill>
                  <a:latin typeface="Calibri" panose="020F0502020204030204" pitchFamily="34" charset="0"/>
                  <a:cs typeface="Calibri" panose="020F0502020204030204" pitchFamily="34" charset="0"/>
                </a:rPr>
                <a:t>no hay diferencias en la función del reservorio, excepto en casos de parto vaginal complicado</a:t>
              </a:r>
            </a:p>
          </p:txBody>
        </p:sp>
      </p:grpSp>
      <p:grpSp>
        <p:nvGrpSpPr>
          <p:cNvPr id="14" name="Group 13">
            <a:extLst>
              <a:ext uri="{FF2B5EF4-FFF2-40B4-BE49-F238E27FC236}">
                <a16:creationId xmlns:a16="http://schemas.microsoft.com/office/drawing/2014/main" id="{D3B74019-1DEF-306A-CF59-C1BEB45C7455}"/>
              </a:ext>
            </a:extLst>
          </p:cNvPr>
          <p:cNvGrpSpPr/>
          <p:nvPr/>
        </p:nvGrpSpPr>
        <p:grpSpPr>
          <a:xfrm>
            <a:off x="457200" y="4410078"/>
            <a:ext cx="5185144" cy="1116663"/>
            <a:chOff x="6549656" y="2268279"/>
            <a:chExt cx="5185144" cy="1116663"/>
          </a:xfrm>
        </p:grpSpPr>
        <p:sp>
          <p:nvSpPr>
            <p:cNvPr id="15" name="Rounded Rectangle 14">
              <a:extLst>
                <a:ext uri="{FF2B5EF4-FFF2-40B4-BE49-F238E27FC236}">
                  <a16:creationId xmlns:a16="http://schemas.microsoft.com/office/drawing/2014/main" id="{221C925E-8C3F-4A6D-6CED-6A1A18949649}"/>
                </a:ext>
              </a:extLst>
            </p:cNvPr>
            <p:cNvSpPr/>
            <p:nvPr/>
          </p:nvSpPr>
          <p:spPr>
            <a:xfrm>
              <a:off x="6549656" y="2278910"/>
              <a:ext cx="5185144" cy="109728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4AA855C-8101-926D-9C6C-1E68ADA57906}"/>
                </a:ext>
              </a:extLst>
            </p:cNvPr>
            <p:cNvSpPr txBox="1">
              <a:spLocks/>
            </p:cNvSpPr>
            <p:nvPr/>
          </p:nvSpPr>
          <p:spPr>
            <a:xfrm>
              <a:off x="6732182" y="2268279"/>
              <a:ext cx="4906925" cy="111666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lnSpc>
                  <a:spcPct val="87000"/>
                </a:lnSpc>
                <a:buNone/>
              </a:pPr>
              <a:r>
                <a:rPr lang="es" sz="1700" dirty="0">
                  <a:solidFill>
                    <a:schemeClr val="bg1"/>
                  </a:solidFill>
                  <a:latin typeface="Calibri" panose="020F0502020204030204" pitchFamily="34" charset="0"/>
                  <a:cs typeface="Calibri" panose="020F0502020204030204" pitchFamily="34" charset="0"/>
                </a:rPr>
                <a:t>Un estudio mostró una presión de contracción reducida, más defectos del esfínter y peor calidad de vida en mujeres con parto vaginal en comparación con cesárea.</a:t>
              </a:r>
            </a:p>
          </p:txBody>
        </p:sp>
      </p:grpSp>
    </p:spTree>
    <p:extLst>
      <p:ext uri="{BB962C8B-B14F-4D97-AF65-F5344CB8AC3E}">
        <p14:creationId xmlns:p14="http://schemas.microsoft.com/office/powerpoint/2010/main" val="903405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0E51-1D6E-9AF1-4837-B3D1B8C6ED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83C979-38C8-DE2F-0EB1-A0818AB9291D}"/>
              </a:ext>
            </a:extLst>
          </p:cNvPr>
          <p:cNvSpPr/>
          <p:nvPr/>
        </p:nvSpPr>
        <p:spPr>
          <a:xfrm>
            <a:off x="1" y="0"/>
            <a:ext cx="12192000" cy="60350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E3D8B2-D30B-BCD1-EEB2-A86E45A4138F}"/>
              </a:ext>
            </a:extLst>
          </p:cNvPr>
          <p:cNvSpPr txBox="1"/>
          <p:nvPr/>
        </p:nvSpPr>
        <p:spPr>
          <a:xfrm>
            <a:off x="372374" y="6466377"/>
            <a:ext cx="5447129" cy="338554"/>
          </a:xfrm>
          <a:prstGeom prst="rect">
            <a:avLst/>
          </a:prstGeom>
          <a:noFill/>
        </p:spPr>
        <p:txBody>
          <a:bodyPr wrap="square" rtlCol="0">
            <a:spAutoFit/>
          </a:bodyPr>
          <a:lstStyle/>
          <a:p>
            <a:r>
              <a:rPr lang="es" sz="800" i="1" dirty="0">
                <a:latin typeface="Calibri" panose="020F0502020204030204" pitchFamily="34" charset="0"/>
                <a:cs typeface="Calibri" panose="020F0502020204030204" pitchFamily="34" charset="0"/>
              </a:rPr>
              <a:t>Crédito de la imagen: </a:t>
            </a:r>
            <a:r>
              <a:rPr lang="es" sz="800" i="1" dirty="0">
                <a:effectLst/>
                <a:latin typeface="Helvetica" pitchFamily="2" charset="0"/>
              </a:rPr>
              <a:t>PIANO. Consenso Global de PIANO. Consultado el 10 de septiembre de 2024.</a:t>
            </a:r>
            <a:endParaRPr lang="en-US" sz="800" dirty="0">
              <a:effectLst/>
              <a:latin typeface="Helvetica" pitchFamily="2" charset="0"/>
            </a:endParaRPr>
          </a:p>
          <a:p>
            <a:endParaRPr lang="en-US" sz="8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8FE722E-950B-7238-8522-A922A84A3C62}"/>
              </a:ext>
            </a:extLst>
          </p:cNvPr>
          <p:cNvSpPr txBox="1"/>
          <p:nvPr/>
        </p:nvSpPr>
        <p:spPr>
          <a:xfrm>
            <a:off x="9645878" y="1247804"/>
            <a:ext cx="2138349" cy="3354765"/>
          </a:xfrm>
          <a:prstGeom prst="rect">
            <a:avLst/>
          </a:prstGeom>
          <a:noFill/>
        </p:spPr>
        <p:txBody>
          <a:bodyPr wrap="square" rtlCol="0">
            <a:spAutoFit/>
          </a:bodyPr>
          <a:lstStyle/>
          <a:p>
            <a:r>
              <a:rPr lang="es" sz="3200" b="1" dirty="0">
                <a:solidFill>
                  <a:schemeClr val="tx2">
                    <a:lumMod val="50000"/>
                    <a:lumOff val="50000"/>
                  </a:schemeClr>
                </a:solidFill>
                <a:latin typeface="Calibri" panose="020F0502020204030204" pitchFamily="34" charset="0"/>
                <a:cs typeface="Calibri" panose="020F0502020204030204" pitchFamily="34" charset="0"/>
              </a:rPr>
              <a:t>La </a:t>
            </a:r>
            <a:r>
              <a:rPr lang="es" sz="3200" b="1" i="0" u="none" strike="noStrike" baseline="0" dirty="0">
                <a:solidFill>
                  <a:schemeClr val="tx2">
                    <a:lumMod val="50000"/>
                    <a:lumOff val="50000"/>
                  </a:schemeClr>
                </a:solidFill>
                <a:latin typeface="Calibri" panose="020F0502020204030204" pitchFamily="34" charset="0"/>
                <a:cs typeface="Calibri" panose="020F0502020204030204" pitchFamily="34" charset="0"/>
              </a:rPr>
              <a:t>placenta </a:t>
            </a:r>
            <a:r>
              <a:rPr lang="es" sz="2000" dirty="0">
                <a:solidFill>
                  <a:srgbClr val="000000"/>
                </a:solidFill>
                <a:latin typeface="Calibri" panose="020F0502020204030204" pitchFamily="34" charset="0"/>
                <a:cs typeface="Calibri" panose="020F0502020204030204" pitchFamily="34" charset="0"/>
              </a:rPr>
              <a:t> </a:t>
            </a:r>
            <a:r>
              <a:rPr lang="es" sz="2000" b="0" i="0" u="none" strike="noStrike" baseline="0" dirty="0">
                <a:solidFill>
                  <a:srgbClr val="000000"/>
                </a:solidFill>
                <a:latin typeface="Calibri" panose="020F0502020204030204" pitchFamily="34" charset="0"/>
                <a:cs typeface="Calibri" panose="020F0502020204030204" pitchFamily="34" charset="0"/>
              </a:rPr>
              <a:t>expresa una proporción similar de genes maternos y paternos, sin que ello provoque una respuesta inmune materna </a:t>
            </a:r>
            <a:r>
              <a:rPr lang="es" sz="2000" dirty="0">
                <a:solidFill>
                  <a:srgbClr val="000000"/>
                </a:solidFill>
                <a:latin typeface="Calibri" panose="020F0502020204030204" pitchFamily="34" charset="0"/>
                <a:cs typeface="Calibri" panose="020F0502020204030204" pitchFamily="34" charset="0"/>
              </a:rPr>
              <a:t>que rechace </a:t>
            </a:r>
            <a:r>
              <a:rPr lang="es" sz="2000" b="0" i="0" u="none" strike="noStrike" baseline="0" dirty="0">
                <a:solidFill>
                  <a:srgbClr val="000000"/>
                </a:solidFill>
                <a:latin typeface="Calibri" panose="020F0502020204030204" pitchFamily="34" charset="0"/>
                <a:cs typeface="Calibri" panose="020F0502020204030204" pitchFamily="34" charset="0"/>
              </a:rPr>
              <a:t>el órgano.</a:t>
            </a:r>
          </a:p>
        </p:txBody>
      </p:sp>
      <p:sp>
        <p:nvSpPr>
          <p:cNvPr id="8" name="Slide Number Placeholder 7">
            <a:extLst>
              <a:ext uri="{FF2B5EF4-FFF2-40B4-BE49-F238E27FC236}">
                <a16:creationId xmlns:a16="http://schemas.microsoft.com/office/drawing/2014/main" id="{C2FE6F40-6144-47AC-2246-D98E77FA2A50}"/>
              </a:ext>
            </a:extLst>
          </p:cNvPr>
          <p:cNvSpPr>
            <a:spLocks noGrp="1"/>
          </p:cNvSpPr>
          <p:nvPr>
            <p:ph type="sldNum" sz="quarter" idx="12"/>
          </p:nvPr>
        </p:nvSpPr>
        <p:spPr/>
        <p:txBody>
          <a:bodyPr/>
          <a:lstStyle/>
          <a:p>
            <a:fld id="{F7A97E85-343F-DE4C-AB4F-C00C4B6D29EF}" type="slidenum">
              <a:rPr lang="en-US" smtClean="0"/>
              <a:t>4</a:t>
            </a:fld>
            <a:endParaRPr lang="en-US"/>
          </a:p>
        </p:txBody>
      </p:sp>
      <p:pic>
        <p:nvPicPr>
          <p:cNvPr id="2" name="Picture 1" descr="Diagram of a blood cell and placenta&#10;&#10;Description automatically generated">
            <a:extLst>
              <a:ext uri="{FF2B5EF4-FFF2-40B4-BE49-F238E27FC236}">
                <a16:creationId xmlns:a16="http://schemas.microsoft.com/office/drawing/2014/main" id="{72607D16-B25D-BE84-9D1D-CC1F9BAC26E4}"/>
              </a:ext>
            </a:extLst>
          </p:cNvPr>
          <p:cNvPicPr>
            <a:picLocks noChangeAspect="1"/>
          </p:cNvPicPr>
          <p:nvPr/>
        </p:nvPicPr>
        <p:blipFill>
          <a:blip r:embed="rId3"/>
          <a:srcRect l="3105" t="5995" r="32064" b="168"/>
          <a:stretch/>
        </p:blipFill>
        <p:spPr>
          <a:xfrm>
            <a:off x="436729" y="457201"/>
            <a:ext cx="8897772" cy="5076790"/>
          </a:xfrm>
          <a:prstGeom prst="rect">
            <a:avLst/>
          </a:prstGeom>
          <a:solidFill>
            <a:schemeClr val="bg1"/>
          </a:solidFill>
          <a:ln>
            <a:solidFill>
              <a:schemeClr val="bg1">
                <a:lumMod val="85000"/>
              </a:schemeClr>
            </a:solidFill>
          </a:ln>
        </p:spPr>
      </p:pic>
    </p:spTree>
    <p:extLst>
      <p:ext uri="{BB962C8B-B14F-4D97-AF65-F5344CB8AC3E}">
        <p14:creationId xmlns:p14="http://schemas.microsoft.com/office/powerpoint/2010/main" val="1847193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E7D43-51A6-7F02-66AB-2AE24A3F0231}"/>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70B116-AD2A-4BF1-DDFA-F9608888B57A}"/>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C5EC0E81-EEA4-AB5D-AE8C-06D3FCC9D3A2}"/>
              </a:ext>
            </a:extLst>
          </p:cNvPr>
          <p:cNvSpPr>
            <a:spLocks noGrp="1"/>
          </p:cNvSpPr>
          <p:nvPr>
            <p:ph type="sldNum" sz="quarter" idx="12"/>
          </p:nvPr>
        </p:nvSpPr>
        <p:spPr/>
        <p:txBody>
          <a:bodyPr/>
          <a:lstStyle/>
          <a:p>
            <a:fld id="{C1BBCEF6-2ADA-364E-98F1-750B8367BB0E}" type="slidenum">
              <a:rPr lang="en-US" smtClean="0"/>
              <a:pPr/>
              <a:t>40</a:t>
            </a:fld>
            <a:endParaRPr lang="en-US"/>
          </a:p>
        </p:txBody>
      </p:sp>
      <p:sp>
        <p:nvSpPr>
          <p:cNvPr id="11" name="Content Placeholder 2">
            <a:extLst>
              <a:ext uri="{FF2B5EF4-FFF2-40B4-BE49-F238E27FC236}">
                <a16:creationId xmlns:a16="http://schemas.microsoft.com/office/drawing/2014/main" id="{3A64D744-2E52-C8F7-19FB-DFB183455C76}"/>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067C4B60-377A-85D4-12D2-2B63DDF9931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3A8572-E569-8622-DB3B-4C68ED019A79}"/>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0279D02-B7A8-E7FB-71EF-DAF8D0AAF0A6}"/>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4326A74-C8D3-9E15-B684-B309129CEA4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C0918E-2A91-69D1-58EA-58A6866D1265}"/>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C4A147A9-0559-FD41-D0F9-38208B579389}"/>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A0DD5287-5A14-4543-813F-0BBDB98241C0}"/>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06E9E50E-F8D6-F6A0-2848-36448C3CD6AB}"/>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476283EA-88FD-0D2B-BCF3-E5BC4F29CC8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4D3AD5C5-E9B6-D271-0C0D-36A69C6463CA}"/>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accent2"/>
                </a:solidFill>
                <a:latin typeface="Calibri" panose="020F0502020204030204" pitchFamily="34" charset="0"/>
                <a:cs typeface="Times New Roman" panose="02020603050405020304" pitchFamily="18" charset="0"/>
              </a:rPr>
              <a:t>Fármacos para la EII </a:t>
            </a:r>
            <a:br>
              <a:rPr lang="en-US" sz="1600" dirty="0">
                <a:solidFill>
                  <a:schemeClr val="accent2"/>
                </a:solidFill>
                <a:latin typeface="Calibri" panose="020F0502020204030204" pitchFamily="34" charset="0"/>
                <a:cs typeface="Times New Roman" panose="02020603050405020304" pitchFamily="18" charset="0"/>
              </a:rPr>
            </a:br>
            <a:r>
              <a:rPr lang="es" sz="1600" dirty="0">
                <a:solidFill>
                  <a:schemeClr val="accent2"/>
                </a:solidFill>
                <a:latin typeface="Calibri" panose="020F0502020204030204" pitchFamily="34" charset="0"/>
                <a:cs typeface="Times New Roman" panose="02020603050405020304" pitchFamily="18" charset="0"/>
              </a:rPr>
              <a:t>durante el embarazo</a:t>
            </a:r>
            <a:endParaRPr lang="en-US" sz="1600" dirty="0">
              <a:solidFill>
                <a:schemeClr val="accent2"/>
              </a:solidFill>
              <a:latin typeface="Calibri" panose="020F0502020204030204" pitchFamily="34" charset="0"/>
            </a:endParaRPr>
          </a:p>
        </p:txBody>
      </p:sp>
      <p:sp>
        <p:nvSpPr>
          <p:cNvPr id="22" name="Oval 21">
            <a:extLst>
              <a:ext uri="{FF2B5EF4-FFF2-40B4-BE49-F238E27FC236}">
                <a16:creationId xmlns:a16="http://schemas.microsoft.com/office/drawing/2014/main" id="{515D716F-E880-8EE0-518A-4AD53FEB26F6}"/>
              </a:ext>
            </a:extLst>
          </p:cNvPr>
          <p:cNvSpPr/>
          <p:nvPr/>
        </p:nvSpPr>
        <p:spPr>
          <a:xfrm>
            <a:off x="15240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DC9B689-3BAA-5DF8-3A13-6A10321B86DF}"/>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D88C63-D86E-80E6-D8AA-90669A0489B2}"/>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0E999D-01A8-E74B-7650-9F160F1CFC2C}"/>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E938C7-AA01-FAFD-9FF4-073DF4FDEA70}"/>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4209499-6602-B77D-947F-229861BAEDC0}"/>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latin typeface="Calibri" panose="020F0502020204030204" pitchFamily="34" charset="0"/>
                <a:cs typeface="Times New Roman" panose="02020603050405020304" pitchFamily="18" charset="0"/>
              </a:rPr>
              <a:t>Fármacos</a:t>
            </a:r>
            <a:r>
              <a:rPr lang="es" sz="1600" dirty="0">
                <a:solidFill>
                  <a:schemeClr val="tx2"/>
                </a:solidFill>
                <a:latin typeface="Calibri" panose="020F0502020204030204" pitchFamily="34" charset="0"/>
                <a:cs typeface="Times New Roman" panose="02020603050405020304" pitchFamily="18" charset="0"/>
              </a:rPr>
              <a:t>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la lactancia</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124EEA02-91D3-A32C-F0CF-C77AD328D7A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2D5A46DC-225E-2C86-3182-4EE351284163}"/>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37727554-AD2B-C6AD-6C6F-869785D942F5}"/>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AA2A5AAF-BEA2-C7B5-8181-A12E16B02E5B}"/>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3641ECC9-838C-71EF-D59D-8D684687803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A118040A-29A0-8A1D-7E49-BEE6413142D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E57B9364-A594-3A5A-3CD6-87C49CA983FB}"/>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D5BDB6A7-CB1A-F0E8-9C01-31D9698B5E27}"/>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6776DC2-1D2C-35ED-7115-BD47410BD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A9228092-9C02-9C86-43CE-C39F703DC6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093272F8-FE1C-341B-BABA-677E4C0F0EA2}"/>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FE629AE7-6088-D745-B339-F51F3D1D2C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5AED2223-FD3F-0C2C-6C65-2D3696E017D9}"/>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74976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19884C-3FC1-5343-4161-74169AD0524E}"/>
              </a:ext>
            </a:extLst>
          </p:cNvPr>
          <p:cNvSpPr txBox="1"/>
          <p:nvPr/>
        </p:nvSpPr>
        <p:spPr>
          <a:xfrm>
            <a:off x="3049292" y="3109709"/>
            <a:ext cx="6098582" cy="646331"/>
          </a:xfrm>
          <a:prstGeom prst="rect">
            <a:avLst/>
          </a:prstGeom>
          <a:noFill/>
        </p:spPr>
        <p:txBody>
          <a:bodyPr wrap="square">
            <a:spAutoFit/>
          </a:bodyPr>
          <a:lstStyle/>
          <a:p>
            <a:pPr lvl="1"/>
            <a:r>
              <a:rPr lang="es" dirty="0">
                <a:solidFill>
                  <a:schemeClr val="bg1"/>
                </a:solidFill>
                <a:latin typeface="Calibri" panose="020F0502020204030204" pitchFamily="34" charset="0"/>
                <a:cs typeface="Calibri" panose="020F0502020204030204" pitchFamily="34" charset="0"/>
              </a:rPr>
              <a:t>La </a:t>
            </a:r>
            <a:r>
              <a:rPr lang="es" b="0" dirty="0">
                <a:solidFill>
                  <a:schemeClr val="bg1"/>
                </a:solidFill>
                <a:latin typeface="Calibri" panose="020F0502020204030204" pitchFamily="34" charset="0"/>
                <a:cs typeface="Calibri" panose="020F0502020204030204" pitchFamily="34" charset="0"/>
              </a:rPr>
              <a:t>disminución del tratamiento o la interrupción de los tratamientos biológicos antes del tercer trimestre dieron lugar a más brotes de la enfermedad.</a:t>
            </a:r>
          </a:p>
        </p:txBody>
      </p:sp>
      <p:sp>
        <p:nvSpPr>
          <p:cNvPr id="7" name="TextBox 6">
            <a:extLst>
              <a:ext uri="{FF2B5EF4-FFF2-40B4-BE49-F238E27FC236}">
                <a16:creationId xmlns:a16="http://schemas.microsoft.com/office/drawing/2014/main" id="{C8EB2A8C-7DB6-89F4-59D0-90B141E4B43A}"/>
              </a:ext>
            </a:extLst>
          </p:cNvPr>
          <p:cNvSpPr txBox="1"/>
          <p:nvPr/>
        </p:nvSpPr>
        <p:spPr>
          <a:xfrm>
            <a:off x="2663663" y="2159289"/>
            <a:ext cx="6484211" cy="646331"/>
          </a:xfrm>
          <a:prstGeom prst="rect">
            <a:avLst/>
          </a:prstGeom>
          <a:noFill/>
        </p:spPr>
        <p:txBody>
          <a:bodyPr wrap="none" rtlCol="0">
            <a:spAutoFit/>
          </a:bodyPr>
          <a:lstStyle/>
          <a:p>
            <a:r>
              <a:rPr lang="es" i="0" dirty="0">
                <a:solidFill>
                  <a:schemeClr val="bg1"/>
                </a:solidFill>
                <a:effectLst/>
                <a:latin typeface="Calibri" panose="020F0502020204030204" pitchFamily="34" charset="0"/>
                <a:cs typeface="Calibri" panose="020F0502020204030204" pitchFamily="34" charset="0"/>
              </a:rPr>
              <a:t>Sin embargo, tomar medicamentos para la EII podría no ser seguro para la madre y el niño.</a:t>
            </a:r>
          </a:p>
          <a:p>
            <a:endParaRPr lang="en-US" dirty="0">
              <a:solidFill>
                <a:schemeClr val="bg1"/>
              </a:solidFill>
            </a:endParaRPr>
          </a:p>
        </p:txBody>
      </p:sp>
      <p:sp>
        <p:nvSpPr>
          <p:cNvPr id="3" name="Title 2">
            <a:extLst>
              <a:ext uri="{FF2B5EF4-FFF2-40B4-BE49-F238E27FC236}">
                <a16:creationId xmlns:a16="http://schemas.microsoft.com/office/drawing/2014/main" id="{C42A0D00-0C51-7929-A39F-C2473A232C1B}"/>
              </a:ext>
            </a:extLst>
          </p:cNvPr>
          <p:cNvSpPr>
            <a:spLocks noGrp="1"/>
          </p:cNvSpPr>
          <p:nvPr>
            <p:ph type="title"/>
          </p:nvPr>
        </p:nvSpPr>
        <p:spPr>
          <a:xfrm>
            <a:off x="347382" y="507719"/>
            <a:ext cx="11055724" cy="1325563"/>
          </a:xfrm>
        </p:spPr>
        <p:txBody>
          <a:bodyPr>
            <a:normAutofit fontScale="90000"/>
          </a:bodyPr>
          <a:lstStyle/>
          <a:p>
            <a:r>
              <a:rPr lang="es" dirty="0">
                <a:solidFill>
                  <a:schemeClr val="tx2"/>
                </a:solidFill>
                <a:latin typeface="Calibri" panose="020F0502020204030204" pitchFamily="34" charset="0"/>
                <a:cs typeface="Calibri" panose="020F0502020204030204" pitchFamily="34" charset="0"/>
              </a:rPr>
              <a:t>Las recomendaciones actuales enfatizan </a:t>
            </a:r>
            <a:r>
              <a:rPr lang="es" dirty="0">
                <a:solidFill>
                  <a:schemeClr val="accent2"/>
                </a:solidFill>
                <a:latin typeface="Calibri" panose="020F0502020204030204" pitchFamily="34" charset="0"/>
                <a:cs typeface="Calibri" panose="020F0502020204030204" pitchFamily="34" charset="0"/>
              </a:rPr>
              <a:t>el control de la actividad de la enfermedad </a:t>
            </a:r>
            <a:r>
              <a:rPr lang="es" dirty="0">
                <a:solidFill>
                  <a:schemeClr val="tx2"/>
                </a:solidFill>
                <a:latin typeface="Calibri" panose="020F0502020204030204" pitchFamily="34" charset="0"/>
                <a:cs typeface="Calibri" panose="020F0502020204030204" pitchFamily="34" charset="0"/>
              </a:rPr>
              <a:t>tanto para la salud materna como para la fetal.</a:t>
            </a:r>
          </a:p>
        </p:txBody>
      </p:sp>
      <p:sp>
        <p:nvSpPr>
          <p:cNvPr id="2" name="Slide Number Placeholder 1">
            <a:extLst>
              <a:ext uri="{FF2B5EF4-FFF2-40B4-BE49-F238E27FC236}">
                <a16:creationId xmlns:a16="http://schemas.microsoft.com/office/drawing/2014/main" id="{0B98E6E4-CEE8-88DC-C745-FB25D6ACC84A}"/>
              </a:ext>
            </a:extLst>
          </p:cNvPr>
          <p:cNvSpPr>
            <a:spLocks noGrp="1"/>
          </p:cNvSpPr>
          <p:nvPr>
            <p:ph type="sldNum" sz="quarter" idx="12"/>
          </p:nvPr>
        </p:nvSpPr>
        <p:spPr/>
        <p:txBody>
          <a:bodyPr/>
          <a:lstStyle/>
          <a:p>
            <a:fld id="{C1BBCEF6-2ADA-364E-98F1-750B8367BB0E}" type="slidenum">
              <a:rPr lang="en-US" smtClean="0"/>
              <a:t>41</a:t>
            </a:fld>
            <a:endParaRPr lang="en-US"/>
          </a:p>
        </p:txBody>
      </p:sp>
      <p:grpSp>
        <p:nvGrpSpPr>
          <p:cNvPr id="10" name="Group 9">
            <a:extLst>
              <a:ext uri="{FF2B5EF4-FFF2-40B4-BE49-F238E27FC236}">
                <a16:creationId xmlns:a16="http://schemas.microsoft.com/office/drawing/2014/main" id="{CE4BA997-CABF-F51F-7ADE-75EB9359FF1F}"/>
              </a:ext>
            </a:extLst>
          </p:cNvPr>
          <p:cNvGrpSpPr/>
          <p:nvPr/>
        </p:nvGrpSpPr>
        <p:grpSpPr>
          <a:xfrm>
            <a:off x="0" y="2237269"/>
            <a:ext cx="6096000" cy="1915631"/>
            <a:chOff x="6092456" y="425744"/>
            <a:chExt cx="6096000" cy="1915631"/>
          </a:xfrm>
        </p:grpSpPr>
        <p:sp>
          <p:nvSpPr>
            <p:cNvPr id="11" name="Rounded Rectangle 10">
              <a:extLst>
                <a:ext uri="{FF2B5EF4-FFF2-40B4-BE49-F238E27FC236}">
                  <a16:creationId xmlns:a16="http://schemas.microsoft.com/office/drawing/2014/main" id="{EE9CA234-16D2-7AE4-E712-ABF0C3CE05A3}"/>
                </a:ext>
              </a:extLst>
            </p:cNvPr>
            <p:cNvSpPr/>
            <p:nvPr/>
          </p:nvSpPr>
          <p:spPr>
            <a:xfrm>
              <a:off x="6092456" y="436375"/>
              <a:ext cx="6096000" cy="1905000"/>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7A6D314D-69BE-87D4-4E2C-0956F9BEDF28}"/>
                </a:ext>
              </a:extLst>
            </p:cNvPr>
            <p:cNvSpPr txBox="1">
              <a:spLocks/>
            </p:cNvSpPr>
            <p:nvPr/>
          </p:nvSpPr>
          <p:spPr>
            <a:xfrm>
              <a:off x="6442080" y="425744"/>
              <a:ext cx="5593976" cy="191563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dirty="0">
                  <a:solidFill>
                    <a:schemeClr val="bg1"/>
                  </a:solidFill>
                  <a:latin typeface="Calibri" panose="020F0502020204030204" pitchFamily="34" charset="0"/>
                  <a:cs typeface="Calibri" panose="020F0502020204030204" pitchFamily="34" charset="0"/>
                </a:rPr>
                <a:t>Sin embargo, el uso de  fármacos para la EII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cuenta con datos de seguridad limitados para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la madre y el niño.</a:t>
              </a:r>
              <a:endParaRPr lang="es" sz="2000" i="0" dirty="0">
                <a:solidFill>
                  <a:schemeClr val="bg1"/>
                </a:solidFill>
                <a:effectLst/>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0A71B5EF-E9AD-4725-4CAC-83BAE7A4F0CC}"/>
              </a:ext>
            </a:extLst>
          </p:cNvPr>
          <p:cNvGrpSpPr/>
          <p:nvPr/>
        </p:nvGrpSpPr>
        <p:grpSpPr>
          <a:xfrm>
            <a:off x="0" y="4152900"/>
            <a:ext cx="6096000" cy="1943100"/>
            <a:chOff x="6092456" y="2011101"/>
            <a:chExt cx="6096000" cy="1943100"/>
          </a:xfrm>
        </p:grpSpPr>
        <p:sp>
          <p:nvSpPr>
            <p:cNvPr id="14" name="Rounded Rectangle 13">
              <a:extLst>
                <a:ext uri="{FF2B5EF4-FFF2-40B4-BE49-F238E27FC236}">
                  <a16:creationId xmlns:a16="http://schemas.microsoft.com/office/drawing/2014/main" id="{C379518D-3C52-71C3-4E78-6393598C3B2B}"/>
                </a:ext>
              </a:extLst>
            </p:cNvPr>
            <p:cNvSpPr/>
            <p:nvPr/>
          </p:nvSpPr>
          <p:spPr>
            <a:xfrm>
              <a:off x="6092456" y="2011101"/>
              <a:ext cx="6096000" cy="1943100"/>
            </a:xfrm>
            <a:prstGeom prst="roundRect">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6DE0EE73-EB24-BA7E-69F2-CA41F2D436AB}"/>
                </a:ext>
              </a:extLst>
            </p:cNvPr>
            <p:cNvSpPr txBox="1">
              <a:spLocks/>
            </p:cNvSpPr>
            <p:nvPr/>
          </p:nvSpPr>
          <p:spPr>
            <a:xfrm>
              <a:off x="6442080" y="2473065"/>
              <a:ext cx="5634317" cy="101917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None/>
              </a:pPr>
              <a:r>
                <a:rPr lang="es-ES" sz="2000" dirty="0">
                  <a:solidFill>
                    <a:schemeClr val="bg1"/>
                  </a:solidFill>
                  <a:latin typeface="Calibri" panose="020F0502020204030204" pitchFamily="34" charset="0"/>
                  <a:cs typeface="Calibri" panose="020F0502020204030204" pitchFamily="34" charset="0"/>
                </a:rPr>
                <a:t>Reducir el tratamiento o suspender los biológicos antes del tercer trimestre se asocia con un mayor número de brotes de la enfermedad.</a:t>
              </a:r>
              <a:endParaRPr lang="es" sz="2000" b="0" dirty="0">
                <a:solidFill>
                  <a:schemeClr val="bg1"/>
                </a:solidFill>
                <a:latin typeface="Calibri" panose="020F0502020204030204" pitchFamily="34" charset="0"/>
                <a:cs typeface="Calibri" panose="020F0502020204030204" pitchFamily="34" charset="0"/>
              </a:endParaRPr>
            </a:p>
          </p:txBody>
        </p:sp>
      </p:grpSp>
      <p:pic>
        <p:nvPicPr>
          <p:cNvPr id="5" name="Picture 4" descr="A doctor listening to a pregnant person's belly&#10;&#10;Description automatically generated">
            <a:extLst>
              <a:ext uri="{FF2B5EF4-FFF2-40B4-BE49-F238E27FC236}">
                <a16:creationId xmlns:a16="http://schemas.microsoft.com/office/drawing/2014/main" id="{B3C377F0-E63D-B16C-93D2-7DCAC8066521}"/>
              </a:ext>
            </a:extLst>
          </p:cNvPr>
          <p:cNvPicPr>
            <a:picLocks noChangeAspect="1"/>
          </p:cNvPicPr>
          <p:nvPr/>
        </p:nvPicPr>
        <p:blipFill>
          <a:blip r:embed="rId3"/>
          <a:stretch>
            <a:fillRect/>
          </a:stretch>
        </p:blipFill>
        <p:spPr>
          <a:xfrm>
            <a:off x="6096000" y="2236519"/>
            <a:ext cx="6096000" cy="3859481"/>
          </a:xfrm>
          <a:prstGeom prst="rect">
            <a:avLst/>
          </a:prstGeom>
        </p:spPr>
      </p:pic>
    </p:spTree>
    <p:extLst>
      <p:ext uri="{BB962C8B-B14F-4D97-AF65-F5344CB8AC3E}">
        <p14:creationId xmlns:p14="http://schemas.microsoft.com/office/powerpoint/2010/main" val="1187112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EF34-3FA2-1764-692B-19A219D4D1A8}"/>
              </a:ext>
            </a:extLst>
          </p:cNvPr>
          <p:cNvSpPr>
            <a:spLocks noGrp="1"/>
          </p:cNvSpPr>
          <p:nvPr>
            <p:ph type="title"/>
          </p:nvPr>
        </p:nvSpPr>
        <p:spPr>
          <a:xfrm>
            <a:off x="336699" y="88679"/>
            <a:ext cx="10515600" cy="1325563"/>
          </a:xfrm>
        </p:spPr>
        <p:txBody>
          <a:bodyPr/>
          <a:lstStyle/>
          <a:p>
            <a:r>
              <a:rPr lang="es" dirty="0">
                <a:latin typeface="Calibri" panose="020F0502020204030204" pitchFamily="34" charset="0"/>
                <a:cs typeface="Calibri" panose="020F0502020204030204" pitchFamily="34" charset="0"/>
              </a:rPr>
              <a:t>Fármacos durante el embarazo</a:t>
            </a:r>
          </a:p>
        </p:txBody>
      </p:sp>
      <p:sp>
        <p:nvSpPr>
          <p:cNvPr id="6" name="Slide Number Placeholder 5">
            <a:extLst>
              <a:ext uri="{FF2B5EF4-FFF2-40B4-BE49-F238E27FC236}">
                <a16:creationId xmlns:a16="http://schemas.microsoft.com/office/drawing/2014/main" id="{80BD588F-7F0A-6334-08AA-41AD5AC6287A}"/>
              </a:ext>
            </a:extLst>
          </p:cNvPr>
          <p:cNvSpPr>
            <a:spLocks noGrp="1"/>
          </p:cNvSpPr>
          <p:nvPr>
            <p:ph type="sldNum" sz="quarter" idx="12"/>
          </p:nvPr>
        </p:nvSpPr>
        <p:spPr/>
        <p:txBody>
          <a:bodyPr/>
          <a:lstStyle/>
          <a:p>
            <a:fld id="{C1BBCEF6-2ADA-364E-98F1-750B8367BB0E}" type="slidenum">
              <a:rPr lang="en-US" smtClean="0"/>
              <a:t>42</a:t>
            </a:fld>
            <a:endParaRPr lang="en-US"/>
          </a:p>
        </p:txBody>
      </p:sp>
      <p:grpSp>
        <p:nvGrpSpPr>
          <p:cNvPr id="12" name="Group 11">
            <a:extLst>
              <a:ext uri="{FF2B5EF4-FFF2-40B4-BE49-F238E27FC236}">
                <a16:creationId xmlns:a16="http://schemas.microsoft.com/office/drawing/2014/main" id="{334E7C4E-3616-D890-79F6-874A818D472C}"/>
              </a:ext>
            </a:extLst>
          </p:cNvPr>
          <p:cNvGrpSpPr/>
          <p:nvPr/>
        </p:nvGrpSpPr>
        <p:grpSpPr>
          <a:xfrm>
            <a:off x="457200" y="1394460"/>
            <a:ext cx="11277600" cy="548640"/>
            <a:chOff x="457200" y="1595437"/>
            <a:chExt cx="11277600" cy="548640"/>
          </a:xfrm>
        </p:grpSpPr>
        <p:sp>
          <p:nvSpPr>
            <p:cNvPr id="8" name="Rectangle 7">
              <a:extLst>
                <a:ext uri="{FF2B5EF4-FFF2-40B4-BE49-F238E27FC236}">
                  <a16:creationId xmlns:a16="http://schemas.microsoft.com/office/drawing/2014/main" id="{6A8242BB-3D03-1429-4812-81E80291BECA}"/>
                </a:ext>
              </a:extLst>
            </p:cNvPr>
            <p:cNvSpPr>
              <a:spLocks noChangeAspect="1"/>
            </p:cNvSpPr>
            <p:nvPr/>
          </p:nvSpPr>
          <p:spPr>
            <a:xfrm>
              <a:off x="457200" y="1595437"/>
              <a:ext cx="548640" cy="54864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4F64D-1532-285D-376C-06E8113920DA}"/>
                </a:ext>
              </a:extLst>
            </p:cNvPr>
            <p:cNvSpPr>
              <a:spLocks noChangeAspect="1"/>
            </p:cNvSpPr>
            <p:nvPr/>
          </p:nvSpPr>
          <p:spPr>
            <a:xfrm>
              <a:off x="1146810" y="1595437"/>
              <a:ext cx="10587990" cy="5486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680DCE0-923B-0A0F-D023-1449E617F7F5}"/>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1</a:t>
              </a:r>
            </a:p>
          </p:txBody>
        </p:sp>
        <p:sp>
          <p:nvSpPr>
            <p:cNvPr id="11" name="Content Placeholder 2">
              <a:extLst>
                <a:ext uri="{FF2B5EF4-FFF2-40B4-BE49-F238E27FC236}">
                  <a16:creationId xmlns:a16="http://schemas.microsoft.com/office/drawing/2014/main" id="{39E06469-DED6-FB90-213F-17140B502AD4}"/>
                </a:ext>
              </a:extLst>
            </p:cNvPr>
            <p:cNvSpPr txBox="1">
              <a:spLocks/>
            </p:cNvSpPr>
            <p:nvPr/>
          </p:nvSpPr>
          <p:spPr>
            <a:xfrm>
              <a:off x="1265274" y="1712819"/>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1900" dirty="0">
                  <a:latin typeface="Calibri" panose="020F0502020204030204" pitchFamily="34" charset="0"/>
                  <a:cs typeface="Calibri" panose="020F0502020204030204" pitchFamily="34" charset="0"/>
                </a:rPr>
                <a:t>Las mujeres embarazadas no están incluidas en los ensayos clínicos de EII</a:t>
              </a:r>
            </a:p>
          </p:txBody>
        </p:sp>
      </p:grpSp>
      <p:grpSp>
        <p:nvGrpSpPr>
          <p:cNvPr id="13" name="Group 12">
            <a:extLst>
              <a:ext uri="{FF2B5EF4-FFF2-40B4-BE49-F238E27FC236}">
                <a16:creationId xmlns:a16="http://schemas.microsoft.com/office/drawing/2014/main" id="{1B3C8B09-53F2-AFFF-8EAA-9BF5ABA508E5}"/>
              </a:ext>
            </a:extLst>
          </p:cNvPr>
          <p:cNvGrpSpPr/>
          <p:nvPr/>
        </p:nvGrpSpPr>
        <p:grpSpPr>
          <a:xfrm>
            <a:off x="471488" y="2086610"/>
            <a:ext cx="11277600" cy="548640"/>
            <a:chOff x="457200" y="1595437"/>
            <a:chExt cx="11277600" cy="548640"/>
          </a:xfrm>
        </p:grpSpPr>
        <p:sp>
          <p:nvSpPr>
            <p:cNvPr id="14" name="Rectangle 13">
              <a:extLst>
                <a:ext uri="{FF2B5EF4-FFF2-40B4-BE49-F238E27FC236}">
                  <a16:creationId xmlns:a16="http://schemas.microsoft.com/office/drawing/2014/main" id="{D46CB2CA-7EB7-1704-3CAD-96A89139DA40}"/>
                </a:ext>
              </a:extLst>
            </p:cNvPr>
            <p:cNvSpPr>
              <a:spLocks noChangeAspect="1"/>
            </p:cNvSpPr>
            <p:nvPr/>
          </p:nvSpPr>
          <p:spPr>
            <a:xfrm>
              <a:off x="457200" y="1595437"/>
              <a:ext cx="548640" cy="54864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B2B170-BE71-55A8-C298-936F1636440C}"/>
                </a:ext>
              </a:extLst>
            </p:cNvPr>
            <p:cNvSpPr>
              <a:spLocks noChangeAspect="1"/>
            </p:cNvSpPr>
            <p:nvPr/>
          </p:nvSpPr>
          <p:spPr>
            <a:xfrm>
              <a:off x="1146810" y="1595437"/>
              <a:ext cx="10587990" cy="54864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17FE3B87-58F5-51ED-ED45-075C0BF4C590}"/>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2</a:t>
              </a:r>
            </a:p>
          </p:txBody>
        </p:sp>
        <p:sp>
          <p:nvSpPr>
            <p:cNvPr id="17" name="Content Placeholder 2">
              <a:extLst>
                <a:ext uri="{FF2B5EF4-FFF2-40B4-BE49-F238E27FC236}">
                  <a16:creationId xmlns:a16="http://schemas.microsoft.com/office/drawing/2014/main" id="{314F89DE-B7ED-90EB-51B7-8D795D58BFDB}"/>
                </a:ext>
              </a:extLst>
            </p:cNvPr>
            <p:cNvSpPr txBox="1">
              <a:spLocks/>
            </p:cNvSpPr>
            <p:nvPr/>
          </p:nvSpPr>
          <p:spPr>
            <a:xfrm>
              <a:off x="1250986" y="1712819"/>
              <a:ext cx="8093037"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1900" dirty="0">
                  <a:latin typeface="Calibri" panose="020F0502020204030204" pitchFamily="34" charset="0"/>
                  <a:cs typeface="Calibri" panose="020F0502020204030204" pitchFamily="34" charset="0"/>
                </a:rPr>
                <a:t>Los confusores no controlados son innatos a los estudios no controlados</a:t>
              </a:r>
            </a:p>
          </p:txBody>
        </p:sp>
      </p:grpSp>
      <p:grpSp>
        <p:nvGrpSpPr>
          <p:cNvPr id="18" name="Group 17">
            <a:extLst>
              <a:ext uri="{FF2B5EF4-FFF2-40B4-BE49-F238E27FC236}">
                <a16:creationId xmlns:a16="http://schemas.microsoft.com/office/drawing/2014/main" id="{8842BFAE-67C8-7B88-F396-606D8921A557}"/>
              </a:ext>
            </a:extLst>
          </p:cNvPr>
          <p:cNvGrpSpPr/>
          <p:nvPr/>
        </p:nvGrpSpPr>
        <p:grpSpPr>
          <a:xfrm>
            <a:off x="457200" y="2778760"/>
            <a:ext cx="11510682" cy="548640"/>
            <a:chOff x="457200" y="1595437"/>
            <a:chExt cx="11510682" cy="548640"/>
          </a:xfrm>
        </p:grpSpPr>
        <p:sp>
          <p:nvSpPr>
            <p:cNvPr id="19" name="Rectangle 18">
              <a:extLst>
                <a:ext uri="{FF2B5EF4-FFF2-40B4-BE49-F238E27FC236}">
                  <a16:creationId xmlns:a16="http://schemas.microsoft.com/office/drawing/2014/main" id="{CBCC0FCE-8698-53FE-7C74-5DEC99D8AF75}"/>
                </a:ext>
              </a:extLst>
            </p:cNvPr>
            <p:cNvSpPr>
              <a:spLocks noChangeAspect="1"/>
            </p:cNvSpPr>
            <p:nvPr/>
          </p:nvSpPr>
          <p:spPr>
            <a:xfrm>
              <a:off x="457200" y="1595437"/>
              <a:ext cx="548640" cy="54864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B3AC7CE-8F1F-53C0-FFEC-3969BEC6DD4C}"/>
                </a:ext>
              </a:extLst>
            </p:cNvPr>
            <p:cNvSpPr>
              <a:spLocks noChangeAspect="1"/>
            </p:cNvSpPr>
            <p:nvPr/>
          </p:nvSpPr>
          <p:spPr>
            <a:xfrm>
              <a:off x="1146810" y="1595437"/>
              <a:ext cx="10587990" cy="548640"/>
            </a:xfrm>
            <a:prstGeom prst="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471FFB62-AA7A-C131-BC5D-9403BC14051F}"/>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3</a:t>
              </a:r>
            </a:p>
          </p:txBody>
        </p:sp>
        <p:sp>
          <p:nvSpPr>
            <p:cNvPr id="22" name="Content Placeholder 2">
              <a:extLst>
                <a:ext uri="{FF2B5EF4-FFF2-40B4-BE49-F238E27FC236}">
                  <a16:creationId xmlns:a16="http://schemas.microsoft.com/office/drawing/2014/main" id="{9BC5E575-93BA-B31B-48BD-7DEF60B82A6A}"/>
                </a:ext>
              </a:extLst>
            </p:cNvPr>
            <p:cNvSpPr txBox="1">
              <a:spLocks/>
            </p:cNvSpPr>
            <p:nvPr/>
          </p:nvSpPr>
          <p:spPr>
            <a:xfrm>
              <a:off x="1275907" y="1712819"/>
              <a:ext cx="10691975" cy="36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1900" spc="-50" dirty="0">
                  <a:latin typeface="Calibri" panose="020F0502020204030204" pitchFamily="34" charset="0"/>
                  <a:cs typeface="Calibri" panose="020F0502020204030204" pitchFamily="34" charset="0"/>
                </a:rPr>
                <a:t>La actividad de la EII influye en la decisión de continuar o interrumpir el tratamiento: ¡la decisión no es aleatoria!</a:t>
              </a:r>
            </a:p>
          </p:txBody>
        </p:sp>
      </p:grpSp>
      <p:grpSp>
        <p:nvGrpSpPr>
          <p:cNvPr id="23" name="Group 22">
            <a:extLst>
              <a:ext uri="{FF2B5EF4-FFF2-40B4-BE49-F238E27FC236}">
                <a16:creationId xmlns:a16="http://schemas.microsoft.com/office/drawing/2014/main" id="{7360A5DC-9E54-4205-A667-41DA6C9BB7CD}"/>
              </a:ext>
            </a:extLst>
          </p:cNvPr>
          <p:cNvGrpSpPr/>
          <p:nvPr/>
        </p:nvGrpSpPr>
        <p:grpSpPr>
          <a:xfrm>
            <a:off x="457200" y="3470910"/>
            <a:ext cx="11277600" cy="548640"/>
            <a:chOff x="457200" y="1595437"/>
            <a:chExt cx="11277600" cy="548640"/>
          </a:xfrm>
        </p:grpSpPr>
        <p:sp>
          <p:nvSpPr>
            <p:cNvPr id="24" name="Rectangle 23">
              <a:extLst>
                <a:ext uri="{FF2B5EF4-FFF2-40B4-BE49-F238E27FC236}">
                  <a16:creationId xmlns:a16="http://schemas.microsoft.com/office/drawing/2014/main" id="{4683D123-64C4-AAA7-1F4D-19327DD843E1}"/>
                </a:ext>
              </a:extLst>
            </p:cNvPr>
            <p:cNvSpPr>
              <a:spLocks noChangeAspect="1"/>
            </p:cNvSpPr>
            <p:nvPr/>
          </p:nvSpPr>
          <p:spPr>
            <a:xfrm>
              <a:off x="457200" y="1595437"/>
              <a:ext cx="548640" cy="5486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99DCB43-70F6-EAFD-1AF7-47D24289445F}"/>
                </a:ext>
              </a:extLst>
            </p:cNvPr>
            <p:cNvSpPr>
              <a:spLocks noChangeAspect="1"/>
            </p:cNvSpPr>
            <p:nvPr/>
          </p:nvSpPr>
          <p:spPr>
            <a:xfrm>
              <a:off x="1146810" y="1595437"/>
              <a:ext cx="10587990" cy="54864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2D2F19D2-9164-06F8-EA5B-C2C55E2FD0DA}"/>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4</a:t>
              </a:r>
            </a:p>
          </p:txBody>
        </p:sp>
        <p:sp>
          <p:nvSpPr>
            <p:cNvPr id="27" name="Content Placeholder 2">
              <a:extLst>
                <a:ext uri="{FF2B5EF4-FFF2-40B4-BE49-F238E27FC236}">
                  <a16:creationId xmlns:a16="http://schemas.microsoft.com/office/drawing/2014/main" id="{5AC994B8-1E5C-B74D-EC8F-3CC41CCD39B3}"/>
                </a:ext>
              </a:extLst>
            </p:cNvPr>
            <p:cNvSpPr txBox="1">
              <a:spLocks/>
            </p:cNvSpPr>
            <p:nvPr/>
          </p:nvSpPr>
          <p:spPr>
            <a:xfrm>
              <a:off x="1265274" y="1726266"/>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1900" dirty="0">
                  <a:latin typeface="Calibri" panose="020F0502020204030204" pitchFamily="34" charset="0"/>
                  <a:cs typeface="Calibri" panose="020F0502020204030204" pitchFamily="34" charset="0"/>
                </a:rPr>
                <a:t>Bajas tasas de eventos adversos</a:t>
              </a:r>
            </a:p>
          </p:txBody>
        </p:sp>
      </p:grpSp>
      <p:grpSp>
        <p:nvGrpSpPr>
          <p:cNvPr id="28" name="Group 27">
            <a:extLst>
              <a:ext uri="{FF2B5EF4-FFF2-40B4-BE49-F238E27FC236}">
                <a16:creationId xmlns:a16="http://schemas.microsoft.com/office/drawing/2014/main" id="{DEED9270-A81A-F50A-7365-883352E08D0B}"/>
              </a:ext>
            </a:extLst>
          </p:cNvPr>
          <p:cNvGrpSpPr/>
          <p:nvPr/>
        </p:nvGrpSpPr>
        <p:grpSpPr>
          <a:xfrm>
            <a:off x="457200" y="4163060"/>
            <a:ext cx="11277600" cy="548640"/>
            <a:chOff x="457200" y="1595437"/>
            <a:chExt cx="11277600" cy="548640"/>
          </a:xfrm>
        </p:grpSpPr>
        <p:sp>
          <p:nvSpPr>
            <p:cNvPr id="29" name="Rectangle 28">
              <a:extLst>
                <a:ext uri="{FF2B5EF4-FFF2-40B4-BE49-F238E27FC236}">
                  <a16:creationId xmlns:a16="http://schemas.microsoft.com/office/drawing/2014/main" id="{E45C452E-7BEF-E696-B848-050AE7F008B2}"/>
                </a:ext>
              </a:extLst>
            </p:cNvPr>
            <p:cNvSpPr>
              <a:spLocks noChangeAspect="1"/>
            </p:cNvSpPr>
            <p:nvPr/>
          </p:nvSpPr>
          <p:spPr>
            <a:xfrm>
              <a:off x="457200" y="1595437"/>
              <a:ext cx="548640" cy="54864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5EB83E6-65F5-62BC-DCC5-68A8A3C7ECE0}"/>
                </a:ext>
              </a:extLst>
            </p:cNvPr>
            <p:cNvSpPr>
              <a:spLocks noChangeAspect="1"/>
            </p:cNvSpPr>
            <p:nvPr/>
          </p:nvSpPr>
          <p:spPr>
            <a:xfrm>
              <a:off x="1146810" y="1595437"/>
              <a:ext cx="10587990" cy="5486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F64D2DFA-0882-D6A3-34E8-AC8714F78C9E}"/>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5</a:t>
              </a:r>
            </a:p>
          </p:txBody>
        </p:sp>
        <p:sp>
          <p:nvSpPr>
            <p:cNvPr id="32" name="Content Placeholder 2">
              <a:extLst>
                <a:ext uri="{FF2B5EF4-FFF2-40B4-BE49-F238E27FC236}">
                  <a16:creationId xmlns:a16="http://schemas.microsoft.com/office/drawing/2014/main" id="{59D418DD-9108-C26B-ABEE-05AE33A903C3}"/>
                </a:ext>
              </a:extLst>
            </p:cNvPr>
            <p:cNvSpPr txBox="1">
              <a:spLocks/>
            </p:cNvSpPr>
            <p:nvPr/>
          </p:nvSpPr>
          <p:spPr>
            <a:xfrm>
              <a:off x="1275908" y="1712819"/>
              <a:ext cx="8068116"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1900" dirty="0">
                  <a:latin typeface="Calibri" panose="020F0502020204030204" pitchFamily="34" charset="0"/>
                  <a:cs typeface="Calibri" panose="020F0502020204030204" pitchFamily="34" charset="0"/>
                </a:rPr>
                <a:t>Cohortes de tamaño pequeño</a:t>
              </a:r>
            </a:p>
          </p:txBody>
        </p:sp>
      </p:grpSp>
      <p:grpSp>
        <p:nvGrpSpPr>
          <p:cNvPr id="33" name="Group 32">
            <a:extLst>
              <a:ext uri="{FF2B5EF4-FFF2-40B4-BE49-F238E27FC236}">
                <a16:creationId xmlns:a16="http://schemas.microsoft.com/office/drawing/2014/main" id="{8892688D-1251-406E-041A-EA04B17992A6}"/>
              </a:ext>
            </a:extLst>
          </p:cNvPr>
          <p:cNvGrpSpPr/>
          <p:nvPr/>
        </p:nvGrpSpPr>
        <p:grpSpPr>
          <a:xfrm>
            <a:off x="457200" y="4855210"/>
            <a:ext cx="11277600" cy="548640"/>
            <a:chOff x="457200" y="1595437"/>
            <a:chExt cx="11277600" cy="548640"/>
          </a:xfrm>
        </p:grpSpPr>
        <p:sp>
          <p:nvSpPr>
            <p:cNvPr id="34" name="Rectangle 33">
              <a:extLst>
                <a:ext uri="{FF2B5EF4-FFF2-40B4-BE49-F238E27FC236}">
                  <a16:creationId xmlns:a16="http://schemas.microsoft.com/office/drawing/2014/main" id="{0764A5D8-F67D-7796-793F-0569C48D288D}"/>
                </a:ext>
              </a:extLst>
            </p:cNvPr>
            <p:cNvSpPr>
              <a:spLocks noChangeAspect="1"/>
            </p:cNvSpPr>
            <p:nvPr/>
          </p:nvSpPr>
          <p:spPr>
            <a:xfrm>
              <a:off x="457200" y="1595437"/>
              <a:ext cx="548640" cy="54864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9F2FA0-0679-5646-3554-08E07D83DA1C}"/>
                </a:ext>
              </a:extLst>
            </p:cNvPr>
            <p:cNvSpPr>
              <a:spLocks noChangeAspect="1"/>
            </p:cNvSpPr>
            <p:nvPr/>
          </p:nvSpPr>
          <p:spPr>
            <a:xfrm>
              <a:off x="1146810" y="1595437"/>
              <a:ext cx="10587990" cy="54864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DE49C997-8F66-8B9A-1BFC-C2541DF77FE6}"/>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6</a:t>
              </a:r>
            </a:p>
          </p:txBody>
        </p:sp>
        <p:sp>
          <p:nvSpPr>
            <p:cNvPr id="37" name="Content Placeholder 2">
              <a:extLst>
                <a:ext uri="{FF2B5EF4-FFF2-40B4-BE49-F238E27FC236}">
                  <a16:creationId xmlns:a16="http://schemas.microsoft.com/office/drawing/2014/main" id="{81FAE41B-A6DA-B5C2-7337-CC56AC8FC141}"/>
                </a:ext>
              </a:extLst>
            </p:cNvPr>
            <p:cNvSpPr txBox="1">
              <a:spLocks/>
            </p:cNvSpPr>
            <p:nvPr/>
          </p:nvSpPr>
          <p:spPr>
            <a:xfrm>
              <a:off x="1265274" y="1712819"/>
              <a:ext cx="8078749" cy="3667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2000" dirty="0">
                  <a:latin typeface="Calibri" panose="020F0502020204030204" pitchFamily="34" charset="0"/>
                  <a:cs typeface="Calibri" panose="020F0502020204030204" pitchFamily="34" charset="0"/>
                </a:rPr>
                <a:t>Las malformaciones congénitas ocurren en el 5-8% de todos los nacimientos.</a:t>
              </a:r>
            </a:p>
          </p:txBody>
        </p:sp>
      </p:grpSp>
      <p:grpSp>
        <p:nvGrpSpPr>
          <p:cNvPr id="38" name="Group 37">
            <a:extLst>
              <a:ext uri="{FF2B5EF4-FFF2-40B4-BE49-F238E27FC236}">
                <a16:creationId xmlns:a16="http://schemas.microsoft.com/office/drawing/2014/main" id="{543A9D6D-E8CF-F0BD-A7E0-9290E89C9800}"/>
              </a:ext>
            </a:extLst>
          </p:cNvPr>
          <p:cNvGrpSpPr/>
          <p:nvPr/>
        </p:nvGrpSpPr>
        <p:grpSpPr>
          <a:xfrm>
            <a:off x="457200" y="5547360"/>
            <a:ext cx="11277600" cy="548640"/>
            <a:chOff x="457200" y="1595437"/>
            <a:chExt cx="11277600" cy="548640"/>
          </a:xfrm>
        </p:grpSpPr>
        <p:sp>
          <p:nvSpPr>
            <p:cNvPr id="39" name="Rectangle 38">
              <a:extLst>
                <a:ext uri="{FF2B5EF4-FFF2-40B4-BE49-F238E27FC236}">
                  <a16:creationId xmlns:a16="http://schemas.microsoft.com/office/drawing/2014/main" id="{CACEEFD4-8EE0-4846-E2D0-BC00DC92B6AF}"/>
                </a:ext>
              </a:extLst>
            </p:cNvPr>
            <p:cNvSpPr>
              <a:spLocks noChangeAspect="1"/>
            </p:cNvSpPr>
            <p:nvPr/>
          </p:nvSpPr>
          <p:spPr>
            <a:xfrm>
              <a:off x="457200" y="1595437"/>
              <a:ext cx="548640" cy="54864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B326A5-B171-20E4-3BF6-DB3B61E113D7}"/>
                </a:ext>
              </a:extLst>
            </p:cNvPr>
            <p:cNvSpPr>
              <a:spLocks noChangeAspect="1"/>
            </p:cNvSpPr>
            <p:nvPr/>
          </p:nvSpPr>
          <p:spPr>
            <a:xfrm>
              <a:off x="1146810" y="1595437"/>
              <a:ext cx="10587990" cy="548640"/>
            </a:xfrm>
            <a:prstGeom prst="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2C7E8B82-4C14-AD06-D17E-66200778588A}"/>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2000" dirty="0">
                  <a:solidFill>
                    <a:schemeClr val="bg1"/>
                  </a:solidFill>
                  <a:latin typeface="Calibri" panose="020F0502020204030204" pitchFamily="34" charset="0"/>
                  <a:cs typeface="Calibri" panose="020F0502020204030204" pitchFamily="34" charset="0"/>
                </a:rPr>
                <a:t>7</a:t>
              </a:r>
            </a:p>
          </p:txBody>
        </p:sp>
        <p:sp>
          <p:nvSpPr>
            <p:cNvPr id="42" name="Content Placeholder 2">
              <a:extLst>
                <a:ext uri="{FF2B5EF4-FFF2-40B4-BE49-F238E27FC236}">
                  <a16:creationId xmlns:a16="http://schemas.microsoft.com/office/drawing/2014/main" id="{06A39B7A-0530-42BA-4FC2-D91A761D36C3}"/>
                </a:ext>
              </a:extLst>
            </p:cNvPr>
            <p:cNvSpPr txBox="1">
              <a:spLocks/>
            </p:cNvSpPr>
            <p:nvPr/>
          </p:nvSpPr>
          <p:spPr>
            <a:xfrm>
              <a:off x="1265274" y="1726266"/>
              <a:ext cx="8078749" cy="3667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2000" dirty="0">
                  <a:latin typeface="Calibri" panose="020F0502020204030204" pitchFamily="34" charset="0"/>
                  <a:cs typeface="Calibri" panose="020F0502020204030204" pitchFamily="34" charset="0"/>
                </a:rPr>
                <a:t>El parto prematuro (9,9% de los nacimientos) predispone a la infección neonatal</a:t>
              </a:r>
            </a:p>
          </p:txBody>
        </p:sp>
      </p:grpSp>
    </p:spTree>
    <p:extLst>
      <p:ext uri="{BB962C8B-B14F-4D97-AF65-F5344CB8AC3E}">
        <p14:creationId xmlns:p14="http://schemas.microsoft.com/office/powerpoint/2010/main" val="3808107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A4439-AEBF-61D7-A174-24DA1D541740}"/>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ABF0024-F950-436F-A903-ADFD1B136671}"/>
              </a:ext>
            </a:extLst>
          </p:cNvPr>
          <p:cNvSpPr txBox="1"/>
          <p:nvPr/>
        </p:nvSpPr>
        <p:spPr bwMode="auto">
          <a:xfrm>
            <a:off x="471273" y="6497171"/>
            <a:ext cx="1453924" cy="123111"/>
          </a:xfrm>
          <a:prstGeom prst="rect">
            <a:avLst/>
          </a:prstGeom>
          <a:noFill/>
          <a:ln w="19050" algn="ctr">
            <a:noFill/>
            <a:miter lim="800000"/>
            <a:headEnd/>
            <a:tailEnd/>
          </a:ln>
        </p:spPr>
        <p:txBody>
          <a:bodyPr wrap="none" lIns="0" tIns="0" rIns="0" bIns="0" rtlCol="0">
            <a:spAutoFit/>
          </a:bodyPr>
          <a:lstStyle/>
          <a:p>
            <a:r>
              <a:rPr lang="es" sz="800" i="1" dirty="0">
                <a:effectLst/>
                <a:latin typeface="Calibri" panose="020F0502020204030204" pitchFamily="34" charset="0"/>
                <a:cs typeface="Calibri" panose="020F0502020204030204" pitchFamily="34" charset="0"/>
              </a:rPr>
              <a:t>Manuscrito de Consenso Global 2024</a:t>
            </a:r>
            <a:endParaRPr lang="en-US" sz="800" dirty="0">
              <a:effectLst/>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BBC7FEE-FDD3-3AC5-B4E9-2EFD64A53B27}"/>
              </a:ext>
            </a:extLst>
          </p:cNvPr>
          <p:cNvSpPr>
            <a:spLocks noGrp="1"/>
          </p:cNvSpPr>
          <p:nvPr>
            <p:ph type="sldNum" sz="quarter" idx="12"/>
          </p:nvPr>
        </p:nvSpPr>
        <p:spPr/>
        <p:txBody>
          <a:bodyPr/>
          <a:lstStyle/>
          <a:p>
            <a:fld id="{C1BBCEF6-2ADA-364E-98F1-750B8367BB0E}" type="slidenum">
              <a:rPr lang="en-US" smtClean="0"/>
              <a:t>43</a:t>
            </a:fld>
            <a:endParaRPr lang="en-US"/>
          </a:p>
        </p:txBody>
      </p:sp>
      <p:pic>
        <p:nvPicPr>
          <p:cNvPr id="5" name="Picture 4" descr="Diagram of a blood cell and placenta&#10;&#10;Description automatically generated">
            <a:extLst>
              <a:ext uri="{FF2B5EF4-FFF2-40B4-BE49-F238E27FC236}">
                <a16:creationId xmlns:a16="http://schemas.microsoft.com/office/drawing/2014/main" id="{4628FBC0-92C0-2804-5A1D-6535A38703B4}"/>
              </a:ext>
            </a:extLst>
          </p:cNvPr>
          <p:cNvPicPr>
            <a:picLocks noChangeAspect="1"/>
          </p:cNvPicPr>
          <p:nvPr/>
        </p:nvPicPr>
        <p:blipFill>
          <a:blip r:embed="rId3"/>
          <a:srcRect t="-8075" b="-8159"/>
          <a:stretch/>
        </p:blipFill>
        <p:spPr>
          <a:xfrm>
            <a:off x="457200" y="457200"/>
            <a:ext cx="11277600" cy="5167423"/>
          </a:xfrm>
          <a:prstGeom prst="rect">
            <a:avLst/>
          </a:prstGeom>
          <a:solidFill>
            <a:schemeClr val="bg1"/>
          </a:solidFill>
          <a:ln>
            <a:solidFill>
              <a:schemeClr val="bg1">
                <a:lumMod val="85000"/>
              </a:schemeClr>
            </a:solidFill>
          </a:ln>
        </p:spPr>
      </p:pic>
    </p:spTree>
    <p:extLst>
      <p:ext uri="{BB962C8B-B14F-4D97-AF65-F5344CB8AC3E}">
        <p14:creationId xmlns:p14="http://schemas.microsoft.com/office/powerpoint/2010/main" val="1656475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0610C9-F4CD-56D2-569C-7D5A18A4B87E}"/>
              </a:ext>
            </a:extLst>
          </p:cNvPr>
          <p:cNvSpPr>
            <a:spLocks noGrp="1"/>
          </p:cNvSpPr>
          <p:nvPr>
            <p:ph type="sldNum" sz="quarter" idx="12"/>
          </p:nvPr>
        </p:nvSpPr>
        <p:spPr/>
        <p:txBody>
          <a:bodyPr/>
          <a:lstStyle/>
          <a:p>
            <a:fld id="{C1BBCEF6-2ADA-364E-98F1-750B8367BB0E}" type="slidenum">
              <a:rPr lang="en-US" smtClean="0"/>
              <a:t>44</a:t>
            </a:fld>
            <a:endParaRPr lang="en-US"/>
          </a:p>
        </p:txBody>
      </p:sp>
      <p:sp>
        <p:nvSpPr>
          <p:cNvPr id="2" name="TextBox 1">
            <a:extLst>
              <a:ext uri="{FF2B5EF4-FFF2-40B4-BE49-F238E27FC236}">
                <a16:creationId xmlns:a16="http://schemas.microsoft.com/office/drawing/2014/main" id="{22C56EF6-BC1D-E3B9-6F36-19C0EEF72F63}"/>
              </a:ext>
            </a:extLst>
          </p:cNvPr>
          <p:cNvSpPr txBox="1"/>
          <p:nvPr/>
        </p:nvSpPr>
        <p:spPr>
          <a:xfrm>
            <a:off x="838200" y="1175657"/>
            <a:ext cx="9241971" cy="369332"/>
          </a:xfrm>
          <a:prstGeom prst="rect">
            <a:avLst/>
          </a:prstGeom>
          <a:noFill/>
        </p:spPr>
        <p:txBody>
          <a:bodyPr wrap="square" rtlCol="0">
            <a:spAutoFit/>
          </a:bodyPr>
          <a:lstStyle/>
          <a:p>
            <a:endParaRPr lang="en-US" dirty="0"/>
          </a:p>
        </p:txBody>
      </p:sp>
      <p:grpSp>
        <p:nvGrpSpPr>
          <p:cNvPr id="6" name="Group 5">
            <a:extLst>
              <a:ext uri="{FF2B5EF4-FFF2-40B4-BE49-F238E27FC236}">
                <a16:creationId xmlns:a16="http://schemas.microsoft.com/office/drawing/2014/main" id="{26ED58F7-79A2-96D1-83DC-131CCD5E317D}"/>
              </a:ext>
            </a:extLst>
          </p:cNvPr>
          <p:cNvGrpSpPr/>
          <p:nvPr/>
        </p:nvGrpSpPr>
        <p:grpSpPr>
          <a:xfrm>
            <a:off x="0" y="4988859"/>
            <a:ext cx="12192000" cy="1156448"/>
            <a:chOff x="0" y="0"/>
            <a:chExt cx="12192000" cy="1156448"/>
          </a:xfrm>
        </p:grpSpPr>
        <p:pic>
          <p:nvPicPr>
            <p:cNvPr id="9" name="Picture 8" descr="A white and grey triangle pattern&#10;&#10;Description automatically generated">
              <a:extLst>
                <a:ext uri="{FF2B5EF4-FFF2-40B4-BE49-F238E27FC236}">
                  <a16:creationId xmlns:a16="http://schemas.microsoft.com/office/drawing/2014/main" id="{D7855B6A-9F12-AE52-D519-27967C9DF92C}"/>
                </a:ext>
              </a:extLst>
            </p:cNvPr>
            <p:cNvPicPr>
              <a:picLocks/>
            </p:cNvPicPr>
            <p:nvPr/>
          </p:nvPicPr>
          <p:blipFill>
            <a:blip r:embed="rId3">
              <a:alphaModFix/>
            </a:blip>
            <a:srcRect t="54168" b="25083"/>
            <a:stretch/>
          </p:blipFill>
          <p:spPr>
            <a:xfrm>
              <a:off x="0" y="8662"/>
              <a:ext cx="7878726" cy="1097280"/>
            </a:xfrm>
            <a:prstGeom prst="rect">
              <a:avLst/>
            </a:prstGeom>
          </p:spPr>
        </p:pic>
        <p:sp>
          <p:nvSpPr>
            <p:cNvPr id="10" name="Rectangle 9">
              <a:extLst>
                <a:ext uri="{FF2B5EF4-FFF2-40B4-BE49-F238E27FC236}">
                  <a16:creationId xmlns:a16="http://schemas.microsoft.com/office/drawing/2014/main" id="{8F223F94-051B-2DC3-B951-2DB1BB0AF003}"/>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CC5E393-AD3D-F818-3BB9-6A4568EA2C28}"/>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C29AF1A-6A0A-231F-8399-467B544284F9}"/>
                </a:ext>
              </a:extLst>
            </p:cNvPr>
            <p:cNvSpPr txBox="1"/>
            <p:nvPr/>
          </p:nvSpPr>
          <p:spPr>
            <a:xfrm>
              <a:off x="363942" y="119727"/>
              <a:ext cx="3876422" cy="338554"/>
            </a:xfrm>
            <a:prstGeom prst="rect">
              <a:avLst/>
            </a:prstGeom>
            <a:noFill/>
          </p:spPr>
          <p:txBody>
            <a:bodyPr wrap="square" rtlCol="0">
              <a:spAutoFit/>
            </a:bodyPr>
            <a:lstStyle/>
            <a:p>
              <a:r>
                <a:rPr lang="es" sz="1600" b="1" dirty="0">
                  <a:solidFill>
                    <a:schemeClr val="bg1"/>
                  </a:solidFill>
                  <a:latin typeface="Calibri" panose="020F0502020204030204" pitchFamily="34" charset="0"/>
                  <a:cs typeface="Calibri" panose="020F0502020204030204" pitchFamily="34" charset="0"/>
                </a:rPr>
                <a:t>R</a:t>
              </a:r>
              <a:r>
                <a:rPr lang="es-ES" sz="1600" b="1" dirty="0">
                  <a:solidFill>
                    <a:schemeClr val="bg1"/>
                  </a:solidFill>
                  <a:latin typeface="Calibri" panose="020F0502020204030204" pitchFamily="34" charset="0"/>
                  <a:cs typeface="Calibri" panose="020F0502020204030204" pitchFamily="34" charset="0"/>
                </a:rPr>
                <a:t>e</a:t>
              </a:r>
              <a:r>
                <a:rPr lang="es" sz="1600" b="1" dirty="0">
                  <a:solidFill>
                    <a:schemeClr val="bg1"/>
                  </a:solidFill>
                  <a:latin typeface="Calibri" panose="020F0502020204030204" pitchFamily="34" charset="0"/>
                  <a:cs typeface="Calibri" panose="020F0502020204030204" pitchFamily="34" charset="0"/>
                </a:rPr>
                <a:t>comendación GRADE 16:</a:t>
              </a:r>
              <a:endParaRPr lang="en-US" sz="16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A31F6C9-6575-7F72-E4E4-FE53F520EB6D}"/>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7B42E303-F77B-7EF2-C3D4-B01B7BF233FD}"/>
                </a:ext>
              </a:extLst>
            </p:cNvPr>
            <p:cNvGrpSpPr>
              <a:grpSpLocks noChangeAspect="1"/>
            </p:cNvGrpSpPr>
            <p:nvPr/>
          </p:nvGrpSpPr>
          <p:grpSpPr>
            <a:xfrm>
              <a:off x="10631733" y="161380"/>
              <a:ext cx="1371600" cy="270316"/>
              <a:chOff x="8077200" y="2074333"/>
              <a:chExt cx="2319866" cy="457200"/>
            </a:xfrm>
          </p:grpSpPr>
          <p:sp>
            <p:nvSpPr>
              <p:cNvPr id="20" name="Oval 19">
                <a:extLst>
                  <a:ext uri="{FF2B5EF4-FFF2-40B4-BE49-F238E27FC236}">
                    <a16:creationId xmlns:a16="http://schemas.microsoft.com/office/drawing/2014/main" id="{D4F3457B-4941-BF7A-8FF6-5A3A175C9C3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DE301A0F-D4CD-4545-6F7E-782B63827BF6}"/>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EFCC17DD-A492-5271-DE5D-774767C2AAD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B7135AB4-E1C3-C50C-D7B8-961916B2857C}"/>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CE66532C-CCCB-E27A-173D-960454B64FC4}"/>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s" sz="1600" b="1" dirty="0">
                  <a:solidFill>
                    <a:schemeClr val="bg1"/>
                  </a:solidFill>
                  <a:latin typeface="Calibri" panose="020F0502020204030204" pitchFamily="34" charset="0"/>
                  <a:cs typeface="Calibri" panose="020F0502020204030204" pitchFamily="34" charset="0"/>
                </a:rPr>
                <a:t>Nivel de evidencia: Muy bajo</a:t>
              </a:r>
              <a:endParaRPr lang="en-US" sz="16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1D1E935-500A-621C-3B0F-6444D28CAAC6}"/>
                </a:ext>
              </a:extLst>
            </p:cNvPr>
            <p:cNvSpPr txBox="1"/>
            <p:nvPr/>
          </p:nvSpPr>
          <p:spPr>
            <a:xfrm>
              <a:off x="8057018" y="698045"/>
              <a:ext cx="3320895" cy="338554"/>
            </a:xfrm>
            <a:prstGeom prst="rect">
              <a:avLst/>
            </a:prstGeom>
            <a:noFill/>
          </p:spPr>
          <p:txBody>
            <a:bodyPr wrap="square" rtlCol="0">
              <a:spAutoFit/>
            </a:bodyPr>
            <a:lstStyle/>
            <a:p>
              <a:r>
                <a:rPr lang="es" sz="1600" b="1" dirty="0">
                  <a:solidFill>
                    <a:schemeClr val="tx2"/>
                  </a:solidFill>
                  <a:latin typeface="Calibri" panose="020F0502020204030204" pitchFamily="34" charset="0"/>
                  <a:cs typeface="Calibri" panose="020F0502020204030204" pitchFamily="34" charset="0"/>
                </a:rPr>
                <a:t>Recomendación: </a:t>
              </a:r>
              <a:r>
                <a:rPr lang="es" sz="1600" dirty="0">
                  <a:latin typeface="Calibri" panose="020F0502020204030204" pitchFamily="34" charset="0"/>
                  <a:cs typeface="Calibri" panose="020F0502020204030204" pitchFamily="34" charset="0"/>
                </a:rPr>
                <a:t>Condicional</a:t>
              </a:r>
            </a:p>
          </p:txBody>
        </p:sp>
        <p:sp>
          <p:nvSpPr>
            <p:cNvPr id="17" name="Round Single Corner Rectangle 16">
              <a:extLst>
                <a:ext uri="{FF2B5EF4-FFF2-40B4-BE49-F238E27FC236}">
                  <a16:creationId xmlns:a16="http://schemas.microsoft.com/office/drawing/2014/main" id="{CD954B5A-3435-F38B-A786-8A0CFD58D9AE}"/>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630C5A5-96B7-84A8-0375-088597D08132}"/>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19" name="TextBox 18">
              <a:extLst>
                <a:ext uri="{FF2B5EF4-FFF2-40B4-BE49-F238E27FC236}">
                  <a16:creationId xmlns:a16="http://schemas.microsoft.com/office/drawing/2014/main" id="{3A686ABC-DDD0-0599-4971-FA2B818E1490}"/>
                </a:ext>
              </a:extLst>
            </p:cNvPr>
            <p:cNvSpPr txBox="1"/>
            <p:nvPr/>
          </p:nvSpPr>
          <p:spPr>
            <a:xfrm>
              <a:off x="365601" y="407890"/>
              <a:ext cx="7416738" cy="576440"/>
            </a:xfrm>
            <a:prstGeom prst="rect">
              <a:avLst/>
            </a:prstGeom>
            <a:noFill/>
          </p:spPr>
          <p:txBody>
            <a:bodyPr wrap="square" rtlCol="0">
              <a:spAutoFit/>
            </a:bodyPr>
            <a:lstStyle/>
            <a:p>
              <a:pPr marL="0" marR="0">
                <a:lnSpc>
                  <a:spcPct val="80000"/>
                </a:lnSpc>
                <a:spcBef>
                  <a:spcPts val="0"/>
                </a:spcBef>
                <a:spcAft>
                  <a:spcPts val="0"/>
                </a:spcAft>
              </a:pPr>
              <a:r>
                <a:rPr lang="es-ES" sz="1300" dirty="0">
                  <a:solidFill>
                    <a:schemeClr val="bg1"/>
                  </a:solidFill>
                  <a:latin typeface="Calibri" panose="020F0502020204030204" pitchFamily="34" charset="0"/>
                  <a:cs typeface="Calibri" panose="020F0502020204030204" pitchFamily="34" charset="0"/>
                </a:rPr>
                <a:t>Sugerimos que las mujeres con enfermedad inflamatoria intestinal que están embarazadas o intentando concebir continúen con el tratamiento de mantenimiento con </a:t>
              </a:r>
              <a:r>
                <a:rPr lang="es-ES" sz="1300" dirty="0" err="1">
                  <a:solidFill>
                    <a:schemeClr val="bg1"/>
                  </a:solidFill>
                  <a:latin typeface="Calibri" panose="020F0502020204030204" pitchFamily="34" charset="0"/>
                  <a:cs typeface="Calibri" panose="020F0502020204030204" pitchFamily="34" charset="0"/>
                </a:rPr>
                <a:t>tiopurinas</a:t>
              </a:r>
              <a:r>
                <a:rPr lang="es-ES" sz="1300" dirty="0">
                  <a:solidFill>
                    <a:schemeClr val="bg1"/>
                  </a:solidFill>
                  <a:latin typeface="Calibri" panose="020F0502020204030204" pitchFamily="34" charset="0"/>
                  <a:cs typeface="Calibri" panose="020F0502020204030204" pitchFamily="34" charset="0"/>
                </a:rPr>
                <a:t>, ya que la evidencia disponible </a:t>
              </a:r>
              <a:br>
                <a:rPr lang="es-ES" sz="1300" dirty="0">
                  <a:solidFill>
                    <a:schemeClr val="bg1"/>
                  </a:solidFill>
                  <a:latin typeface="Calibri" panose="020F0502020204030204" pitchFamily="34" charset="0"/>
                  <a:cs typeface="Calibri" panose="020F0502020204030204" pitchFamily="34" charset="0"/>
                </a:rPr>
              </a:br>
              <a:r>
                <a:rPr lang="es-ES" sz="1300" dirty="0">
                  <a:solidFill>
                    <a:schemeClr val="bg1"/>
                  </a:solidFill>
                  <a:latin typeface="Calibri" panose="020F0502020204030204" pitchFamily="34" charset="0"/>
                  <a:cs typeface="Calibri" panose="020F0502020204030204" pitchFamily="34" charset="0"/>
                </a:rPr>
                <a:t>no muestra un mayor riesgo de malformaciones congénitas ni de infecciones en la infancia.</a:t>
              </a:r>
              <a:endParaRPr lang="en-US" sz="1300" kern="1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BE5C6DEB-1D1F-A70D-D049-F46864AB97D0}"/>
              </a:ext>
            </a:extLst>
          </p:cNvPr>
          <p:cNvGrpSpPr/>
          <p:nvPr/>
        </p:nvGrpSpPr>
        <p:grpSpPr>
          <a:xfrm>
            <a:off x="78192" y="1189618"/>
            <a:ext cx="12192000" cy="1156448"/>
            <a:chOff x="0" y="0"/>
            <a:chExt cx="12192000" cy="1156448"/>
          </a:xfrm>
        </p:grpSpPr>
        <p:pic>
          <p:nvPicPr>
            <p:cNvPr id="25" name="Picture 24" descr="A white and grey triangle pattern&#10;&#10;Description automatically generated">
              <a:extLst>
                <a:ext uri="{FF2B5EF4-FFF2-40B4-BE49-F238E27FC236}">
                  <a16:creationId xmlns:a16="http://schemas.microsoft.com/office/drawing/2014/main" id="{13A8E517-0987-A8C7-3E15-A1F1DBC58817}"/>
                </a:ext>
              </a:extLst>
            </p:cNvPr>
            <p:cNvPicPr>
              <a:picLocks/>
            </p:cNvPicPr>
            <p:nvPr/>
          </p:nvPicPr>
          <p:blipFill>
            <a:blip r:embed="rId3">
              <a:alphaModFix/>
            </a:blip>
            <a:srcRect t="54168" b="25083"/>
            <a:stretch/>
          </p:blipFill>
          <p:spPr>
            <a:xfrm>
              <a:off x="0" y="8662"/>
              <a:ext cx="7878726" cy="1097280"/>
            </a:xfrm>
            <a:prstGeom prst="rect">
              <a:avLst/>
            </a:prstGeom>
          </p:spPr>
        </p:pic>
        <p:sp>
          <p:nvSpPr>
            <p:cNvPr id="26" name="Rectangle 25">
              <a:extLst>
                <a:ext uri="{FF2B5EF4-FFF2-40B4-BE49-F238E27FC236}">
                  <a16:creationId xmlns:a16="http://schemas.microsoft.com/office/drawing/2014/main" id="{10CC798F-6A99-C270-C450-757ABE5FF08A}"/>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8C98A609-B00A-FC80-1AED-9929F3A974E6}"/>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B0927CAD-6E18-4A6C-519C-9127AF8D27D3}"/>
                </a:ext>
              </a:extLst>
            </p:cNvPr>
            <p:cNvSpPr txBox="1"/>
            <p:nvPr/>
          </p:nvSpPr>
          <p:spPr>
            <a:xfrm>
              <a:off x="363942" y="174960"/>
              <a:ext cx="3876422" cy="338554"/>
            </a:xfrm>
            <a:prstGeom prst="rect">
              <a:avLst/>
            </a:prstGeom>
            <a:noFill/>
          </p:spPr>
          <p:txBody>
            <a:bodyPr wrap="square" rtlCol="0">
              <a:spAutoFit/>
            </a:bodyPr>
            <a:lstStyle/>
            <a:p>
              <a:r>
                <a:rPr lang="es" sz="1600" b="1" dirty="0">
                  <a:solidFill>
                    <a:schemeClr val="bg1"/>
                  </a:solidFill>
                  <a:latin typeface="Calibri" panose="020F0502020204030204" pitchFamily="34" charset="0"/>
                  <a:cs typeface="Calibri" panose="020F0502020204030204" pitchFamily="34" charset="0"/>
                </a:rPr>
                <a:t>R</a:t>
              </a:r>
              <a:r>
                <a:rPr lang="es-ES" sz="1600" b="1" dirty="0">
                  <a:solidFill>
                    <a:schemeClr val="bg1"/>
                  </a:solidFill>
                  <a:latin typeface="Calibri" panose="020F0502020204030204" pitchFamily="34" charset="0"/>
                  <a:cs typeface="Calibri" panose="020F0502020204030204" pitchFamily="34" charset="0"/>
                </a:rPr>
                <a:t>e</a:t>
              </a:r>
              <a:r>
                <a:rPr lang="es" sz="1600" b="1" dirty="0">
                  <a:solidFill>
                    <a:schemeClr val="bg1"/>
                  </a:solidFill>
                  <a:latin typeface="Calibri" panose="020F0502020204030204" pitchFamily="34" charset="0"/>
                  <a:cs typeface="Calibri" panose="020F0502020204030204" pitchFamily="34" charset="0"/>
                </a:rPr>
                <a:t>comendación GRADE 13:</a:t>
              </a:r>
              <a:endParaRPr lang="en-US" sz="1600" dirty="0">
                <a:solidFill>
                  <a:schemeClr val="bg1"/>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69F3A935-6C10-69B9-AC0A-5E2AA5F4F36C}"/>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F6C432D2-B15A-A9B7-FA54-8068D1164C52}"/>
                </a:ext>
              </a:extLst>
            </p:cNvPr>
            <p:cNvGrpSpPr>
              <a:grpSpLocks noChangeAspect="1"/>
            </p:cNvGrpSpPr>
            <p:nvPr/>
          </p:nvGrpSpPr>
          <p:grpSpPr>
            <a:xfrm>
              <a:off x="10631733" y="161380"/>
              <a:ext cx="1371600" cy="270316"/>
              <a:chOff x="8077200" y="2074333"/>
              <a:chExt cx="2319866" cy="457200"/>
            </a:xfrm>
          </p:grpSpPr>
          <p:sp>
            <p:nvSpPr>
              <p:cNvPr id="36" name="Oval 35">
                <a:extLst>
                  <a:ext uri="{FF2B5EF4-FFF2-40B4-BE49-F238E27FC236}">
                    <a16:creationId xmlns:a16="http://schemas.microsoft.com/office/drawing/2014/main" id="{4F6A4F4B-EE2E-6904-DAB5-321DD3766A3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E0CE876E-0C70-A733-2B21-3C0BE9ACE29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id="{D4018B32-450C-FE51-7CEB-5446731D7FF2}"/>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C94E9D28-6BBB-E728-268D-701934B59CB0}"/>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1" name="TextBox 30">
              <a:extLst>
                <a:ext uri="{FF2B5EF4-FFF2-40B4-BE49-F238E27FC236}">
                  <a16:creationId xmlns:a16="http://schemas.microsoft.com/office/drawing/2014/main" id="{F54A56F2-3FA6-BB10-C3FF-ABAC53472EEB}"/>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s" sz="1600" b="1" dirty="0">
                  <a:solidFill>
                    <a:schemeClr val="bg1"/>
                  </a:solidFill>
                  <a:latin typeface="Calibri" panose="020F0502020204030204" pitchFamily="34" charset="0"/>
                  <a:cs typeface="Calibri" panose="020F0502020204030204" pitchFamily="34" charset="0"/>
                </a:rPr>
                <a:t>Nivel de evidencia: Muy bajo</a:t>
              </a:r>
              <a:endParaRPr lang="en-US" sz="1600" dirty="0">
                <a:solidFill>
                  <a:schemeClr val="bg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25EC8D8-CC07-3626-E1A7-F97FC71BFEF1}"/>
                </a:ext>
              </a:extLst>
            </p:cNvPr>
            <p:cNvSpPr txBox="1"/>
            <p:nvPr/>
          </p:nvSpPr>
          <p:spPr>
            <a:xfrm>
              <a:off x="8057018" y="698045"/>
              <a:ext cx="3320895" cy="338554"/>
            </a:xfrm>
            <a:prstGeom prst="rect">
              <a:avLst/>
            </a:prstGeom>
            <a:noFill/>
          </p:spPr>
          <p:txBody>
            <a:bodyPr wrap="square" rtlCol="0">
              <a:spAutoFit/>
            </a:bodyPr>
            <a:lstStyle/>
            <a:p>
              <a:r>
                <a:rPr lang="es" sz="1600" b="1" dirty="0">
                  <a:solidFill>
                    <a:schemeClr val="tx2"/>
                  </a:solidFill>
                  <a:latin typeface="Calibri" panose="020F0502020204030204" pitchFamily="34" charset="0"/>
                  <a:cs typeface="Calibri" panose="020F0502020204030204" pitchFamily="34" charset="0"/>
                </a:rPr>
                <a:t>Recomendación: </a:t>
              </a:r>
              <a:r>
                <a:rPr lang="es" sz="1600" dirty="0">
                  <a:latin typeface="Calibri" panose="020F0502020204030204" pitchFamily="34" charset="0"/>
                  <a:cs typeface="Calibri" panose="020F0502020204030204" pitchFamily="34" charset="0"/>
                </a:rPr>
                <a:t>Condicional</a:t>
              </a:r>
            </a:p>
          </p:txBody>
        </p:sp>
        <p:sp>
          <p:nvSpPr>
            <p:cNvPr id="33" name="Round Single Corner Rectangle 32">
              <a:extLst>
                <a:ext uri="{FF2B5EF4-FFF2-40B4-BE49-F238E27FC236}">
                  <a16:creationId xmlns:a16="http://schemas.microsoft.com/office/drawing/2014/main" id="{5C93EF97-AF63-57F1-AC9F-C4DF2BBDC219}"/>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3E1F09C-3480-CE50-F981-31C2ABF7F6FA}"/>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35" name="TextBox 34">
              <a:extLst>
                <a:ext uri="{FF2B5EF4-FFF2-40B4-BE49-F238E27FC236}">
                  <a16:creationId xmlns:a16="http://schemas.microsoft.com/office/drawing/2014/main" id="{0679A911-1C63-3841-D863-F6D771D3D5BF}"/>
                </a:ext>
              </a:extLst>
            </p:cNvPr>
            <p:cNvSpPr txBox="1"/>
            <p:nvPr/>
          </p:nvSpPr>
          <p:spPr>
            <a:xfrm>
              <a:off x="365601" y="463123"/>
              <a:ext cx="7265116" cy="480131"/>
            </a:xfrm>
            <a:prstGeom prst="rect">
              <a:avLst/>
            </a:prstGeom>
            <a:noFill/>
          </p:spPr>
          <p:txBody>
            <a:bodyPr wrap="square" rtlCol="0">
              <a:spAutoFit/>
            </a:bodyPr>
            <a:lstStyle/>
            <a:p>
              <a:pPr marL="0" marR="0">
                <a:lnSpc>
                  <a:spcPct val="90000"/>
                </a:lnSpc>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Sugerimos que las mujeres con enfermedad inflamatoria intestinal que están embarazadas o intentando concebir continúen con el tratamiento de mantenimiento con </a:t>
              </a:r>
              <a:r>
                <a:rPr lang="es-ES" sz="1400" dirty="0" err="1">
                  <a:solidFill>
                    <a:schemeClr val="bg1"/>
                  </a:solidFill>
                  <a:latin typeface="Calibri" panose="020F0502020204030204" pitchFamily="34" charset="0"/>
                  <a:cs typeface="Calibri" panose="020F0502020204030204" pitchFamily="34" charset="0"/>
                </a:rPr>
                <a:t>sulfasalazina</a:t>
              </a:r>
              <a:r>
                <a:rPr lang="es-ES" sz="1400" dirty="0">
                  <a:solidFill>
                    <a:schemeClr val="bg1"/>
                  </a:solidFill>
                  <a:latin typeface="Calibri" panose="020F0502020204030204" pitchFamily="34" charset="0"/>
                  <a:cs typeface="Calibri" panose="020F0502020204030204" pitchFamily="34" charset="0"/>
                </a:rPr>
                <a:t>.</a:t>
              </a:r>
              <a:endParaRPr lang="en-US" sz="1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39776E1-C28A-A79D-3BB4-32FEA7086519}"/>
              </a:ext>
            </a:extLst>
          </p:cNvPr>
          <p:cNvGrpSpPr/>
          <p:nvPr/>
        </p:nvGrpSpPr>
        <p:grpSpPr>
          <a:xfrm>
            <a:off x="0" y="2494430"/>
            <a:ext cx="12192000" cy="1156448"/>
            <a:chOff x="0" y="0"/>
            <a:chExt cx="12192000" cy="1156448"/>
          </a:xfrm>
        </p:grpSpPr>
        <p:pic>
          <p:nvPicPr>
            <p:cNvPr id="41" name="Picture 40" descr="A white and grey triangle pattern&#10;&#10;Description automatically generated">
              <a:extLst>
                <a:ext uri="{FF2B5EF4-FFF2-40B4-BE49-F238E27FC236}">
                  <a16:creationId xmlns:a16="http://schemas.microsoft.com/office/drawing/2014/main" id="{9608270D-24D4-9DDA-73E7-06D4E032EE8D}"/>
                </a:ext>
              </a:extLst>
            </p:cNvPr>
            <p:cNvPicPr>
              <a:picLocks/>
            </p:cNvPicPr>
            <p:nvPr/>
          </p:nvPicPr>
          <p:blipFill>
            <a:blip r:embed="rId3">
              <a:alphaModFix/>
            </a:blip>
            <a:srcRect t="54168" b="25083"/>
            <a:stretch/>
          </p:blipFill>
          <p:spPr>
            <a:xfrm>
              <a:off x="0" y="8662"/>
              <a:ext cx="7878726" cy="1097280"/>
            </a:xfrm>
            <a:prstGeom prst="rect">
              <a:avLst/>
            </a:prstGeom>
          </p:spPr>
        </p:pic>
        <p:sp>
          <p:nvSpPr>
            <p:cNvPr id="42" name="Rectangle 41">
              <a:extLst>
                <a:ext uri="{FF2B5EF4-FFF2-40B4-BE49-F238E27FC236}">
                  <a16:creationId xmlns:a16="http://schemas.microsoft.com/office/drawing/2014/main" id="{FABCD39A-99A8-BC1F-80C7-12272CDB92B3}"/>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27E4D99-609E-2E2D-3997-95FA387F853B}"/>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4BCFD38E-0232-09B2-6EDC-FD7BA88F4B1F}"/>
                </a:ext>
              </a:extLst>
            </p:cNvPr>
            <p:cNvSpPr txBox="1"/>
            <p:nvPr/>
          </p:nvSpPr>
          <p:spPr>
            <a:xfrm>
              <a:off x="363942" y="174960"/>
              <a:ext cx="3876422" cy="338554"/>
            </a:xfrm>
            <a:prstGeom prst="rect">
              <a:avLst/>
            </a:prstGeom>
            <a:noFill/>
          </p:spPr>
          <p:txBody>
            <a:bodyPr wrap="square" rtlCol="0">
              <a:spAutoFit/>
            </a:bodyPr>
            <a:lstStyle/>
            <a:p>
              <a:r>
                <a:rPr lang="es" sz="1600" b="1" dirty="0">
                  <a:solidFill>
                    <a:schemeClr val="bg1"/>
                  </a:solidFill>
                  <a:latin typeface="Calibri" panose="020F0502020204030204" pitchFamily="34" charset="0"/>
                  <a:cs typeface="Calibri" panose="020F0502020204030204" pitchFamily="34" charset="0"/>
                </a:rPr>
                <a:t>R</a:t>
              </a:r>
              <a:r>
                <a:rPr lang="es-ES" sz="1600" b="1" dirty="0">
                  <a:solidFill>
                    <a:schemeClr val="bg1"/>
                  </a:solidFill>
                  <a:latin typeface="Calibri" panose="020F0502020204030204" pitchFamily="34" charset="0"/>
                  <a:cs typeface="Calibri" panose="020F0502020204030204" pitchFamily="34" charset="0"/>
                </a:rPr>
                <a:t>e</a:t>
              </a:r>
              <a:r>
                <a:rPr lang="es" sz="1600" b="1" dirty="0">
                  <a:solidFill>
                    <a:schemeClr val="bg1"/>
                  </a:solidFill>
                  <a:latin typeface="Calibri" panose="020F0502020204030204" pitchFamily="34" charset="0"/>
                  <a:cs typeface="Calibri" panose="020F0502020204030204" pitchFamily="34" charset="0"/>
                </a:rPr>
                <a:t>comendación GRADE 14:</a:t>
              </a:r>
              <a:endParaRPr lang="en-US" sz="1600" dirty="0">
                <a:solidFill>
                  <a:schemeClr val="bg1"/>
                </a:solidFill>
                <a:latin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4E48F6C2-88D6-E083-D5A1-11713EB8242B}"/>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EA3C28E3-445E-244B-80B9-45EF24512ECD}"/>
                </a:ext>
              </a:extLst>
            </p:cNvPr>
            <p:cNvGrpSpPr>
              <a:grpSpLocks noChangeAspect="1"/>
            </p:cNvGrpSpPr>
            <p:nvPr/>
          </p:nvGrpSpPr>
          <p:grpSpPr>
            <a:xfrm>
              <a:off x="10631733" y="161380"/>
              <a:ext cx="1371600" cy="270316"/>
              <a:chOff x="8077200" y="2074333"/>
              <a:chExt cx="2319866" cy="457200"/>
            </a:xfrm>
          </p:grpSpPr>
          <p:sp>
            <p:nvSpPr>
              <p:cNvPr id="52" name="Oval 51">
                <a:extLst>
                  <a:ext uri="{FF2B5EF4-FFF2-40B4-BE49-F238E27FC236}">
                    <a16:creationId xmlns:a16="http://schemas.microsoft.com/office/drawing/2014/main" id="{54E87941-7C74-7306-8AAA-7A659B21B26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86F29DD8-2571-C06A-27DD-38BFC930B9B7}"/>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Oval 53">
                <a:extLst>
                  <a:ext uri="{FF2B5EF4-FFF2-40B4-BE49-F238E27FC236}">
                    <a16:creationId xmlns:a16="http://schemas.microsoft.com/office/drawing/2014/main" id="{C19A4C91-E8DF-F8AA-AF68-0266237B1FBA}"/>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BA40D3A1-E17E-3AB7-5779-09D293BF735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A6FFB887-2FE3-66BE-E36D-58564B3D9AC7}"/>
                </a:ext>
              </a:extLst>
            </p:cNvPr>
            <p:cNvSpPr txBox="1"/>
            <p:nvPr/>
          </p:nvSpPr>
          <p:spPr>
            <a:xfrm>
              <a:off x="8053475" y="139164"/>
              <a:ext cx="2542807"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s" sz="1600" b="1" dirty="0">
                  <a:solidFill>
                    <a:schemeClr val="bg1"/>
                  </a:solidFill>
                  <a:latin typeface="Calibri" panose="020F0502020204030204" pitchFamily="34" charset="0"/>
                  <a:cs typeface="Calibri" panose="020F0502020204030204" pitchFamily="34" charset="0"/>
                </a:rPr>
                <a:t>Nivel de evidencia: bajo</a:t>
              </a:r>
              <a:endParaRPr lang="en-US" sz="1600" dirty="0">
                <a:solidFill>
                  <a:schemeClr val="bg1"/>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7BFF4ECA-C532-0223-7FA4-4456B1586A35}"/>
                </a:ext>
              </a:extLst>
            </p:cNvPr>
            <p:cNvSpPr txBox="1"/>
            <p:nvPr/>
          </p:nvSpPr>
          <p:spPr>
            <a:xfrm>
              <a:off x="8057018" y="698045"/>
              <a:ext cx="3320895" cy="338554"/>
            </a:xfrm>
            <a:prstGeom prst="rect">
              <a:avLst/>
            </a:prstGeom>
            <a:noFill/>
          </p:spPr>
          <p:txBody>
            <a:bodyPr wrap="square" rtlCol="0">
              <a:spAutoFit/>
            </a:bodyPr>
            <a:lstStyle/>
            <a:p>
              <a:r>
                <a:rPr lang="es" sz="1600" b="1" dirty="0">
                  <a:solidFill>
                    <a:schemeClr val="tx2"/>
                  </a:solidFill>
                  <a:latin typeface="Calibri" panose="020F0502020204030204" pitchFamily="34" charset="0"/>
                  <a:cs typeface="Calibri" panose="020F0502020204030204" pitchFamily="34" charset="0"/>
                </a:rPr>
                <a:t>Recomendación: </a:t>
              </a:r>
              <a:r>
                <a:rPr lang="es" sz="1600" dirty="0">
                  <a:latin typeface="Calibri" panose="020F0502020204030204" pitchFamily="34" charset="0"/>
                  <a:cs typeface="Calibri" panose="020F0502020204030204" pitchFamily="34" charset="0"/>
                </a:rPr>
                <a:t>Condicional</a:t>
              </a:r>
            </a:p>
          </p:txBody>
        </p:sp>
        <p:sp>
          <p:nvSpPr>
            <p:cNvPr id="49" name="Round Single Corner Rectangle 48">
              <a:extLst>
                <a:ext uri="{FF2B5EF4-FFF2-40B4-BE49-F238E27FC236}">
                  <a16:creationId xmlns:a16="http://schemas.microsoft.com/office/drawing/2014/main" id="{6D29114E-44E9-4472-AE38-04BFEF208133}"/>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070E4EE1-7E59-B6F7-2E56-B9D4F1171AFC}"/>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51" name="TextBox 50">
              <a:extLst>
                <a:ext uri="{FF2B5EF4-FFF2-40B4-BE49-F238E27FC236}">
                  <a16:creationId xmlns:a16="http://schemas.microsoft.com/office/drawing/2014/main" id="{12FA114E-C414-A5B8-C887-E30AF17E34DE}"/>
                </a:ext>
              </a:extLst>
            </p:cNvPr>
            <p:cNvSpPr txBox="1"/>
            <p:nvPr/>
          </p:nvSpPr>
          <p:spPr>
            <a:xfrm>
              <a:off x="365600" y="473062"/>
              <a:ext cx="7545948" cy="480131"/>
            </a:xfrm>
            <a:prstGeom prst="rect">
              <a:avLst/>
            </a:prstGeom>
            <a:noFill/>
          </p:spPr>
          <p:txBody>
            <a:bodyPr wrap="square" rtlCol="0">
              <a:spAutoFit/>
            </a:bodyPr>
            <a:lstStyle/>
            <a:p>
              <a:pPr marL="0" marR="0">
                <a:lnSpc>
                  <a:spcPct val="90000"/>
                </a:lnSpc>
                <a:spcBef>
                  <a:spcPts val="0"/>
                </a:spcBef>
                <a:spcAft>
                  <a:spcPts val="0"/>
                </a:spcAft>
              </a:pPr>
              <a:r>
                <a:rPr lang="es-ES" sz="1400" spc="-30" dirty="0">
                  <a:solidFill>
                    <a:schemeClr val="bg1"/>
                  </a:solidFill>
                  <a:latin typeface="Calibri" panose="020F0502020204030204" pitchFamily="34" charset="0"/>
                  <a:cs typeface="Calibri" panose="020F0502020204030204" pitchFamily="34" charset="0"/>
                </a:rPr>
                <a:t>Sugerimos el uso de corticosteroides en mujeres embarazadas con enfermedad inflamatoria intestinal cuando sea clínicamente necesario, asegurando un control adecuado durante su administración.</a:t>
              </a:r>
              <a:endParaRPr lang="en-US" sz="1400" kern="1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6F04BD69-4146-AE39-561A-1754B4A84C59}"/>
              </a:ext>
            </a:extLst>
          </p:cNvPr>
          <p:cNvGrpSpPr/>
          <p:nvPr/>
        </p:nvGrpSpPr>
        <p:grpSpPr>
          <a:xfrm>
            <a:off x="0" y="3741645"/>
            <a:ext cx="12192000" cy="1156448"/>
            <a:chOff x="0" y="0"/>
            <a:chExt cx="12192000" cy="1156448"/>
          </a:xfrm>
        </p:grpSpPr>
        <p:pic>
          <p:nvPicPr>
            <p:cNvPr id="57" name="Picture 56" descr="A white and grey triangle pattern&#10;&#10;Description automatically generated">
              <a:extLst>
                <a:ext uri="{FF2B5EF4-FFF2-40B4-BE49-F238E27FC236}">
                  <a16:creationId xmlns:a16="http://schemas.microsoft.com/office/drawing/2014/main" id="{1004DD6F-E37A-D3E6-6BFF-9563C625666F}"/>
                </a:ext>
              </a:extLst>
            </p:cNvPr>
            <p:cNvPicPr>
              <a:picLocks/>
            </p:cNvPicPr>
            <p:nvPr/>
          </p:nvPicPr>
          <p:blipFill>
            <a:blip r:embed="rId3">
              <a:alphaModFix/>
            </a:blip>
            <a:srcRect t="54168" b="25083"/>
            <a:stretch/>
          </p:blipFill>
          <p:spPr>
            <a:xfrm>
              <a:off x="0" y="8662"/>
              <a:ext cx="7878726" cy="1097280"/>
            </a:xfrm>
            <a:prstGeom prst="rect">
              <a:avLst/>
            </a:prstGeom>
          </p:spPr>
        </p:pic>
        <p:sp>
          <p:nvSpPr>
            <p:cNvPr id="58" name="Rectangle 57">
              <a:extLst>
                <a:ext uri="{FF2B5EF4-FFF2-40B4-BE49-F238E27FC236}">
                  <a16:creationId xmlns:a16="http://schemas.microsoft.com/office/drawing/2014/main" id="{10FF7E69-81B2-C37B-D5CE-7AA0E4B12828}"/>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F48E407D-DDA4-89D7-E60D-54B5682B1AD8}"/>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D0047E0-6A6D-E5B2-529E-5AD9AF5D350A}"/>
                </a:ext>
              </a:extLst>
            </p:cNvPr>
            <p:cNvSpPr txBox="1"/>
            <p:nvPr/>
          </p:nvSpPr>
          <p:spPr>
            <a:xfrm>
              <a:off x="363942" y="174960"/>
              <a:ext cx="3876422" cy="338554"/>
            </a:xfrm>
            <a:prstGeom prst="rect">
              <a:avLst/>
            </a:prstGeom>
            <a:noFill/>
          </p:spPr>
          <p:txBody>
            <a:bodyPr wrap="square" rtlCol="0">
              <a:spAutoFit/>
            </a:bodyPr>
            <a:lstStyle/>
            <a:p>
              <a:r>
                <a:rPr lang="es" sz="1600" b="1" dirty="0">
                  <a:solidFill>
                    <a:schemeClr val="bg1"/>
                  </a:solidFill>
                  <a:latin typeface="Calibri" panose="020F0502020204030204" pitchFamily="34" charset="0"/>
                  <a:cs typeface="Calibri" panose="020F0502020204030204" pitchFamily="34" charset="0"/>
                </a:rPr>
                <a:t>R</a:t>
              </a:r>
              <a:r>
                <a:rPr lang="es-ES" sz="1600" b="1" dirty="0">
                  <a:solidFill>
                    <a:schemeClr val="bg1"/>
                  </a:solidFill>
                  <a:latin typeface="Calibri" panose="020F0502020204030204" pitchFamily="34" charset="0"/>
                  <a:cs typeface="Calibri" panose="020F0502020204030204" pitchFamily="34" charset="0"/>
                </a:rPr>
                <a:t>e</a:t>
              </a:r>
              <a:r>
                <a:rPr lang="es" sz="1600" b="1" dirty="0">
                  <a:solidFill>
                    <a:schemeClr val="bg1"/>
                  </a:solidFill>
                  <a:latin typeface="Calibri" panose="020F0502020204030204" pitchFamily="34" charset="0"/>
                  <a:cs typeface="Calibri" panose="020F0502020204030204" pitchFamily="34" charset="0"/>
                </a:rPr>
                <a:t>comendación GRADE 15:</a:t>
              </a:r>
              <a:endParaRPr lang="en-US" sz="1600" dirty="0">
                <a:solidFill>
                  <a:schemeClr val="bg1"/>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1EC11A41-47A8-A8DF-030E-C5B77D6EA967}"/>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2" name="Group 61">
              <a:extLst>
                <a:ext uri="{FF2B5EF4-FFF2-40B4-BE49-F238E27FC236}">
                  <a16:creationId xmlns:a16="http://schemas.microsoft.com/office/drawing/2014/main" id="{939E0096-337E-C277-70EB-A60EE634AD78}"/>
                </a:ext>
              </a:extLst>
            </p:cNvPr>
            <p:cNvGrpSpPr>
              <a:grpSpLocks noChangeAspect="1"/>
            </p:cNvGrpSpPr>
            <p:nvPr/>
          </p:nvGrpSpPr>
          <p:grpSpPr>
            <a:xfrm>
              <a:off x="10631733" y="161380"/>
              <a:ext cx="1371600" cy="270316"/>
              <a:chOff x="8077200" y="2074333"/>
              <a:chExt cx="2319866" cy="457200"/>
            </a:xfrm>
          </p:grpSpPr>
          <p:sp>
            <p:nvSpPr>
              <p:cNvPr id="68" name="Oval 67">
                <a:extLst>
                  <a:ext uri="{FF2B5EF4-FFF2-40B4-BE49-F238E27FC236}">
                    <a16:creationId xmlns:a16="http://schemas.microsoft.com/office/drawing/2014/main" id="{2247187A-8F1B-09FC-8A5E-E8406E54DAFF}"/>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9" name="Oval 68">
                <a:extLst>
                  <a:ext uri="{FF2B5EF4-FFF2-40B4-BE49-F238E27FC236}">
                    <a16:creationId xmlns:a16="http://schemas.microsoft.com/office/drawing/2014/main" id="{051C4F4E-5844-C7FF-4AB8-21B73292DC9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0" name="Oval 69">
                <a:extLst>
                  <a:ext uri="{FF2B5EF4-FFF2-40B4-BE49-F238E27FC236}">
                    <a16:creationId xmlns:a16="http://schemas.microsoft.com/office/drawing/2014/main" id="{AA6FF435-09B7-233E-B61B-64048908C4C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1" name="Oval 70">
                <a:extLst>
                  <a:ext uri="{FF2B5EF4-FFF2-40B4-BE49-F238E27FC236}">
                    <a16:creationId xmlns:a16="http://schemas.microsoft.com/office/drawing/2014/main" id="{23F4CD6A-E489-5AC8-C404-7263F96CAF3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3" name="TextBox 62">
              <a:extLst>
                <a:ext uri="{FF2B5EF4-FFF2-40B4-BE49-F238E27FC236}">
                  <a16:creationId xmlns:a16="http://schemas.microsoft.com/office/drawing/2014/main" id="{3B2BB42F-830D-F859-17CF-53E5F0D80D3A}"/>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s" sz="1600" b="1" dirty="0">
                  <a:solidFill>
                    <a:schemeClr val="bg1"/>
                  </a:solidFill>
                  <a:latin typeface="Calibri" panose="020F0502020204030204" pitchFamily="34" charset="0"/>
                  <a:cs typeface="Calibri" panose="020F0502020204030204" pitchFamily="34" charset="0"/>
                </a:rPr>
                <a:t>Nivel de evidencia: Muy bajo</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2C99A582-525E-C1AB-554E-2770DC045231}"/>
                </a:ext>
              </a:extLst>
            </p:cNvPr>
            <p:cNvSpPr txBox="1"/>
            <p:nvPr/>
          </p:nvSpPr>
          <p:spPr>
            <a:xfrm>
              <a:off x="8057018" y="698045"/>
              <a:ext cx="3320895" cy="338554"/>
            </a:xfrm>
            <a:prstGeom prst="rect">
              <a:avLst/>
            </a:prstGeom>
            <a:noFill/>
          </p:spPr>
          <p:txBody>
            <a:bodyPr wrap="square" rtlCol="0">
              <a:spAutoFit/>
            </a:bodyPr>
            <a:lstStyle/>
            <a:p>
              <a:r>
                <a:rPr lang="es" sz="1600" b="1" dirty="0">
                  <a:solidFill>
                    <a:schemeClr val="tx2"/>
                  </a:solidFill>
                  <a:latin typeface="Calibri" panose="020F0502020204030204" pitchFamily="34" charset="0"/>
                  <a:cs typeface="Calibri" panose="020F0502020204030204" pitchFamily="34" charset="0"/>
                </a:rPr>
                <a:t>Recomendación: </a:t>
              </a:r>
              <a:r>
                <a:rPr lang="es" sz="1600" dirty="0">
                  <a:latin typeface="Calibri" panose="020F0502020204030204" pitchFamily="34" charset="0"/>
                  <a:cs typeface="Calibri" panose="020F0502020204030204" pitchFamily="34" charset="0"/>
                </a:rPr>
                <a:t>Fuerte</a:t>
              </a:r>
            </a:p>
          </p:txBody>
        </p:sp>
        <p:sp>
          <p:nvSpPr>
            <p:cNvPr id="65" name="Round Single Corner Rectangle 64">
              <a:extLst>
                <a:ext uri="{FF2B5EF4-FFF2-40B4-BE49-F238E27FC236}">
                  <a16:creationId xmlns:a16="http://schemas.microsoft.com/office/drawing/2014/main" id="{77E56C05-50DD-A917-6898-CDD62F9FF906}"/>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6" name="Picture 65">
              <a:extLst>
                <a:ext uri="{FF2B5EF4-FFF2-40B4-BE49-F238E27FC236}">
                  <a16:creationId xmlns:a16="http://schemas.microsoft.com/office/drawing/2014/main" id="{3C5F074B-5758-3E90-958A-A90ACA9E90CD}"/>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67" name="TextBox 66">
              <a:extLst>
                <a:ext uri="{FF2B5EF4-FFF2-40B4-BE49-F238E27FC236}">
                  <a16:creationId xmlns:a16="http://schemas.microsoft.com/office/drawing/2014/main" id="{1C04A55F-DE08-6A98-8737-CD5236885AEA}"/>
                </a:ext>
              </a:extLst>
            </p:cNvPr>
            <p:cNvSpPr txBox="1"/>
            <p:nvPr/>
          </p:nvSpPr>
          <p:spPr>
            <a:xfrm>
              <a:off x="365601" y="463122"/>
              <a:ext cx="7393352" cy="480131"/>
            </a:xfrm>
            <a:prstGeom prst="rect">
              <a:avLst/>
            </a:prstGeom>
            <a:noFill/>
          </p:spPr>
          <p:txBody>
            <a:bodyPr wrap="square" rtlCol="0">
              <a:spAutoFit/>
            </a:bodyPr>
            <a:lstStyle/>
            <a:p>
              <a:pPr marL="0" marR="0">
                <a:lnSpc>
                  <a:spcPct val="90000"/>
                </a:lnSpc>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Recomendamos suspender el tratamiento de mantenimiento con metotrexato en mujeres con enfermedad inflamatoria intestinal antes de la concepción.</a:t>
              </a:r>
              <a:endParaRPr lang="en-US" sz="1400" kern="100" spc="-4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0D6DCC1C-BF21-AFA0-EEC1-AEEC3C8D142F}"/>
              </a:ext>
            </a:extLst>
          </p:cNvPr>
          <p:cNvGrpSpPr/>
          <p:nvPr/>
        </p:nvGrpSpPr>
        <p:grpSpPr>
          <a:xfrm>
            <a:off x="0" y="0"/>
            <a:ext cx="12192000" cy="1156448"/>
            <a:chOff x="0" y="0"/>
            <a:chExt cx="12192000" cy="1156448"/>
          </a:xfrm>
        </p:grpSpPr>
        <p:pic>
          <p:nvPicPr>
            <p:cNvPr id="73" name="Picture 72" descr="A white and grey triangle pattern&#10;&#10;Description automatically generated">
              <a:extLst>
                <a:ext uri="{FF2B5EF4-FFF2-40B4-BE49-F238E27FC236}">
                  <a16:creationId xmlns:a16="http://schemas.microsoft.com/office/drawing/2014/main" id="{396C2098-BDFB-07FD-BB7B-764142BE1CCB}"/>
                </a:ext>
              </a:extLst>
            </p:cNvPr>
            <p:cNvPicPr>
              <a:picLocks/>
            </p:cNvPicPr>
            <p:nvPr/>
          </p:nvPicPr>
          <p:blipFill>
            <a:blip r:embed="rId3">
              <a:alphaModFix/>
            </a:blip>
            <a:srcRect t="54168" b="25083"/>
            <a:stretch/>
          </p:blipFill>
          <p:spPr>
            <a:xfrm>
              <a:off x="0" y="8662"/>
              <a:ext cx="7878726" cy="1097280"/>
            </a:xfrm>
            <a:prstGeom prst="rect">
              <a:avLst/>
            </a:prstGeom>
          </p:spPr>
        </p:pic>
        <p:sp>
          <p:nvSpPr>
            <p:cNvPr id="74" name="Rectangle 73">
              <a:extLst>
                <a:ext uri="{FF2B5EF4-FFF2-40B4-BE49-F238E27FC236}">
                  <a16:creationId xmlns:a16="http://schemas.microsoft.com/office/drawing/2014/main" id="{8DFFB507-B42F-CBCD-67DF-1A36563ABB71}"/>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57A252E4-A98A-0FDB-785C-A25C1FC5600F}"/>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F0BF405B-DE56-3B2D-994F-B9FD112EECBE}"/>
                </a:ext>
              </a:extLst>
            </p:cNvPr>
            <p:cNvSpPr txBox="1"/>
            <p:nvPr/>
          </p:nvSpPr>
          <p:spPr>
            <a:xfrm>
              <a:off x="363942" y="174960"/>
              <a:ext cx="3876422" cy="338554"/>
            </a:xfrm>
            <a:prstGeom prst="rect">
              <a:avLst/>
            </a:prstGeom>
            <a:noFill/>
          </p:spPr>
          <p:txBody>
            <a:bodyPr wrap="square" rtlCol="0">
              <a:spAutoFit/>
            </a:bodyPr>
            <a:lstStyle/>
            <a:p>
              <a:r>
                <a:rPr lang="es" sz="1600" b="1" dirty="0">
                  <a:solidFill>
                    <a:schemeClr val="bg1"/>
                  </a:solidFill>
                  <a:latin typeface="Calibri" panose="020F0502020204030204" pitchFamily="34" charset="0"/>
                  <a:cs typeface="Calibri" panose="020F0502020204030204" pitchFamily="34" charset="0"/>
                </a:rPr>
                <a:t>R</a:t>
              </a:r>
              <a:r>
                <a:rPr lang="es-ES" sz="1600" b="1" dirty="0">
                  <a:solidFill>
                    <a:schemeClr val="bg1"/>
                  </a:solidFill>
                  <a:latin typeface="Calibri" panose="020F0502020204030204" pitchFamily="34" charset="0"/>
                  <a:cs typeface="Calibri" panose="020F0502020204030204" pitchFamily="34" charset="0"/>
                </a:rPr>
                <a:t>e</a:t>
              </a:r>
              <a:r>
                <a:rPr lang="es" sz="1600" b="1" dirty="0">
                  <a:solidFill>
                    <a:schemeClr val="bg1"/>
                  </a:solidFill>
                  <a:latin typeface="Calibri" panose="020F0502020204030204" pitchFamily="34" charset="0"/>
                  <a:cs typeface="Calibri" panose="020F0502020204030204" pitchFamily="34" charset="0"/>
                </a:rPr>
                <a:t>comendación GRADE 12:</a:t>
              </a:r>
              <a:endParaRPr lang="en-US" sz="1600" dirty="0">
                <a:solidFill>
                  <a:schemeClr val="bg1"/>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1BA9C538-F32A-017A-D02F-8DCE5F84524E}"/>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ACBC0D7C-5DBA-7565-E7FC-CFFDB8E4D925}"/>
                </a:ext>
              </a:extLst>
            </p:cNvPr>
            <p:cNvGrpSpPr>
              <a:grpSpLocks noChangeAspect="1"/>
            </p:cNvGrpSpPr>
            <p:nvPr/>
          </p:nvGrpSpPr>
          <p:grpSpPr>
            <a:xfrm>
              <a:off x="10631733" y="161380"/>
              <a:ext cx="1371600" cy="270316"/>
              <a:chOff x="8077200" y="2074333"/>
              <a:chExt cx="2319866" cy="457200"/>
            </a:xfrm>
          </p:grpSpPr>
          <p:sp>
            <p:nvSpPr>
              <p:cNvPr id="84" name="Oval 83">
                <a:extLst>
                  <a:ext uri="{FF2B5EF4-FFF2-40B4-BE49-F238E27FC236}">
                    <a16:creationId xmlns:a16="http://schemas.microsoft.com/office/drawing/2014/main" id="{56278005-85D1-7812-D61D-DE26053E2E4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5" name="Oval 84">
                <a:extLst>
                  <a:ext uri="{FF2B5EF4-FFF2-40B4-BE49-F238E27FC236}">
                    <a16:creationId xmlns:a16="http://schemas.microsoft.com/office/drawing/2014/main" id="{42B7EC9E-2FEB-A83D-A833-B6408B8F348B}"/>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0111994A-B421-9515-DC96-C833780AD0C7}"/>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7" name="Oval 86">
                <a:extLst>
                  <a:ext uri="{FF2B5EF4-FFF2-40B4-BE49-F238E27FC236}">
                    <a16:creationId xmlns:a16="http://schemas.microsoft.com/office/drawing/2014/main" id="{6960B6E4-71E8-3E12-86A3-DE8A2E016FD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79" name="TextBox 78">
              <a:extLst>
                <a:ext uri="{FF2B5EF4-FFF2-40B4-BE49-F238E27FC236}">
                  <a16:creationId xmlns:a16="http://schemas.microsoft.com/office/drawing/2014/main" id="{08CAD3F6-C323-CF12-EB3A-C9CB621282AF}"/>
                </a:ext>
              </a:extLst>
            </p:cNvPr>
            <p:cNvSpPr txBox="1"/>
            <p:nvPr/>
          </p:nvSpPr>
          <p:spPr>
            <a:xfrm>
              <a:off x="8053475" y="139164"/>
              <a:ext cx="2462125"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s" sz="1600" b="1" dirty="0">
                  <a:solidFill>
                    <a:schemeClr val="bg1"/>
                  </a:solidFill>
                  <a:latin typeface="Calibri" panose="020F0502020204030204" pitchFamily="34" charset="0"/>
                  <a:cs typeface="Calibri" panose="020F0502020204030204" pitchFamily="34" charset="0"/>
                </a:rPr>
                <a:t>Nivel de evidencia: bajo</a:t>
              </a:r>
              <a:endParaRPr lang="en-US" sz="1600" dirty="0">
                <a:solidFill>
                  <a:schemeClr val="bg1"/>
                </a:solidFill>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7B2B63BB-AA4C-EF3E-D0BA-F195BDCC45F7}"/>
                </a:ext>
              </a:extLst>
            </p:cNvPr>
            <p:cNvSpPr txBox="1"/>
            <p:nvPr/>
          </p:nvSpPr>
          <p:spPr>
            <a:xfrm>
              <a:off x="8057018" y="698045"/>
              <a:ext cx="3320895" cy="338554"/>
            </a:xfrm>
            <a:prstGeom prst="rect">
              <a:avLst/>
            </a:prstGeom>
            <a:noFill/>
          </p:spPr>
          <p:txBody>
            <a:bodyPr wrap="square" rtlCol="0">
              <a:spAutoFit/>
            </a:bodyPr>
            <a:lstStyle/>
            <a:p>
              <a:r>
                <a:rPr lang="es" sz="1600" b="1" dirty="0">
                  <a:solidFill>
                    <a:schemeClr val="tx2"/>
                  </a:solidFill>
                  <a:latin typeface="Calibri" panose="020F0502020204030204" pitchFamily="34" charset="0"/>
                  <a:cs typeface="Calibri" panose="020F0502020204030204" pitchFamily="34" charset="0"/>
                </a:rPr>
                <a:t>Recomendación: </a:t>
              </a:r>
              <a:r>
                <a:rPr lang="es" sz="1600" dirty="0">
                  <a:latin typeface="Calibri" panose="020F0502020204030204" pitchFamily="34" charset="0"/>
                  <a:cs typeface="Calibri" panose="020F0502020204030204" pitchFamily="34" charset="0"/>
                </a:rPr>
                <a:t>Fuerte</a:t>
              </a:r>
            </a:p>
          </p:txBody>
        </p:sp>
        <p:sp>
          <p:nvSpPr>
            <p:cNvPr id="81" name="Round Single Corner Rectangle 80">
              <a:extLst>
                <a:ext uri="{FF2B5EF4-FFF2-40B4-BE49-F238E27FC236}">
                  <a16:creationId xmlns:a16="http://schemas.microsoft.com/office/drawing/2014/main" id="{F64AB6BB-81F1-5822-A007-8659AB88E7E3}"/>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2" name="Picture 81">
              <a:extLst>
                <a:ext uri="{FF2B5EF4-FFF2-40B4-BE49-F238E27FC236}">
                  <a16:creationId xmlns:a16="http://schemas.microsoft.com/office/drawing/2014/main" id="{8A390A91-413F-9EF7-67A4-03A8A585C28B}"/>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83" name="TextBox 82">
              <a:extLst>
                <a:ext uri="{FF2B5EF4-FFF2-40B4-BE49-F238E27FC236}">
                  <a16:creationId xmlns:a16="http://schemas.microsoft.com/office/drawing/2014/main" id="{EC11CB69-1365-E044-2BDE-BCEE30511560}"/>
                </a:ext>
              </a:extLst>
            </p:cNvPr>
            <p:cNvSpPr txBox="1"/>
            <p:nvPr/>
          </p:nvSpPr>
          <p:spPr>
            <a:xfrm>
              <a:off x="365600" y="473062"/>
              <a:ext cx="7406799" cy="480131"/>
            </a:xfrm>
            <a:prstGeom prst="rect">
              <a:avLst/>
            </a:prstGeom>
            <a:noFill/>
          </p:spPr>
          <p:txBody>
            <a:bodyPr wrap="square" rtlCol="0">
              <a:spAutoFit/>
            </a:bodyPr>
            <a:lstStyle/>
            <a:p>
              <a:pPr marL="0" marR="0">
                <a:lnSpc>
                  <a:spcPct val="90000"/>
                </a:lnSpc>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Recomendamos que las mujeres con enfermedad inflamatoria intestinal, ya sea durante el embarazo o al intentar concebir, continúen con la terapia de mantenimiento con 5-aminosalicilatos</a:t>
              </a:r>
              <a:r>
                <a:rPr lang="es" sz="14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83959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98D0B-D2E4-F8D0-04BD-0BAA8381F6A8}"/>
            </a:ext>
          </a:extLst>
        </p:cNvPr>
        <p:cNvGrpSpPr/>
        <p:nvPr/>
      </p:nvGrpSpPr>
      <p:grpSpPr>
        <a:xfrm>
          <a:off x="0" y="0"/>
          <a:ext cx="0" cy="0"/>
          <a:chOff x="0" y="0"/>
          <a:chExt cx="0" cy="0"/>
        </a:xfrm>
      </p:grpSpPr>
      <p:pic>
        <p:nvPicPr>
          <p:cNvPr id="2" name="Picture 1" descr="A white and grey triangle pattern&#10;&#10;Description automatically generated">
            <a:extLst>
              <a:ext uri="{FF2B5EF4-FFF2-40B4-BE49-F238E27FC236}">
                <a16:creationId xmlns:a16="http://schemas.microsoft.com/office/drawing/2014/main" id="{35931096-E1B6-B2DD-94CF-BB4F022E011D}"/>
              </a:ext>
            </a:extLst>
          </p:cNvPr>
          <p:cNvPicPr>
            <a:picLocks/>
          </p:cNvPicPr>
          <p:nvPr/>
        </p:nvPicPr>
        <p:blipFill>
          <a:blip r:embed="rId3">
            <a:alphaModFix/>
          </a:blip>
          <a:srcRect t="54168" b="19503"/>
          <a:stretch/>
        </p:blipFill>
        <p:spPr>
          <a:xfrm>
            <a:off x="0" y="8662"/>
            <a:ext cx="7878726" cy="1399032"/>
          </a:xfrm>
          <a:prstGeom prst="rect">
            <a:avLst/>
          </a:prstGeom>
        </p:spPr>
      </p:pic>
      <p:sp>
        <p:nvSpPr>
          <p:cNvPr id="5" name="Rectangle 4">
            <a:extLst>
              <a:ext uri="{FF2B5EF4-FFF2-40B4-BE49-F238E27FC236}">
                <a16:creationId xmlns:a16="http://schemas.microsoft.com/office/drawing/2014/main" id="{FCFFF6B6-B064-DA04-9B7F-EBFEB193A8CD}"/>
              </a:ext>
            </a:extLst>
          </p:cNvPr>
          <p:cNvSpPr/>
          <p:nvPr/>
        </p:nvSpPr>
        <p:spPr>
          <a:xfrm>
            <a:off x="0" y="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05DFA514-2260-AB80-FF6F-A13335297E02}"/>
              </a:ext>
            </a:extLst>
          </p:cNvPr>
          <p:cNvSpPr/>
          <p:nvPr/>
        </p:nvSpPr>
        <p:spPr>
          <a:xfrm>
            <a:off x="7889358" y="70462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79A180F-9D87-DDC3-E2F0-E397FD6FED48}"/>
              </a:ext>
            </a:extLst>
          </p:cNvPr>
          <p:cNvSpPr txBox="1"/>
          <p:nvPr/>
        </p:nvSpPr>
        <p:spPr>
          <a:xfrm>
            <a:off x="363942" y="18769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17:</a:t>
            </a:r>
            <a:endParaRPr lang="en-US" dirty="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921F43E-04B0-0B4D-78F1-C8ED9F478B9B}"/>
              </a:ext>
            </a:extLst>
          </p:cNvPr>
          <p:cNvSpPr/>
          <p:nvPr/>
        </p:nvSpPr>
        <p:spPr>
          <a:xfrm>
            <a:off x="7889358" y="423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5" name="Content Placeholder 2">
            <a:extLst>
              <a:ext uri="{FF2B5EF4-FFF2-40B4-BE49-F238E27FC236}">
                <a16:creationId xmlns:a16="http://schemas.microsoft.com/office/drawing/2014/main" id="{65101AE8-EDB8-423E-F4BE-1C02FE4B38A2}"/>
              </a:ext>
            </a:extLst>
          </p:cNvPr>
          <p:cNvSpPr txBox="1">
            <a:spLocks/>
          </p:cNvSpPr>
          <p:nvPr/>
        </p:nvSpPr>
        <p:spPr>
          <a:xfrm>
            <a:off x="8053475" y="37651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E7EF4023-FCE8-8181-7174-3C54C61B6791}"/>
              </a:ext>
            </a:extLst>
          </p:cNvPr>
          <p:cNvGrpSpPr>
            <a:grpSpLocks noChangeAspect="1"/>
          </p:cNvGrpSpPr>
          <p:nvPr/>
        </p:nvGrpSpPr>
        <p:grpSpPr>
          <a:xfrm>
            <a:off x="10180320" y="207678"/>
            <a:ext cx="1554480" cy="306358"/>
            <a:chOff x="8077200" y="2074333"/>
            <a:chExt cx="2319866" cy="457200"/>
          </a:xfrm>
        </p:grpSpPr>
        <p:sp>
          <p:nvSpPr>
            <p:cNvPr id="27" name="Oval 26">
              <a:extLst>
                <a:ext uri="{FF2B5EF4-FFF2-40B4-BE49-F238E27FC236}">
                  <a16:creationId xmlns:a16="http://schemas.microsoft.com/office/drawing/2014/main" id="{FFF3EB52-3464-86B9-A90F-90BB240A7906}"/>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458FA8FF-1B8E-3606-D5CB-81EFDB8F6AD5}"/>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F08A5BEE-EAD7-7D06-AB85-FCABB17DA3E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4ECA3D9C-2DFD-D949-0DB2-9E4118AFFC9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1" name="TextBox 30">
            <a:extLst>
              <a:ext uri="{FF2B5EF4-FFF2-40B4-BE49-F238E27FC236}">
                <a16:creationId xmlns:a16="http://schemas.microsoft.com/office/drawing/2014/main" id="{5743C8DC-7BC4-8820-10A1-E1163FB15910}"/>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2" name="Content Placeholder 2">
            <a:extLst>
              <a:ext uri="{FF2B5EF4-FFF2-40B4-BE49-F238E27FC236}">
                <a16:creationId xmlns:a16="http://schemas.microsoft.com/office/drawing/2014/main" id="{E820F7EF-C393-A360-7A12-F3549F3ED91D}"/>
              </a:ext>
            </a:extLst>
          </p:cNvPr>
          <p:cNvSpPr txBox="1">
            <a:spLocks/>
          </p:cNvSpPr>
          <p:nvPr/>
        </p:nvSpPr>
        <p:spPr>
          <a:xfrm>
            <a:off x="8057019" y="106952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Fuerte</a:t>
            </a:r>
          </a:p>
        </p:txBody>
      </p:sp>
      <p:sp>
        <p:nvSpPr>
          <p:cNvPr id="33" name="TextBox 32">
            <a:extLst>
              <a:ext uri="{FF2B5EF4-FFF2-40B4-BE49-F238E27FC236}">
                <a16:creationId xmlns:a16="http://schemas.microsoft.com/office/drawing/2014/main" id="{0099F03B-7A2D-1DA8-681E-81F78EE89EC2}"/>
              </a:ext>
            </a:extLst>
          </p:cNvPr>
          <p:cNvSpPr txBox="1"/>
          <p:nvPr/>
        </p:nvSpPr>
        <p:spPr>
          <a:xfrm>
            <a:off x="8057019" y="779068"/>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4" name="Round Single Corner Rectangle 33">
            <a:extLst>
              <a:ext uri="{FF2B5EF4-FFF2-40B4-BE49-F238E27FC236}">
                <a16:creationId xmlns:a16="http://schemas.microsoft.com/office/drawing/2014/main" id="{E6F4ED66-DCBB-DC57-3AC7-96B636E0990B}"/>
              </a:ext>
            </a:extLst>
          </p:cNvPr>
          <p:cNvSpPr/>
          <p:nvPr/>
        </p:nvSpPr>
        <p:spPr>
          <a:xfrm>
            <a:off x="152400" y="15240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32F4C1F2-76B2-0D84-E3B2-2324AB5BF485}"/>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36" name="TextBox 35">
            <a:extLst>
              <a:ext uri="{FF2B5EF4-FFF2-40B4-BE49-F238E27FC236}">
                <a16:creationId xmlns:a16="http://schemas.microsoft.com/office/drawing/2014/main" id="{A621EE37-D462-2831-5DDF-74548EB8AD0D}"/>
              </a:ext>
            </a:extLst>
          </p:cNvPr>
          <p:cNvSpPr txBox="1"/>
          <p:nvPr/>
        </p:nvSpPr>
        <p:spPr>
          <a:xfrm>
            <a:off x="388751" y="505236"/>
            <a:ext cx="7265116" cy="738664"/>
          </a:xfrm>
          <a:prstGeom prst="rect">
            <a:avLst/>
          </a:prstGeom>
          <a:noFill/>
        </p:spPr>
        <p:txBody>
          <a:bodyPr wrap="square" rtlCol="0">
            <a:spAutoFit/>
          </a:bodyPr>
          <a:lstStyle/>
          <a:p>
            <a:pPr marL="0" marR="0">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Recomendamos que las mujeres con enfermedad inflamatoria intestinal que están embarazadas </a:t>
            </a:r>
            <a:br>
              <a:rPr lang="es-ES" sz="1400" dirty="0">
                <a:solidFill>
                  <a:schemeClr val="bg1"/>
                </a:solidFill>
                <a:latin typeface="Calibri" panose="020F0502020204030204" pitchFamily="34" charset="0"/>
                <a:cs typeface="Calibri" panose="020F0502020204030204" pitchFamily="34" charset="0"/>
              </a:rPr>
            </a:br>
            <a:r>
              <a:rPr lang="es-ES" sz="1400" dirty="0">
                <a:solidFill>
                  <a:schemeClr val="bg1"/>
                </a:solidFill>
                <a:latin typeface="Calibri" panose="020F0502020204030204" pitchFamily="34" charset="0"/>
                <a:cs typeface="Calibri" panose="020F0502020204030204" pitchFamily="34" charset="0"/>
              </a:rPr>
              <a:t>o intentando concebir continúen con el tratamiento de mantenimiento con anti-TNF durante todo el embarazo.</a:t>
            </a:r>
            <a:endParaRPr lang="en-US" sz="1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7" name="Picture 36" descr="A white and grey triangle pattern&#10;&#10;Description automatically generated">
            <a:extLst>
              <a:ext uri="{FF2B5EF4-FFF2-40B4-BE49-F238E27FC236}">
                <a16:creationId xmlns:a16="http://schemas.microsoft.com/office/drawing/2014/main" id="{A4EBED24-9BCA-9F25-06E3-13336C6D8DBE}"/>
              </a:ext>
            </a:extLst>
          </p:cNvPr>
          <p:cNvPicPr>
            <a:picLocks/>
          </p:cNvPicPr>
          <p:nvPr/>
        </p:nvPicPr>
        <p:blipFill>
          <a:blip r:embed="rId3">
            <a:alphaModFix/>
          </a:blip>
          <a:srcRect t="54168" b="19503"/>
          <a:stretch/>
        </p:blipFill>
        <p:spPr>
          <a:xfrm>
            <a:off x="0" y="1559556"/>
            <a:ext cx="7878726" cy="1399032"/>
          </a:xfrm>
          <a:prstGeom prst="rect">
            <a:avLst/>
          </a:prstGeom>
        </p:spPr>
      </p:pic>
      <p:sp>
        <p:nvSpPr>
          <p:cNvPr id="38" name="Rectangle 37">
            <a:extLst>
              <a:ext uri="{FF2B5EF4-FFF2-40B4-BE49-F238E27FC236}">
                <a16:creationId xmlns:a16="http://schemas.microsoft.com/office/drawing/2014/main" id="{6987C6ED-A3B8-EDF9-1EBF-A4D17A4945E1}"/>
              </a:ext>
            </a:extLst>
          </p:cNvPr>
          <p:cNvSpPr/>
          <p:nvPr/>
        </p:nvSpPr>
        <p:spPr>
          <a:xfrm>
            <a:off x="0" y="155089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B6F90065-126D-56E3-4D3F-C3E6C35827C5}"/>
              </a:ext>
            </a:extLst>
          </p:cNvPr>
          <p:cNvSpPr/>
          <p:nvPr/>
        </p:nvSpPr>
        <p:spPr>
          <a:xfrm>
            <a:off x="7889358" y="225552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31EB017-8992-30FD-C019-44F1C894C4A6}"/>
              </a:ext>
            </a:extLst>
          </p:cNvPr>
          <p:cNvSpPr txBox="1"/>
          <p:nvPr/>
        </p:nvSpPr>
        <p:spPr>
          <a:xfrm>
            <a:off x="363942" y="1723345"/>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18:</a:t>
            </a:r>
            <a:endParaRPr lang="en-US" dirty="0">
              <a:solidFill>
                <a:schemeClr val="bg1"/>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D6F2D39F-7484-C8EB-883A-A32012CA3429}"/>
              </a:ext>
            </a:extLst>
          </p:cNvPr>
          <p:cNvSpPr/>
          <p:nvPr/>
        </p:nvSpPr>
        <p:spPr>
          <a:xfrm>
            <a:off x="7889358" y="155512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4" name="Content Placeholder 2">
            <a:extLst>
              <a:ext uri="{FF2B5EF4-FFF2-40B4-BE49-F238E27FC236}">
                <a16:creationId xmlns:a16="http://schemas.microsoft.com/office/drawing/2014/main" id="{044B4D60-83D4-C169-E410-9945A62A9F4D}"/>
              </a:ext>
            </a:extLst>
          </p:cNvPr>
          <p:cNvSpPr txBox="1">
            <a:spLocks/>
          </p:cNvSpPr>
          <p:nvPr/>
        </p:nvSpPr>
        <p:spPr>
          <a:xfrm>
            <a:off x="8053475" y="192741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28B56372-94CD-FCD7-12A9-C34FA65D40C1}"/>
              </a:ext>
            </a:extLst>
          </p:cNvPr>
          <p:cNvGrpSpPr>
            <a:grpSpLocks noChangeAspect="1"/>
          </p:cNvGrpSpPr>
          <p:nvPr/>
        </p:nvGrpSpPr>
        <p:grpSpPr>
          <a:xfrm>
            <a:off x="10180320" y="1758572"/>
            <a:ext cx="1554480" cy="306358"/>
            <a:chOff x="8077200" y="2074333"/>
            <a:chExt cx="2319866" cy="457200"/>
          </a:xfrm>
        </p:grpSpPr>
        <p:sp>
          <p:nvSpPr>
            <p:cNvPr id="76" name="Oval 75">
              <a:extLst>
                <a:ext uri="{FF2B5EF4-FFF2-40B4-BE49-F238E27FC236}">
                  <a16:creationId xmlns:a16="http://schemas.microsoft.com/office/drawing/2014/main" id="{F67F09A3-6E37-452A-1A41-8E7D562C07A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7" name="Oval 76">
              <a:extLst>
                <a:ext uri="{FF2B5EF4-FFF2-40B4-BE49-F238E27FC236}">
                  <a16:creationId xmlns:a16="http://schemas.microsoft.com/office/drawing/2014/main" id="{C9A89F50-4EB4-EB5A-5208-E9E41B16C8C7}"/>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id="{62150EDD-56BC-B020-F21E-68F79018E9F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60F433B9-C301-FFE2-FA9B-42F666F3FCE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0" name="TextBox 79">
            <a:extLst>
              <a:ext uri="{FF2B5EF4-FFF2-40B4-BE49-F238E27FC236}">
                <a16:creationId xmlns:a16="http://schemas.microsoft.com/office/drawing/2014/main" id="{37D6C695-15CE-1AFD-D566-76BD87DFAD8A}"/>
              </a:ext>
            </a:extLst>
          </p:cNvPr>
          <p:cNvSpPr txBox="1"/>
          <p:nvPr/>
        </p:nvSpPr>
        <p:spPr>
          <a:xfrm>
            <a:off x="8053475" y="1643759"/>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81" name="Content Placeholder 2">
            <a:extLst>
              <a:ext uri="{FF2B5EF4-FFF2-40B4-BE49-F238E27FC236}">
                <a16:creationId xmlns:a16="http://schemas.microsoft.com/office/drawing/2014/main" id="{C4C1848D-B9DB-A61D-E338-D55D5D7A3447}"/>
              </a:ext>
            </a:extLst>
          </p:cNvPr>
          <p:cNvSpPr txBox="1">
            <a:spLocks/>
          </p:cNvSpPr>
          <p:nvPr/>
        </p:nvSpPr>
        <p:spPr>
          <a:xfrm>
            <a:off x="8057019" y="262042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82" name="TextBox 81">
            <a:extLst>
              <a:ext uri="{FF2B5EF4-FFF2-40B4-BE49-F238E27FC236}">
                <a16:creationId xmlns:a16="http://schemas.microsoft.com/office/drawing/2014/main" id="{DE414E0D-B135-3D45-7226-72F4464F7F8F}"/>
              </a:ext>
            </a:extLst>
          </p:cNvPr>
          <p:cNvSpPr txBox="1"/>
          <p:nvPr/>
        </p:nvSpPr>
        <p:spPr>
          <a:xfrm>
            <a:off x="8057019" y="232996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83" name="Round Single Corner Rectangle 82">
            <a:extLst>
              <a:ext uri="{FF2B5EF4-FFF2-40B4-BE49-F238E27FC236}">
                <a16:creationId xmlns:a16="http://schemas.microsoft.com/office/drawing/2014/main" id="{2E5F4A44-E77E-877E-5088-AFA3CD348BE9}"/>
              </a:ext>
            </a:extLst>
          </p:cNvPr>
          <p:cNvSpPr/>
          <p:nvPr/>
        </p:nvSpPr>
        <p:spPr>
          <a:xfrm>
            <a:off x="152400" y="170329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4" name="Picture 83">
            <a:extLst>
              <a:ext uri="{FF2B5EF4-FFF2-40B4-BE49-F238E27FC236}">
                <a16:creationId xmlns:a16="http://schemas.microsoft.com/office/drawing/2014/main" id="{8E28E6A1-D2D4-D8C0-A0A6-8A3133D6B259}"/>
              </a:ext>
            </a:extLst>
          </p:cNvPr>
          <p:cNvPicPr>
            <a:picLocks noChangeAspect="1"/>
          </p:cNvPicPr>
          <p:nvPr/>
        </p:nvPicPr>
        <p:blipFill>
          <a:blip r:embed="rId4">
            <a:alphaModFix amt="10000"/>
          </a:blip>
          <a:srcRect t="794" b="794"/>
          <a:stretch/>
        </p:blipFill>
        <p:spPr>
          <a:xfrm>
            <a:off x="6398211" y="1837990"/>
            <a:ext cx="1106447" cy="869352"/>
          </a:xfrm>
          <a:prstGeom prst="rect">
            <a:avLst/>
          </a:prstGeom>
        </p:spPr>
      </p:pic>
      <p:sp>
        <p:nvSpPr>
          <p:cNvPr id="85" name="TextBox 84">
            <a:extLst>
              <a:ext uri="{FF2B5EF4-FFF2-40B4-BE49-F238E27FC236}">
                <a16:creationId xmlns:a16="http://schemas.microsoft.com/office/drawing/2014/main" id="{D62073DB-3E45-CB06-5DFA-17C83598D853}"/>
              </a:ext>
            </a:extLst>
          </p:cNvPr>
          <p:cNvSpPr txBox="1"/>
          <p:nvPr/>
        </p:nvSpPr>
        <p:spPr>
          <a:xfrm>
            <a:off x="388750" y="2079321"/>
            <a:ext cx="7370203" cy="674736"/>
          </a:xfrm>
          <a:prstGeom prst="rect">
            <a:avLst/>
          </a:prstGeom>
          <a:noFill/>
        </p:spPr>
        <p:txBody>
          <a:bodyPr wrap="square" rtlCol="0">
            <a:spAutoFit/>
          </a:bodyPr>
          <a:lstStyle/>
          <a:p>
            <a:pPr marL="0" marR="0">
              <a:lnSpc>
                <a:spcPct val="90000"/>
              </a:lnSpc>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Sugerimos que las mujeres con enfermedad inflamatoria intestinal que estén embarazadas o intentando concebir continúen durante todo el embarazo con el tratamiento combinado de mantenimiento con anti-TNF y </a:t>
            </a:r>
            <a:r>
              <a:rPr lang="es-ES" sz="1400" dirty="0" err="1">
                <a:solidFill>
                  <a:schemeClr val="bg1"/>
                </a:solidFill>
                <a:latin typeface="Calibri" panose="020F0502020204030204" pitchFamily="34" charset="0"/>
                <a:cs typeface="Calibri" panose="020F0502020204030204" pitchFamily="34" charset="0"/>
              </a:rPr>
              <a:t>tiopurinas</a:t>
            </a:r>
            <a:r>
              <a:rPr lang="es-ES" sz="1400" dirty="0">
                <a:solidFill>
                  <a:schemeClr val="bg1"/>
                </a:solidFill>
                <a:latin typeface="Calibri" panose="020F0502020204030204" pitchFamily="34" charset="0"/>
                <a:cs typeface="Calibri" panose="020F0502020204030204" pitchFamily="34" charset="0"/>
              </a:rPr>
              <a:t>.</a:t>
            </a:r>
            <a:endParaRPr lang="en-US" sz="1400" kern="100" spc="-4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6" name="Picture 85" descr="A white and grey triangle pattern&#10;&#10;Description automatically generated">
            <a:extLst>
              <a:ext uri="{FF2B5EF4-FFF2-40B4-BE49-F238E27FC236}">
                <a16:creationId xmlns:a16="http://schemas.microsoft.com/office/drawing/2014/main" id="{09D07056-3571-1FF7-74A7-B447F45324D3}"/>
              </a:ext>
            </a:extLst>
          </p:cNvPr>
          <p:cNvPicPr>
            <a:picLocks/>
          </p:cNvPicPr>
          <p:nvPr/>
        </p:nvPicPr>
        <p:blipFill>
          <a:blip r:embed="rId3">
            <a:alphaModFix/>
          </a:blip>
          <a:srcRect t="54168" b="19503"/>
          <a:stretch/>
        </p:blipFill>
        <p:spPr>
          <a:xfrm>
            <a:off x="0" y="3108512"/>
            <a:ext cx="7878726" cy="1399032"/>
          </a:xfrm>
          <a:prstGeom prst="rect">
            <a:avLst/>
          </a:prstGeom>
        </p:spPr>
      </p:pic>
      <p:sp>
        <p:nvSpPr>
          <p:cNvPr id="87" name="Rectangle 86">
            <a:extLst>
              <a:ext uri="{FF2B5EF4-FFF2-40B4-BE49-F238E27FC236}">
                <a16:creationId xmlns:a16="http://schemas.microsoft.com/office/drawing/2014/main" id="{8F5A4461-2CBF-DCD1-B489-D21EBB5A07E5}"/>
              </a:ext>
            </a:extLst>
          </p:cNvPr>
          <p:cNvSpPr/>
          <p:nvPr/>
        </p:nvSpPr>
        <p:spPr>
          <a:xfrm>
            <a:off x="0" y="309985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E00CA9D2-BBB4-BA66-55CF-5882D65E47D8}"/>
              </a:ext>
            </a:extLst>
          </p:cNvPr>
          <p:cNvSpPr/>
          <p:nvPr/>
        </p:nvSpPr>
        <p:spPr>
          <a:xfrm>
            <a:off x="7889358" y="380447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A6912A3B-0983-7193-7A40-0667E5B1CD14}"/>
              </a:ext>
            </a:extLst>
          </p:cNvPr>
          <p:cNvSpPr txBox="1"/>
          <p:nvPr/>
        </p:nvSpPr>
        <p:spPr>
          <a:xfrm>
            <a:off x="363942" y="328754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19:</a:t>
            </a:r>
            <a:endParaRPr lang="en-US" dirty="0">
              <a:solidFill>
                <a:schemeClr val="bg1"/>
              </a:solidFill>
              <a:latin typeface="Calibri" panose="020F0502020204030204" pitchFamily="34" charset="0"/>
              <a:cs typeface="Calibri" panose="020F0502020204030204" pitchFamily="34" charset="0"/>
            </a:endParaRPr>
          </a:p>
        </p:txBody>
      </p:sp>
      <p:sp>
        <p:nvSpPr>
          <p:cNvPr id="103" name="Rectangle 102">
            <a:extLst>
              <a:ext uri="{FF2B5EF4-FFF2-40B4-BE49-F238E27FC236}">
                <a16:creationId xmlns:a16="http://schemas.microsoft.com/office/drawing/2014/main" id="{57D44386-6006-4FF1-E746-1B8C016BAFFD}"/>
              </a:ext>
            </a:extLst>
          </p:cNvPr>
          <p:cNvSpPr/>
          <p:nvPr/>
        </p:nvSpPr>
        <p:spPr>
          <a:xfrm>
            <a:off x="7889358" y="310408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6" name="Content Placeholder 2">
            <a:extLst>
              <a:ext uri="{FF2B5EF4-FFF2-40B4-BE49-F238E27FC236}">
                <a16:creationId xmlns:a16="http://schemas.microsoft.com/office/drawing/2014/main" id="{AB4B14BC-0411-01D5-258F-F845924202D5}"/>
              </a:ext>
            </a:extLst>
          </p:cNvPr>
          <p:cNvSpPr txBox="1">
            <a:spLocks/>
          </p:cNvSpPr>
          <p:nvPr/>
        </p:nvSpPr>
        <p:spPr>
          <a:xfrm>
            <a:off x="8053475" y="347636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7" name="Group 106">
            <a:extLst>
              <a:ext uri="{FF2B5EF4-FFF2-40B4-BE49-F238E27FC236}">
                <a16:creationId xmlns:a16="http://schemas.microsoft.com/office/drawing/2014/main" id="{298BBC91-8680-15C4-E513-7D2FD4DAC13D}"/>
              </a:ext>
            </a:extLst>
          </p:cNvPr>
          <p:cNvGrpSpPr>
            <a:grpSpLocks noChangeAspect="1"/>
          </p:cNvGrpSpPr>
          <p:nvPr/>
        </p:nvGrpSpPr>
        <p:grpSpPr>
          <a:xfrm>
            <a:off x="10180320" y="3307528"/>
            <a:ext cx="1554480" cy="306358"/>
            <a:chOff x="8077200" y="2074333"/>
            <a:chExt cx="2319866" cy="457200"/>
          </a:xfrm>
        </p:grpSpPr>
        <p:sp>
          <p:nvSpPr>
            <p:cNvPr id="108" name="Oval 107">
              <a:extLst>
                <a:ext uri="{FF2B5EF4-FFF2-40B4-BE49-F238E27FC236}">
                  <a16:creationId xmlns:a16="http://schemas.microsoft.com/office/drawing/2014/main" id="{F65405F8-7968-5DF7-074B-9DDE9E26C812}"/>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9" name="Oval 108">
              <a:extLst>
                <a:ext uri="{FF2B5EF4-FFF2-40B4-BE49-F238E27FC236}">
                  <a16:creationId xmlns:a16="http://schemas.microsoft.com/office/drawing/2014/main" id="{4258F58D-CA69-BF00-BD69-F6D6B0FECEB8}"/>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0" name="Oval 109">
              <a:extLst>
                <a:ext uri="{FF2B5EF4-FFF2-40B4-BE49-F238E27FC236}">
                  <a16:creationId xmlns:a16="http://schemas.microsoft.com/office/drawing/2014/main" id="{B4EAC87B-4FF7-664B-60A2-0929C551A484}"/>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1" name="Oval 110">
              <a:extLst>
                <a:ext uri="{FF2B5EF4-FFF2-40B4-BE49-F238E27FC236}">
                  <a16:creationId xmlns:a16="http://schemas.microsoft.com/office/drawing/2014/main" id="{05851547-A73F-5F0A-879F-E04D38FCA72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12" name="TextBox 111">
            <a:extLst>
              <a:ext uri="{FF2B5EF4-FFF2-40B4-BE49-F238E27FC236}">
                <a16:creationId xmlns:a16="http://schemas.microsoft.com/office/drawing/2014/main" id="{EF7C1F96-FF12-D283-E1E2-E0320BB68DFD}"/>
              </a:ext>
            </a:extLst>
          </p:cNvPr>
          <p:cNvSpPr txBox="1"/>
          <p:nvPr/>
        </p:nvSpPr>
        <p:spPr>
          <a:xfrm>
            <a:off x="8053475" y="319271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13" name="Content Placeholder 2">
            <a:extLst>
              <a:ext uri="{FF2B5EF4-FFF2-40B4-BE49-F238E27FC236}">
                <a16:creationId xmlns:a16="http://schemas.microsoft.com/office/drawing/2014/main" id="{206E7BAA-0484-A999-9FCC-C374CA49509A}"/>
              </a:ext>
            </a:extLst>
          </p:cNvPr>
          <p:cNvSpPr txBox="1">
            <a:spLocks/>
          </p:cNvSpPr>
          <p:nvPr/>
        </p:nvSpPr>
        <p:spPr>
          <a:xfrm>
            <a:off x="8057019" y="416937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114" name="TextBox 113">
            <a:extLst>
              <a:ext uri="{FF2B5EF4-FFF2-40B4-BE49-F238E27FC236}">
                <a16:creationId xmlns:a16="http://schemas.microsoft.com/office/drawing/2014/main" id="{34C48D7E-98B3-A6E9-253F-21BF5D0A476F}"/>
              </a:ext>
            </a:extLst>
          </p:cNvPr>
          <p:cNvSpPr txBox="1"/>
          <p:nvPr/>
        </p:nvSpPr>
        <p:spPr>
          <a:xfrm>
            <a:off x="8057019" y="3878918"/>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15" name="Round Single Corner Rectangle 114">
            <a:extLst>
              <a:ext uri="{FF2B5EF4-FFF2-40B4-BE49-F238E27FC236}">
                <a16:creationId xmlns:a16="http://schemas.microsoft.com/office/drawing/2014/main" id="{752AF7A4-A5F0-4D5F-8D03-B8BD79B1B022}"/>
              </a:ext>
            </a:extLst>
          </p:cNvPr>
          <p:cNvSpPr/>
          <p:nvPr/>
        </p:nvSpPr>
        <p:spPr>
          <a:xfrm>
            <a:off x="152400" y="325225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6" name="Picture 115">
            <a:extLst>
              <a:ext uri="{FF2B5EF4-FFF2-40B4-BE49-F238E27FC236}">
                <a16:creationId xmlns:a16="http://schemas.microsoft.com/office/drawing/2014/main" id="{695BD830-C472-6D88-84ED-E2B0D3DD25FF}"/>
              </a:ext>
            </a:extLst>
          </p:cNvPr>
          <p:cNvPicPr>
            <a:picLocks noChangeAspect="1"/>
          </p:cNvPicPr>
          <p:nvPr/>
        </p:nvPicPr>
        <p:blipFill>
          <a:blip r:embed="rId4">
            <a:alphaModFix amt="10000"/>
          </a:blip>
          <a:srcRect t="794" b="794"/>
          <a:stretch/>
        </p:blipFill>
        <p:spPr>
          <a:xfrm>
            <a:off x="6398211" y="3386946"/>
            <a:ext cx="1106447" cy="869352"/>
          </a:xfrm>
          <a:prstGeom prst="rect">
            <a:avLst/>
          </a:prstGeom>
        </p:spPr>
      </p:pic>
      <p:sp>
        <p:nvSpPr>
          <p:cNvPr id="117" name="TextBox 116">
            <a:extLst>
              <a:ext uri="{FF2B5EF4-FFF2-40B4-BE49-F238E27FC236}">
                <a16:creationId xmlns:a16="http://schemas.microsoft.com/office/drawing/2014/main" id="{2E15E6BD-9611-03E9-BDD3-982FF35E81DE}"/>
              </a:ext>
            </a:extLst>
          </p:cNvPr>
          <p:cNvSpPr txBox="1"/>
          <p:nvPr/>
        </p:nvSpPr>
        <p:spPr>
          <a:xfrm>
            <a:off x="388751" y="3595808"/>
            <a:ext cx="7265116" cy="738664"/>
          </a:xfrm>
          <a:prstGeom prst="rect">
            <a:avLst/>
          </a:prstGeom>
          <a:noFill/>
        </p:spPr>
        <p:txBody>
          <a:bodyPr wrap="square" rtlCol="0">
            <a:spAutoFit/>
          </a:bodyPr>
          <a:lstStyle/>
          <a:p>
            <a:pPr marL="0" marR="0">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Sugerimos que las mujeres con enfermedad inflamatoria intestinal que estén embarazadas o intentando concebir continúen con el tratamiento de mantenimiento con </a:t>
            </a:r>
            <a:r>
              <a:rPr lang="es-ES" sz="1400" dirty="0" err="1">
                <a:solidFill>
                  <a:schemeClr val="bg1"/>
                </a:solidFill>
                <a:latin typeface="Calibri" panose="020F0502020204030204" pitchFamily="34" charset="0"/>
                <a:cs typeface="Calibri" panose="020F0502020204030204" pitchFamily="34" charset="0"/>
              </a:rPr>
              <a:t>vedolizumab</a:t>
            </a:r>
            <a:r>
              <a:rPr lang="es-ES" sz="1400" dirty="0">
                <a:solidFill>
                  <a:schemeClr val="bg1"/>
                </a:solidFill>
                <a:latin typeface="Calibri" panose="020F0502020204030204" pitchFamily="34" charset="0"/>
                <a:cs typeface="Calibri" panose="020F0502020204030204" pitchFamily="34" charset="0"/>
              </a:rPr>
              <a:t> durante todo el embarazo.</a:t>
            </a:r>
            <a:endParaRPr lang="en-US" sz="1400" kern="1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8" name="Picture 117" descr="A white and grey triangle pattern&#10;&#10;Description automatically generated">
            <a:extLst>
              <a:ext uri="{FF2B5EF4-FFF2-40B4-BE49-F238E27FC236}">
                <a16:creationId xmlns:a16="http://schemas.microsoft.com/office/drawing/2014/main" id="{54F8550D-465B-D703-0EE9-EAF90C845CE3}"/>
              </a:ext>
            </a:extLst>
          </p:cNvPr>
          <p:cNvPicPr>
            <a:picLocks/>
          </p:cNvPicPr>
          <p:nvPr/>
        </p:nvPicPr>
        <p:blipFill>
          <a:blip r:embed="rId3">
            <a:alphaModFix/>
          </a:blip>
          <a:srcRect t="54168" b="19503"/>
          <a:stretch/>
        </p:blipFill>
        <p:spPr>
          <a:xfrm>
            <a:off x="0" y="4659406"/>
            <a:ext cx="7878726" cy="1399032"/>
          </a:xfrm>
          <a:prstGeom prst="rect">
            <a:avLst/>
          </a:prstGeom>
        </p:spPr>
      </p:pic>
      <p:sp>
        <p:nvSpPr>
          <p:cNvPr id="119" name="Rectangle 118">
            <a:extLst>
              <a:ext uri="{FF2B5EF4-FFF2-40B4-BE49-F238E27FC236}">
                <a16:creationId xmlns:a16="http://schemas.microsoft.com/office/drawing/2014/main" id="{00971892-ABB0-5D50-467E-1050B97E4E09}"/>
              </a:ext>
            </a:extLst>
          </p:cNvPr>
          <p:cNvSpPr/>
          <p:nvPr/>
        </p:nvSpPr>
        <p:spPr>
          <a:xfrm>
            <a:off x="0" y="465074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0" name="Rectangle 119">
            <a:extLst>
              <a:ext uri="{FF2B5EF4-FFF2-40B4-BE49-F238E27FC236}">
                <a16:creationId xmlns:a16="http://schemas.microsoft.com/office/drawing/2014/main" id="{B2C38998-00B0-C190-66E1-B01B1F350F84}"/>
              </a:ext>
            </a:extLst>
          </p:cNvPr>
          <p:cNvSpPr/>
          <p:nvPr/>
        </p:nvSpPr>
        <p:spPr>
          <a:xfrm>
            <a:off x="7889358" y="535537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1" name="TextBox 120">
            <a:extLst>
              <a:ext uri="{FF2B5EF4-FFF2-40B4-BE49-F238E27FC236}">
                <a16:creationId xmlns:a16="http://schemas.microsoft.com/office/drawing/2014/main" id="{AE9C8C73-A4B0-BE2B-EC00-01B7A7A4DE63}"/>
              </a:ext>
            </a:extLst>
          </p:cNvPr>
          <p:cNvSpPr txBox="1"/>
          <p:nvPr/>
        </p:nvSpPr>
        <p:spPr>
          <a:xfrm>
            <a:off x="363942" y="4838435"/>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20:</a:t>
            </a:r>
            <a:endParaRPr lang="en-US" dirty="0">
              <a:solidFill>
                <a:schemeClr val="bg1"/>
              </a:solidFill>
              <a:latin typeface="Calibri" panose="020F0502020204030204" pitchFamily="34" charset="0"/>
              <a:cs typeface="Calibri" panose="020F0502020204030204" pitchFamily="34" charset="0"/>
            </a:endParaRPr>
          </a:p>
        </p:txBody>
      </p:sp>
      <p:sp>
        <p:nvSpPr>
          <p:cNvPr id="122" name="Rectangle 121">
            <a:extLst>
              <a:ext uri="{FF2B5EF4-FFF2-40B4-BE49-F238E27FC236}">
                <a16:creationId xmlns:a16="http://schemas.microsoft.com/office/drawing/2014/main" id="{67D9CB2F-CA54-DB00-9D2C-C8E152A8DAC1}"/>
              </a:ext>
            </a:extLst>
          </p:cNvPr>
          <p:cNvSpPr/>
          <p:nvPr/>
        </p:nvSpPr>
        <p:spPr>
          <a:xfrm>
            <a:off x="7889358" y="465497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3" name="Content Placeholder 2">
            <a:extLst>
              <a:ext uri="{FF2B5EF4-FFF2-40B4-BE49-F238E27FC236}">
                <a16:creationId xmlns:a16="http://schemas.microsoft.com/office/drawing/2014/main" id="{32C0BB54-A53E-1A9A-B3DF-C6266DD967E9}"/>
              </a:ext>
            </a:extLst>
          </p:cNvPr>
          <p:cNvSpPr txBox="1">
            <a:spLocks/>
          </p:cNvSpPr>
          <p:nvPr/>
        </p:nvSpPr>
        <p:spPr>
          <a:xfrm>
            <a:off x="8053475" y="502726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24" name="Group 123">
            <a:extLst>
              <a:ext uri="{FF2B5EF4-FFF2-40B4-BE49-F238E27FC236}">
                <a16:creationId xmlns:a16="http://schemas.microsoft.com/office/drawing/2014/main" id="{F5C88CE7-71B9-5F4D-9A39-699DB2B72583}"/>
              </a:ext>
            </a:extLst>
          </p:cNvPr>
          <p:cNvGrpSpPr>
            <a:grpSpLocks noChangeAspect="1"/>
          </p:cNvGrpSpPr>
          <p:nvPr/>
        </p:nvGrpSpPr>
        <p:grpSpPr>
          <a:xfrm>
            <a:off x="10180320" y="4858422"/>
            <a:ext cx="1554480" cy="306358"/>
            <a:chOff x="8077200" y="2074333"/>
            <a:chExt cx="2319866" cy="457200"/>
          </a:xfrm>
        </p:grpSpPr>
        <p:sp>
          <p:nvSpPr>
            <p:cNvPr id="125" name="Oval 124">
              <a:extLst>
                <a:ext uri="{FF2B5EF4-FFF2-40B4-BE49-F238E27FC236}">
                  <a16:creationId xmlns:a16="http://schemas.microsoft.com/office/drawing/2014/main" id="{A7A2DD65-3E74-BE2C-D40E-21BC4639AD2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6" name="Oval 125">
              <a:extLst>
                <a:ext uri="{FF2B5EF4-FFF2-40B4-BE49-F238E27FC236}">
                  <a16:creationId xmlns:a16="http://schemas.microsoft.com/office/drawing/2014/main" id="{3A1F2F4E-773A-4431-14AD-7DEBD96F8C0E}"/>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7" name="Oval 126">
              <a:extLst>
                <a:ext uri="{FF2B5EF4-FFF2-40B4-BE49-F238E27FC236}">
                  <a16:creationId xmlns:a16="http://schemas.microsoft.com/office/drawing/2014/main" id="{20D2DEE8-8485-6656-A131-E8D2E2842A4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8" name="Oval 127">
              <a:extLst>
                <a:ext uri="{FF2B5EF4-FFF2-40B4-BE49-F238E27FC236}">
                  <a16:creationId xmlns:a16="http://schemas.microsoft.com/office/drawing/2014/main" id="{48557A24-343C-3F2B-4DC0-C5B3E9F81C7A}"/>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29" name="TextBox 128">
            <a:extLst>
              <a:ext uri="{FF2B5EF4-FFF2-40B4-BE49-F238E27FC236}">
                <a16:creationId xmlns:a16="http://schemas.microsoft.com/office/drawing/2014/main" id="{35A2D952-2015-818A-261E-829468341945}"/>
              </a:ext>
            </a:extLst>
          </p:cNvPr>
          <p:cNvSpPr txBox="1"/>
          <p:nvPr/>
        </p:nvSpPr>
        <p:spPr>
          <a:xfrm>
            <a:off x="8053475" y="4743609"/>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30" name="Content Placeholder 2">
            <a:extLst>
              <a:ext uri="{FF2B5EF4-FFF2-40B4-BE49-F238E27FC236}">
                <a16:creationId xmlns:a16="http://schemas.microsoft.com/office/drawing/2014/main" id="{7712F0BF-105D-9688-15FE-592F80A7DDC0}"/>
              </a:ext>
            </a:extLst>
          </p:cNvPr>
          <p:cNvSpPr txBox="1">
            <a:spLocks/>
          </p:cNvSpPr>
          <p:nvPr/>
        </p:nvSpPr>
        <p:spPr>
          <a:xfrm>
            <a:off x="8057019" y="572027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131" name="TextBox 130">
            <a:extLst>
              <a:ext uri="{FF2B5EF4-FFF2-40B4-BE49-F238E27FC236}">
                <a16:creationId xmlns:a16="http://schemas.microsoft.com/office/drawing/2014/main" id="{658D31BF-2F13-8241-520D-74B309720959}"/>
              </a:ext>
            </a:extLst>
          </p:cNvPr>
          <p:cNvSpPr txBox="1"/>
          <p:nvPr/>
        </p:nvSpPr>
        <p:spPr>
          <a:xfrm>
            <a:off x="8057019" y="542981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32" name="Round Single Corner Rectangle 131">
            <a:extLst>
              <a:ext uri="{FF2B5EF4-FFF2-40B4-BE49-F238E27FC236}">
                <a16:creationId xmlns:a16="http://schemas.microsoft.com/office/drawing/2014/main" id="{261E1749-EE3C-0A52-0417-F0D09AF4BA29}"/>
              </a:ext>
            </a:extLst>
          </p:cNvPr>
          <p:cNvSpPr/>
          <p:nvPr/>
        </p:nvSpPr>
        <p:spPr>
          <a:xfrm>
            <a:off x="152400" y="480314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3" name="Picture 132">
            <a:extLst>
              <a:ext uri="{FF2B5EF4-FFF2-40B4-BE49-F238E27FC236}">
                <a16:creationId xmlns:a16="http://schemas.microsoft.com/office/drawing/2014/main" id="{AE6960AC-509E-97CE-CFC9-E90F44E76900}"/>
              </a:ext>
            </a:extLst>
          </p:cNvPr>
          <p:cNvPicPr>
            <a:picLocks noChangeAspect="1"/>
          </p:cNvPicPr>
          <p:nvPr/>
        </p:nvPicPr>
        <p:blipFill>
          <a:blip r:embed="rId4">
            <a:alphaModFix amt="10000"/>
          </a:blip>
          <a:srcRect t="794" b="794"/>
          <a:stretch/>
        </p:blipFill>
        <p:spPr>
          <a:xfrm>
            <a:off x="6398211" y="4937840"/>
            <a:ext cx="1106447" cy="869352"/>
          </a:xfrm>
          <a:prstGeom prst="rect">
            <a:avLst/>
          </a:prstGeom>
        </p:spPr>
      </p:pic>
      <p:sp>
        <p:nvSpPr>
          <p:cNvPr id="134" name="TextBox 133">
            <a:extLst>
              <a:ext uri="{FF2B5EF4-FFF2-40B4-BE49-F238E27FC236}">
                <a16:creationId xmlns:a16="http://schemas.microsoft.com/office/drawing/2014/main" id="{0612EE5C-51AD-E334-7103-8B0920556807}"/>
              </a:ext>
            </a:extLst>
          </p:cNvPr>
          <p:cNvSpPr txBox="1"/>
          <p:nvPr/>
        </p:nvSpPr>
        <p:spPr>
          <a:xfrm>
            <a:off x="388751" y="5146703"/>
            <a:ext cx="7265116" cy="738664"/>
          </a:xfrm>
          <a:prstGeom prst="rect">
            <a:avLst/>
          </a:prstGeom>
          <a:noFill/>
        </p:spPr>
        <p:txBody>
          <a:bodyPr wrap="square" rtlCol="0">
            <a:spAutoFit/>
          </a:bodyPr>
          <a:lstStyle/>
          <a:p>
            <a:pPr marL="0" marR="0">
              <a:spcBef>
                <a:spcPts val="0"/>
              </a:spcBef>
              <a:spcAft>
                <a:spcPts val="0"/>
              </a:spcAft>
            </a:pPr>
            <a:r>
              <a:rPr lang="es-ES" sz="1400" dirty="0">
                <a:solidFill>
                  <a:schemeClr val="bg1"/>
                </a:solidFill>
                <a:latin typeface="Calibri" panose="020F0502020204030204" pitchFamily="34" charset="0"/>
                <a:cs typeface="Calibri" panose="020F0502020204030204" pitchFamily="34" charset="0"/>
              </a:rPr>
              <a:t>Sugerimos que las mujeres con enfermedad inflamatoria intestinal que estén embarazadas o intentando concebir continúen con el tratamiento de mantenimiento con </a:t>
            </a:r>
            <a:r>
              <a:rPr lang="es-ES" sz="1400" dirty="0" err="1">
                <a:solidFill>
                  <a:schemeClr val="bg1"/>
                </a:solidFill>
                <a:latin typeface="Calibri" panose="020F0502020204030204" pitchFamily="34" charset="0"/>
                <a:cs typeface="Calibri" panose="020F0502020204030204" pitchFamily="34" charset="0"/>
              </a:rPr>
              <a:t>ustekinumab</a:t>
            </a:r>
            <a:r>
              <a:rPr lang="es-ES" sz="1400" dirty="0">
                <a:solidFill>
                  <a:schemeClr val="bg1"/>
                </a:solidFill>
                <a:latin typeface="Calibri" panose="020F0502020204030204" pitchFamily="34" charset="0"/>
                <a:cs typeface="Calibri" panose="020F0502020204030204" pitchFamily="34" charset="0"/>
              </a:rPr>
              <a:t> durante todo el embarazo.</a:t>
            </a:r>
            <a:endParaRPr lang="en-US" sz="1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5" name="Slide Number Placeholder 2">
            <a:extLst>
              <a:ext uri="{FF2B5EF4-FFF2-40B4-BE49-F238E27FC236}">
                <a16:creationId xmlns:a16="http://schemas.microsoft.com/office/drawing/2014/main" id="{3E0B0B45-02BE-C8BC-6837-3428F862A9C2}"/>
              </a:ext>
            </a:extLst>
          </p:cNvPr>
          <p:cNvSpPr>
            <a:spLocks noGrp="1"/>
          </p:cNvSpPr>
          <p:nvPr>
            <p:ph type="sldNum" sz="quarter" idx="12"/>
          </p:nvPr>
        </p:nvSpPr>
        <p:spPr>
          <a:xfrm>
            <a:off x="9117227" y="6356350"/>
            <a:ext cx="2743200" cy="365125"/>
          </a:xfrm>
        </p:spPr>
        <p:txBody>
          <a:bodyPr/>
          <a:lstStyle/>
          <a:p>
            <a:fld id="{C1BBCEF6-2ADA-364E-98F1-750B8367BB0E}" type="slidenum">
              <a:rPr lang="en-US" smtClean="0"/>
              <a:t>45</a:t>
            </a:fld>
            <a:endParaRPr lang="en-US"/>
          </a:p>
        </p:txBody>
      </p:sp>
    </p:spTree>
    <p:extLst>
      <p:ext uri="{BB962C8B-B14F-4D97-AF65-F5344CB8AC3E}">
        <p14:creationId xmlns:p14="http://schemas.microsoft.com/office/powerpoint/2010/main" val="2379184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sign&#10;&#10;Description automatically generated">
            <a:extLst>
              <a:ext uri="{FF2B5EF4-FFF2-40B4-BE49-F238E27FC236}">
                <a16:creationId xmlns:a16="http://schemas.microsoft.com/office/drawing/2014/main" id="{08578C37-4374-50D7-FA91-6114CDD3D5D6}"/>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5" name="Rectangle 4">
            <a:extLst>
              <a:ext uri="{FF2B5EF4-FFF2-40B4-BE49-F238E27FC236}">
                <a16:creationId xmlns:a16="http://schemas.microsoft.com/office/drawing/2014/main" id="{E497E294-3661-C923-47CB-13AE25CC85CB}"/>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6115D32-BCBA-B853-E23E-23F253298E54}"/>
              </a:ext>
            </a:extLst>
          </p:cNvPr>
          <p:cNvSpPr>
            <a:spLocks noGrp="1"/>
          </p:cNvSpPr>
          <p:nvPr>
            <p:ph type="sldNum" sz="quarter" idx="12"/>
          </p:nvPr>
        </p:nvSpPr>
        <p:spPr/>
        <p:txBody>
          <a:bodyPr/>
          <a:lstStyle/>
          <a:p>
            <a:fld id="{C1BBCEF6-2ADA-364E-98F1-750B8367BB0E}" type="slidenum">
              <a:rPr lang="en-US" smtClean="0"/>
              <a:t>46</a:t>
            </a:fld>
            <a:endParaRPr lang="en-US"/>
          </a:p>
        </p:txBody>
      </p:sp>
      <p:sp>
        <p:nvSpPr>
          <p:cNvPr id="9" name="Title 1">
            <a:extLst>
              <a:ext uri="{FF2B5EF4-FFF2-40B4-BE49-F238E27FC236}">
                <a16:creationId xmlns:a16="http://schemas.microsoft.com/office/drawing/2014/main" id="{F77A3079-1CBA-4B56-ECB5-E41C07123748}"/>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Recomendaciones de consenso</a:t>
            </a:r>
          </a:p>
        </p:txBody>
      </p:sp>
      <p:sp>
        <p:nvSpPr>
          <p:cNvPr id="10" name="TextBox 9">
            <a:extLst>
              <a:ext uri="{FF2B5EF4-FFF2-40B4-BE49-F238E27FC236}">
                <a16:creationId xmlns:a16="http://schemas.microsoft.com/office/drawing/2014/main" id="{BDD7F7C6-C53E-5E30-5CF3-1FCC5233D42F}"/>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1800"/>
              </a:spcBef>
              <a:spcAft>
                <a:spcPts val="0"/>
              </a:spcAft>
            </a:pPr>
            <a:r>
              <a:rPr lang="es" sz="15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12. </a:t>
            </a:r>
            <a:r>
              <a:rPr lang="es-ES" sz="1500" dirty="0">
                <a:solidFill>
                  <a:schemeClr val="bg1"/>
                </a:solidFill>
                <a:latin typeface="Calibri" panose="020F0502020204030204" pitchFamily="34" charset="0"/>
                <a:cs typeface="Calibri" panose="020F0502020204030204" pitchFamily="34" charset="0"/>
              </a:rPr>
              <a:t>Las mujeres embarazadas con enfermedad inflamatoria intestinal activa deben iniciar u optimizar los mismos tratamientos apropiados que se utilizan en pacientes no embarazadas, con excepción de las </a:t>
            </a:r>
            <a:r>
              <a:rPr lang="es-ES" sz="1500" dirty="0" err="1">
                <a:solidFill>
                  <a:schemeClr val="bg1"/>
                </a:solidFill>
                <a:latin typeface="Calibri" panose="020F0502020204030204" pitchFamily="34" charset="0"/>
                <a:cs typeface="Calibri" panose="020F0502020204030204" pitchFamily="34" charset="0"/>
              </a:rPr>
              <a:t>tiopurinas</a:t>
            </a:r>
            <a:r>
              <a:rPr lang="es-ES" sz="1500" dirty="0">
                <a:solidFill>
                  <a:schemeClr val="bg1"/>
                </a:solidFill>
                <a:latin typeface="Calibri" panose="020F0502020204030204" pitchFamily="34" charset="0"/>
                <a:cs typeface="Calibri" panose="020F0502020204030204" pitchFamily="34" charset="0"/>
              </a:rPr>
              <a:t>, el metotrexato, los inhibidores de la cinasa </a:t>
            </a:r>
            <a:r>
              <a:rPr lang="es-ES" sz="1500" dirty="0" err="1">
                <a:solidFill>
                  <a:schemeClr val="bg1"/>
                </a:solidFill>
                <a:latin typeface="Calibri" panose="020F0502020204030204" pitchFamily="34" charset="0"/>
                <a:cs typeface="Calibri" panose="020F0502020204030204" pitchFamily="34" charset="0"/>
              </a:rPr>
              <a:t>Janus</a:t>
            </a:r>
            <a:r>
              <a:rPr lang="es-ES" sz="1500" dirty="0">
                <a:solidFill>
                  <a:schemeClr val="bg1"/>
                </a:solidFill>
                <a:latin typeface="Calibri" panose="020F0502020204030204" pitchFamily="34" charset="0"/>
                <a:cs typeface="Calibri" panose="020F0502020204030204" pitchFamily="34" charset="0"/>
              </a:rPr>
              <a:t> y los moduladores del receptor de esfingosina 1 fosfato.</a:t>
            </a:r>
          </a:p>
          <a:p>
            <a:pPr marL="0" marR="0">
              <a:spcBef>
                <a:spcPts val="1800"/>
              </a:spcBef>
              <a:spcAft>
                <a:spcPts val="0"/>
              </a:spcAft>
            </a:pPr>
            <a:r>
              <a:rPr lang="es" sz="15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13. </a:t>
            </a:r>
            <a:r>
              <a:rPr lang="es-ES" sz="1500" dirty="0">
                <a:solidFill>
                  <a:schemeClr val="bg1"/>
                </a:solidFill>
                <a:latin typeface="Calibri" panose="020F0502020204030204" pitchFamily="34" charset="0"/>
                <a:cs typeface="Calibri" panose="020F0502020204030204" pitchFamily="34" charset="0"/>
              </a:rPr>
              <a:t>En mujeres con enfermedad inflamatoria intestinal que continúan tomando </a:t>
            </a:r>
            <a:r>
              <a:rPr lang="es-ES" sz="1500" dirty="0" err="1">
                <a:solidFill>
                  <a:schemeClr val="bg1"/>
                </a:solidFill>
                <a:latin typeface="Calibri" panose="020F0502020204030204" pitchFamily="34" charset="0"/>
                <a:cs typeface="Calibri" panose="020F0502020204030204" pitchFamily="34" charset="0"/>
              </a:rPr>
              <a:t>tiopurinas</a:t>
            </a:r>
            <a:r>
              <a:rPr lang="es-ES" sz="1500" dirty="0">
                <a:solidFill>
                  <a:schemeClr val="bg1"/>
                </a:solidFill>
                <a:latin typeface="Calibri" panose="020F0502020204030204" pitchFamily="34" charset="0"/>
                <a:cs typeface="Calibri" panose="020F0502020204030204" pitchFamily="34" charset="0"/>
              </a:rPr>
              <a:t> durante el embarazo, se </a:t>
            </a:r>
            <a:r>
              <a:rPr lang="es-ES" sz="1500" spc="-50" dirty="0">
                <a:solidFill>
                  <a:schemeClr val="bg1"/>
                </a:solidFill>
                <a:latin typeface="Calibri" panose="020F0502020204030204" pitchFamily="34" charset="0"/>
                <a:cs typeface="Calibri" panose="020F0502020204030204" pitchFamily="34" charset="0"/>
              </a:rPr>
              <a:t>recomienda precaución debido al riesgo de colestasis intrahepática, </a:t>
            </a:r>
            <a:r>
              <a:rPr lang="es-ES" sz="1500" dirty="0">
                <a:solidFill>
                  <a:schemeClr val="bg1"/>
                </a:solidFill>
                <a:latin typeface="Calibri" panose="020F0502020204030204" pitchFamily="34" charset="0"/>
                <a:cs typeface="Calibri" panose="020F0502020204030204" pitchFamily="34" charset="0"/>
              </a:rPr>
              <a:t>mediante el control de enzimas hepáticas, niveles de metabolitos y la consideración de una dosificación dividida.</a:t>
            </a:r>
            <a:endParaRPr lang="es" sz="15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spcBef>
                <a:spcPts val="1800"/>
              </a:spcBef>
              <a:spcAft>
                <a:spcPts val="0"/>
              </a:spcAft>
            </a:pPr>
            <a:r>
              <a:rPr lang="es" sz="15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14. </a:t>
            </a:r>
            <a:r>
              <a:rPr lang="es-ES" sz="1500" dirty="0">
                <a:solidFill>
                  <a:schemeClr val="bg1"/>
                </a:solidFill>
                <a:latin typeface="Calibri" panose="020F0502020204030204" pitchFamily="34" charset="0"/>
                <a:cs typeface="Calibri" panose="020F0502020204030204" pitchFamily="34" charset="0"/>
              </a:rPr>
              <a:t>Las mujeres embarazadas con enfermedad inflamatoria intestinal que presenten infecciones, fístulas o </a:t>
            </a:r>
            <a:r>
              <a:rPr lang="es-ES" sz="1500" dirty="0" err="1">
                <a:solidFill>
                  <a:schemeClr val="bg1"/>
                </a:solidFill>
                <a:latin typeface="Calibri" panose="020F0502020204030204" pitchFamily="34" charset="0"/>
                <a:cs typeface="Calibri" panose="020F0502020204030204" pitchFamily="34" charset="0"/>
              </a:rPr>
              <a:t>pouchitis</a:t>
            </a:r>
            <a:r>
              <a:rPr lang="es-ES" sz="1500" dirty="0">
                <a:solidFill>
                  <a:schemeClr val="bg1"/>
                </a:solidFill>
                <a:latin typeface="Calibri" panose="020F0502020204030204" pitchFamily="34" charset="0"/>
                <a:cs typeface="Calibri" panose="020F0502020204030204" pitchFamily="34" charset="0"/>
              </a:rPr>
              <a:t> que requieran tratamiento antibiótico pueden recibir antibióticos de bajo riesgo adecuados para su condición.</a:t>
            </a:r>
            <a:endParaRPr lang="en-US" sz="1500" b="0" i="0" u="none" strike="noStrike" kern="100" spc="-30" dirty="0">
              <a:solidFill>
                <a:schemeClr val="bg1"/>
              </a:solidFill>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FF37B97-20B5-4E0E-637D-0F7E05890A9A}"/>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0780AF63-4AC8-4CDF-67BE-2DC54035FA96}"/>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B33A522-0DC5-0E4C-0037-654DD5747510}"/>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2FE7FFF-C7D2-957E-134A-2C945BE5E02A}"/>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D62D07-39D5-6300-3418-7CBC1B3A2F7A}"/>
              </a:ext>
            </a:extLst>
          </p:cNvPr>
          <p:cNvCxnSpPr>
            <a:cxnSpLocks/>
          </p:cNvCxnSpPr>
          <p:nvPr/>
        </p:nvCxnSpPr>
        <p:spPr>
          <a:xfrm>
            <a:off x="7543800" y="1065913"/>
            <a:ext cx="3514060"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DF801E3-7E1D-025F-232C-991AE3A59645}"/>
              </a:ext>
            </a:extLst>
          </p:cNvPr>
          <p:cNvCxnSpPr>
            <a:cxnSpLocks/>
          </p:cNvCxnSpPr>
          <p:nvPr/>
        </p:nvCxnSpPr>
        <p:spPr>
          <a:xfrm>
            <a:off x="6376068" y="3004474"/>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A85D9B-D278-13AD-69EF-6141478CFD10}"/>
              </a:ext>
            </a:extLst>
          </p:cNvPr>
          <p:cNvCxnSpPr>
            <a:cxnSpLocks/>
          </p:cNvCxnSpPr>
          <p:nvPr/>
        </p:nvCxnSpPr>
        <p:spPr>
          <a:xfrm>
            <a:off x="6402572" y="4399941"/>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218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4214B-EF2C-354C-1645-4DF0F05D0975}"/>
            </a:ext>
          </a:extLst>
        </p:cNvPr>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136B0F64-9D6C-68CD-982B-0824C98894DC}"/>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4" name="Rectangle 3">
            <a:extLst>
              <a:ext uri="{FF2B5EF4-FFF2-40B4-BE49-F238E27FC236}">
                <a16:creationId xmlns:a16="http://schemas.microsoft.com/office/drawing/2014/main" id="{9436A9CE-ACC3-C477-3423-4DED44AE425B}"/>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66AEE0B-67BA-CA78-52BC-49EF7289C3E4}"/>
              </a:ext>
            </a:extLst>
          </p:cNvPr>
          <p:cNvSpPr>
            <a:spLocks noGrp="1"/>
          </p:cNvSpPr>
          <p:nvPr>
            <p:ph type="sldNum" sz="quarter" idx="12"/>
          </p:nvPr>
        </p:nvSpPr>
        <p:spPr/>
        <p:txBody>
          <a:bodyPr/>
          <a:lstStyle/>
          <a:p>
            <a:fld id="{C1BBCEF6-2ADA-364E-98F1-750B8367BB0E}" type="slidenum">
              <a:rPr lang="en-US" smtClean="0"/>
              <a:t>47</a:t>
            </a:fld>
            <a:endParaRPr lang="en-US"/>
          </a:p>
        </p:txBody>
      </p:sp>
      <p:sp>
        <p:nvSpPr>
          <p:cNvPr id="9" name="Title 1">
            <a:extLst>
              <a:ext uri="{FF2B5EF4-FFF2-40B4-BE49-F238E27FC236}">
                <a16:creationId xmlns:a16="http://schemas.microsoft.com/office/drawing/2014/main" id="{686623B6-95E2-E2AF-4872-8D44E0671DE8}"/>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Recomendaciones de consenso</a:t>
            </a:r>
          </a:p>
        </p:txBody>
      </p:sp>
      <p:sp>
        <p:nvSpPr>
          <p:cNvPr id="10" name="TextBox 9">
            <a:extLst>
              <a:ext uri="{FF2B5EF4-FFF2-40B4-BE49-F238E27FC236}">
                <a16:creationId xmlns:a16="http://schemas.microsoft.com/office/drawing/2014/main" id="{A1BF95D6-8364-CFEC-1B5D-3469DDBB053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1800"/>
              </a:spcBef>
              <a:spcAft>
                <a:spcPts val="0"/>
              </a:spcAft>
            </a:pP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15. </a:t>
            </a:r>
            <a:r>
              <a:rPr lang="es-ES" sz="1600" dirty="0">
                <a:solidFill>
                  <a:schemeClr val="bg1"/>
                </a:solidFill>
                <a:latin typeface="Calibri" panose="020F0502020204030204" pitchFamily="34" charset="0"/>
                <a:cs typeface="Calibri" panose="020F0502020204030204" pitchFamily="34" charset="0"/>
              </a:rPr>
              <a:t>Las mujeres con enfermedad inflamatoria intestinal pueden iniciar o continuar el tratamiento con inhibidores de la </a:t>
            </a:r>
            <a:r>
              <a:rPr lang="es-ES" sz="1600" dirty="0" err="1">
                <a:solidFill>
                  <a:schemeClr val="bg1"/>
                </a:solidFill>
                <a:latin typeface="Calibri" panose="020F0502020204030204" pitchFamily="34" charset="0"/>
                <a:cs typeface="Calibri" panose="020F0502020204030204" pitchFamily="34" charset="0"/>
              </a:rPr>
              <a:t>calcineurina</a:t>
            </a:r>
            <a:r>
              <a:rPr lang="es-ES" sz="1600" dirty="0">
                <a:solidFill>
                  <a:schemeClr val="bg1"/>
                </a:solidFill>
                <a:latin typeface="Calibri" panose="020F0502020204030204" pitchFamily="34" charset="0"/>
                <a:cs typeface="Calibri" panose="020F0502020204030204" pitchFamily="34" charset="0"/>
              </a:rPr>
              <a:t> (ciclosporina o </a:t>
            </a:r>
            <a:r>
              <a:rPr lang="es-ES" sz="1600" dirty="0" err="1">
                <a:solidFill>
                  <a:schemeClr val="bg1"/>
                </a:solidFill>
                <a:latin typeface="Calibri" panose="020F0502020204030204" pitchFamily="34" charset="0"/>
                <a:cs typeface="Calibri" panose="020F0502020204030204" pitchFamily="34" charset="0"/>
              </a:rPr>
              <a:t>tacrolimus</a:t>
            </a:r>
            <a:r>
              <a:rPr lang="es-ES" sz="1600" dirty="0">
                <a:solidFill>
                  <a:schemeClr val="bg1"/>
                </a:solidFill>
                <a:latin typeface="Calibri" panose="020F0502020204030204" pitchFamily="34" charset="0"/>
                <a:cs typeface="Calibri" panose="020F0502020204030204" pitchFamily="34" charset="0"/>
              </a:rPr>
              <a:t>) durante </a:t>
            </a:r>
            <a:br>
              <a:rPr lang="es-ES" sz="1600" dirty="0">
                <a:solidFill>
                  <a:schemeClr val="bg1"/>
                </a:solidFill>
                <a:latin typeface="Calibri" panose="020F0502020204030204" pitchFamily="34" charset="0"/>
                <a:cs typeface="Calibri" panose="020F0502020204030204" pitchFamily="34" charset="0"/>
              </a:rPr>
            </a:br>
            <a:r>
              <a:rPr lang="es-ES" sz="1600" dirty="0">
                <a:solidFill>
                  <a:schemeClr val="bg1"/>
                </a:solidFill>
                <a:latin typeface="Calibri" panose="020F0502020204030204" pitchFamily="34" charset="0"/>
                <a:cs typeface="Calibri" panose="020F0502020204030204" pitchFamily="34" charset="0"/>
              </a:rPr>
              <a:t>el embarazo, siempre que no existan alternativas terapéuticas viables y bajo un control clínico estricto.</a:t>
            </a:r>
          </a:p>
          <a:p>
            <a:pPr marL="0" marR="0">
              <a:spcBef>
                <a:spcPts val="1800"/>
              </a:spcBef>
              <a:spcAft>
                <a:spcPts val="0"/>
              </a:spcAft>
            </a:pP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16. </a:t>
            </a:r>
            <a:r>
              <a:rPr lang="es-ES" sz="1600" dirty="0">
                <a:solidFill>
                  <a:schemeClr val="bg1"/>
                </a:solidFill>
                <a:latin typeface="Calibri" panose="020F0502020204030204" pitchFamily="34" charset="0"/>
                <a:cs typeface="Calibri" panose="020F0502020204030204" pitchFamily="34" charset="0"/>
              </a:rPr>
              <a:t>Las mujeres con enfermedad inflamatoria intestinal que estén embarazadas o intentando concebir deben continuar el tratamiento con biosimilares de productos biológicos previamente establecidos.</a:t>
            </a:r>
          </a:p>
          <a:p>
            <a:pPr marL="0" marR="0">
              <a:spcBef>
                <a:spcPts val="1800"/>
              </a:spcBef>
              <a:spcAft>
                <a:spcPts val="0"/>
              </a:spcAft>
            </a:pPr>
            <a:r>
              <a:rPr lang="e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17. </a:t>
            </a:r>
            <a:r>
              <a:rPr lang="es-ES" sz="1600" dirty="0">
                <a:solidFill>
                  <a:schemeClr val="bg1"/>
                </a:solidFill>
                <a:latin typeface="Calibri" panose="020F0502020204030204" pitchFamily="34" charset="0"/>
                <a:cs typeface="Calibri" panose="020F0502020204030204" pitchFamily="34" charset="0"/>
              </a:rPr>
              <a:t>Las mujeres con enfermedad inflamatoria intestinal que estén embarazadas o intentando concebir deben continuar el tratamiento con anti-interleucina 23 durante </a:t>
            </a:r>
            <a:r>
              <a:rPr lang="es-ES" sz="1600" spc="-30" dirty="0">
                <a:solidFill>
                  <a:schemeClr val="bg1"/>
                </a:solidFill>
                <a:latin typeface="Calibri" panose="020F0502020204030204" pitchFamily="34" charset="0"/>
                <a:cs typeface="Calibri" panose="020F0502020204030204" pitchFamily="34" charset="0"/>
              </a:rPr>
              <a:t>todo el embarazo (</a:t>
            </a:r>
            <a:r>
              <a:rPr lang="es-ES" sz="1600" spc="-30" dirty="0" err="1">
                <a:solidFill>
                  <a:schemeClr val="bg1"/>
                </a:solidFill>
                <a:latin typeface="Calibri" panose="020F0502020204030204" pitchFamily="34" charset="0"/>
                <a:cs typeface="Calibri" panose="020F0502020204030204" pitchFamily="34" charset="0"/>
              </a:rPr>
              <a:t>mirikizumab</a:t>
            </a:r>
            <a:r>
              <a:rPr lang="es-ES" sz="1600" spc="-30" dirty="0">
                <a:solidFill>
                  <a:schemeClr val="bg1"/>
                </a:solidFill>
                <a:latin typeface="Calibri" panose="020F0502020204030204" pitchFamily="34" charset="0"/>
                <a:cs typeface="Calibri" panose="020F0502020204030204" pitchFamily="34" charset="0"/>
              </a:rPr>
              <a:t>, </a:t>
            </a:r>
            <a:r>
              <a:rPr lang="es-ES" sz="1600" spc="-30" dirty="0" err="1">
                <a:solidFill>
                  <a:schemeClr val="bg1"/>
                </a:solidFill>
                <a:latin typeface="Calibri" panose="020F0502020204030204" pitchFamily="34" charset="0"/>
                <a:cs typeface="Calibri" panose="020F0502020204030204" pitchFamily="34" charset="0"/>
              </a:rPr>
              <a:t>risankizumab</a:t>
            </a:r>
            <a:r>
              <a:rPr lang="es-ES" sz="1600" spc="-30" dirty="0">
                <a:solidFill>
                  <a:schemeClr val="bg1"/>
                </a:solidFill>
                <a:latin typeface="Calibri" panose="020F0502020204030204" pitchFamily="34" charset="0"/>
                <a:cs typeface="Calibri" panose="020F0502020204030204" pitchFamily="34" charset="0"/>
              </a:rPr>
              <a:t>, </a:t>
            </a:r>
            <a:r>
              <a:rPr lang="es-ES" sz="1600" spc="-30" dirty="0" err="1">
                <a:solidFill>
                  <a:schemeClr val="bg1"/>
                </a:solidFill>
                <a:latin typeface="Calibri" panose="020F0502020204030204" pitchFamily="34" charset="0"/>
                <a:cs typeface="Calibri" panose="020F0502020204030204" pitchFamily="34" charset="0"/>
              </a:rPr>
              <a:t>guselkumab</a:t>
            </a:r>
            <a:r>
              <a:rPr lang="es-ES" sz="1600" spc="-30" dirty="0">
                <a:solidFill>
                  <a:schemeClr val="bg1"/>
                </a:solidFill>
                <a:latin typeface="Calibri" panose="020F0502020204030204" pitchFamily="34" charset="0"/>
                <a:cs typeface="Calibri" panose="020F0502020204030204" pitchFamily="34" charset="0"/>
              </a:rPr>
              <a:t>).</a:t>
            </a:r>
            <a:endParaRPr lang="en-US" sz="1600" b="0" i="0" u="none" strike="noStrike" spc="-30" dirty="0">
              <a:solidFill>
                <a:schemeClr val="bg1"/>
              </a:solidFill>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FF1B3CC-F50E-BDBF-07F7-D242BDA0EC03}"/>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55245220-09F0-DDA0-1606-484CB9FE17B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EA58357-6ADD-D483-ABB8-5DB248397C74}"/>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11AE903-FAA0-CFF6-206A-198B0F303E64}"/>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F06154A-7FB1-A736-4AE5-77BE733C237C}"/>
              </a:ext>
            </a:extLst>
          </p:cNvPr>
          <p:cNvCxnSpPr>
            <a:cxnSpLocks/>
          </p:cNvCxnSpPr>
          <p:nvPr/>
        </p:nvCxnSpPr>
        <p:spPr>
          <a:xfrm>
            <a:off x="7513983" y="1065913"/>
            <a:ext cx="354387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35980C4-7AAB-1E14-0150-9A9C4FD505E2}"/>
              </a:ext>
            </a:extLst>
          </p:cNvPr>
          <p:cNvCxnSpPr>
            <a:cxnSpLocks/>
          </p:cNvCxnSpPr>
          <p:nvPr/>
        </p:nvCxnSpPr>
        <p:spPr>
          <a:xfrm>
            <a:off x="6402572" y="3017726"/>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DFACFEC-0A75-D273-7D21-AC05FA9A7E16}"/>
              </a:ext>
            </a:extLst>
          </p:cNvPr>
          <p:cNvCxnSpPr>
            <a:cxnSpLocks/>
          </p:cNvCxnSpPr>
          <p:nvPr/>
        </p:nvCxnSpPr>
        <p:spPr>
          <a:xfrm>
            <a:off x="6402572" y="4207782"/>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73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794F6564-086C-EC48-A4DC-70D06BC8ACB8}"/>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D7D03102-1628-F05A-E3F0-FA4905EE6FF1}"/>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DF62944-FEDA-AA2A-7E13-99AF38850957}"/>
              </a:ext>
            </a:extLst>
          </p:cNvPr>
          <p:cNvSpPr>
            <a:spLocks noGrp="1"/>
          </p:cNvSpPr>
          <p:nvPr>
            <p:ph type="sldNum" sz="quarter" idx="12"/>
          </p:nvPr>
        </p:nvSpPr>
        <p:spPr/>
        <p:txBody>
          <a:bodyPr/>
          <a:lstStyle/>
          <a:p>
            <a:fld id="{C1BBCEF6-2ADA-364E-98F1-750B8367BB0E}" type="slidenum">
              <a:rPr lang="en-US" smtClean="0"/>
              <a:t>48</a:t>
            </a:fld>
            <a:endParaRPr lang="en-US"/>
          </a:p>
        </p:txBody>
      </p:sp>
      <p:sp>
        <p:nvSpPr>
          <p:cNvPr id="10" name="Title 1">
            <a:extLst>
              <a:ext uri="{FF2B5EF4-FFF2-40B4-BE49-F238E27FC236}">
                <a16:creationId xmlns:a16="http://schemas.microsoft.com/office/drawing/2014/main" id="{A192D9A2-88CE-1EAD-68E3-711DDBA7CC0F}"/>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s" dirty="0">
                <a:solidFill>
                  <a:schemeClr val="bg1"/>
                </a:solidFill>
                <a:cs typeface="Calibri" panose="020F0502020204030204" pitchFamily="34" charset="0"/>
              </a:rPr>
              <a:t>Recomendaciones de consenso</a:t>
            </a:r>
          </a:p>
        </p:txBody>
      </p:sp>
      <p:pic>
        <p:nvPicPr>
          <p:cNvPr id="12" name="Picture 11">
            <a:extLst>
              <a:ext uri="{FF2B5EF4-FFF2-40B4-BE49-F238E27FC236}">
                <a16:creationId xmlns:a16="http://schemas.microsoft.com/office/drawing/2014/main" id="{9113A81E-50E4-4727-87AD-A353928CD220}"/>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2DEA612A-2271-DAB0-9838-F6924DE2548F}"/>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F4334C4-CFDA-E93F-DCAD-B057FA3D6BA8}"/>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37173E6-5597-FC1C-93E2-AAED23363DA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984DB48-BE2F-9E76-8FA4-2B21E30A0FC3}"/>
              </a:ext>
            </a:extLst>
          </p:cNvPr>
          <p:cNvCxnSpPr>
            <a:cxnSpLocks/>
          </p:cNvCxnSpPr>
          <p:nvPr/>
        </p:nvCxnSpPr>
        <p:spPr>
          <a:xfrm>
            <a:off x="7523922" y="1065913"/>
            <a:ext cx="3533938"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163D821-1A46-BA13-680D-65385271813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a:spcAft>
                <a:spcPts val="1800"/>
              </a:spcAft>
              <a:buNone/>
            </a:pPr>
            <a:r>
              <a:rPr lang="es" b="1" dirty="0">
                <a:solidFill>
                  <a:schemeClr val="accent4"/>
                </a:solidFill>
                <a:effectLst/>
                <a:latin typeface="Calibri" panose="020F0502020204030204" pitchFamily="34" charset="0"/>
                <a:cs typeface="Calibri" panose="020F0502020204030204" pitchFamily="34" charset="0"/>
              </a:rPr>
              <a:t>Las mujeres con EII deben suspender:</a:t>
            </a:r>
          </a:p>
          <a:p>
            <a:pPr>
              <a:spcAft>
                <a:spcPts val="1800"/>
              </a:spcAft>
            </a:pPr>
            <a:r>
              <a:rPr lang="es" dirty="0">
                <a:solidFill>
                  <a:schemeClr val="bg1"/>
                </a:solidFill>
                <a:effectLst/>
                <a:latin typeface="Calibri" panose="020F0502020204030204" pitchFamily="34" charset="0"/>
                <a:cs typeface="Calibri" panose="020F0502020204030204" pitchFamily="34" charset="0"/>
              </a:rPr>
              <a:t>18. Ozanimod (al menos 3 meses)</a:t>
            </a:r>
          </a:p>
          <a:p>
            <a:pPr>
              <a:spcAft>
                <a:spcPts val="1800"/>
              </a:spcAft>
            </a:pPr>
            <a:r>
              <a:rPr lang="es" dirty="0">
                <a:solidFill>
                  <a:schemeClr val="bg1"/>
                </a:solidFill>
                <a:effectLst/>
                <a:latin typeface="Calibri" panose="020F0502020204030204" pitchFamily="34" charset="0"/>
                <a:cs typeface="Calibri" panose="020F0502020204030204" pitchFamily="34" charset="0"/>
              </a:rPr>
              <a:t>19. </a:t>
            </a:r>
            <a:r>
              <a:rPr lang="es" dirty="0" err="1">
                <a:solidFill>
                  <a:schemeClr val="bg1"/>
                </a:solidFill>
                <a:effectLst/>
                <a:latin typeface="Calibri" panose="020F0502020204030204" pitchFamily="34" charset="0"/>
                <a:cs typeface="Calibri" panose="020F0502020204030204" pitchFamily="34" charset="0"/>
              </a:rPr>
              <a:t>Etrasimod </a:t>
            </a:r>
            <a:r>
              <a:rPr lang="es" dirty="0">
                <a:solidFill>
                  <a:schemeClr val="bg1"/>
                </a:solidFill>
                <a:effectLst/>
                <a:latin typeface="Calibri" panose="020F0502020204030204" pitchFamily="34" charset="0"/>
                <a:cs typeface="Calibri" panose="020F0502020204030204" pitchFamily="34" charset="0"/>
              </a:rPr>
              <a:t>(al menos 1-2 semanas)</a:t>
            </a:r>
          </a:p>
          <a:p>
            <a:pPr>
              <a:spcAft>
                <a:spcPts val="1800"/>
              </a:spcAft>
            </a:pPr>
            <a:r>
              <a:rPr lang="es" dirty="0">
                <a:solidFill>
                  <a:schemeClr val="bg1"/>
                </a:solidFill>
                <a:effectLst/>
                <a:latin typeface="Calibri" panose="020F0502020204030204" pitchFamily="34" charset="0"/>
                <a:cs typeface="Calibri" panose="020F0502020204030204" pitchFamily="34" charset="0"/>
              </a:rPr>
              <a:t>20. Tofacitinib (al menos 4 semanas)</a:t>
            </a:r>
          </a:p>
          <a:p>
            <a:pPr>
              <a:spcAft>
                <a:spcPts val="1800"/>
              </a:spcAft>
            </a:pPr>
            <a:r>
              <a:rPr lang="es" dirty="0">
                <a:solidFill>
                  <a:schemeClr val="bg1"/>
                </a:solidFill>
                <a:effectLst/>
                <a:latin typeface="Calibri" panose="020F0502020204030204" pitchFamily="34" charset="0"/>
                <a:cs typeface="Calibri" panose="020F0502020204030204" pitchFamily="34" charset="0"/>
              </a:rPr>
              <a:t>21. Upadacitinib (al menos 4 semanas)</a:t>
            </a:r>
          </a:p>
          <a:p>
            <a:pPr>
              <a:spcAft>
                <a:spcPts val="1800"/>
              </a:spcAft>
            </a:pPr>
            <a:r>
              <a:rPr lang="es" dirty="0">
                <a:solidFill>
                  <a:schemeClr val="bg1"/>
                </a:solidFill>
                <a:effectLst/>
                <a:latin typeface="Calibri" panose="020F0502020204030204" pitchFamily="34" charset="0"/>
                <a:cs typeface="Calibri" panose="020F0502020204030204" pitchFamily="34" charset="0"/>
              </a:rPr>
              <a:t>22. </a:t>
            </a:r>
            <a:r>
              <a:rPr lang="es" dirty="0" err="1">
                <a:solidFill>
                  <a:schemeClr val="bg1"/>
                </a:solidFill>
                <a:effectLst/>
                <a:latin typeface="Calibri" panose="020F0502020204030204" pitchFamily="34" charset="0"/>
                <a:cs typeface="Calibri" panose="020F0502020204030204" pitchFamily="34" charset="0"/>
              </a:rPr>
              <a:t>Filgotinib </a:t>
            </a:r>
            <a:r>
              <a:rPr lang="es" dirty="0">
                <a:solidFill>
                  <a:schemeClr val="bg1"/>
                </a:solidFill>
                <a:effectLst/>
                <a:latin typeface="Calibri" panose="020F0502020204030204" pitchFamily="34" charset="0"/>
                <a:cs typeface="Calibri" panose="020F0502020204030204" pitchFamily="34" charset="0"/>
              </a:rPr>
              <a:t>(al menos 4 semanas)</a:t>
            </a:r>
          </a:p>
          <a:p>
            <a:pPr>
              <a:spcAft>
                <a:spcPts val="1800"/>
              </a:spcAft>
            </a:pPr>
            <a:r>
              <a:rPr lang="es" b="1" dirty="0">
                <a:solidFill>
                  <a:schemeClr val="accent4"/>
                </a:solidFill>
                <a:effectLst/>
                <a:latin typeface="Calibri" panose="020F0502020204030204" pitchFamily="34" charset="0"/>
                <a:cs typeface="Calibri" panose="020F0502020204030204" pitchFamily="34" charset="0"/>
              </a:rPr>
              <a:t>...antes de la concepción, a menos que no exista una terapia alternativa eficaz para mantener </a:t>
            </a:r>
            <a:br>
              <a:rPr lang="es" b="1" dirty="0">
                <a:solidFill>
                  <a:schemeClr val="accent4"/>
                </a:solidFill>
                <a:effectLst/>
                <a:latin typeface="Calibri" panose="020F0502020204030204" pitchFamily="34" charset="0"/>
                <a:cs typeface="Calibri" panose="020F0502020204030204" pitchFamily="34" charset="0"/>
              </a:rPr>
            </a:br>
            <a:r>
              <a:rPr lang="es" b="1" dirty="0">
                <a:solidFill>
                  <a:schemeClr val="accent4"/>
                </a:solidFill>
                <a:effectLst/>
                <a:latin typeface="Calibri" panose="020F0502020204030204" pitchFamily="34" charset="0"/>
                <a:cs typeface="Calibri" panose="020F0502020204030204" pitchFamily="34" charset="0"/>
              </a:rPr>
              <a:t>la salud materna</a:t>
            </a:r>
          </a:p>
        </p:txBody>
      </p:sp>
      <p:cxnSp>
        <p:nvCxnSpPr>
          <p:cNvPr id="5" name="Straight Connector 4">
            <a:extLst>
              <a:ext uri="{FF2B5EF4-FFF2-40B4-BE49-F238E27FC236}">
                <a16:creationId xmlns:a16="http://schemas.microsoft.com/office/drawing/2014/main" id="{D612E74C-5CD3-6306-E4E1-CB28AB96609C}"/>
              </a:ext>
            </a:extLst>
          </p:cNvPr>
          <p:cNvCxnSpPr>
            <a:cxnSpLocks/>
          </p:cNvCxnSpPr>
          <p:nvPr/>
        </p:nvCxnSpPr>
        <p:spPr>
          <a:xfrm>
            <a:off x="6389319" y="2943735"/>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478BC40-880B-AB3E-F5EA-C28F124AC93D}"/>
              </a:ext>
            </a:extLst>
          </p:cNvPr>
          <p:cNvCxnSpPr>
            <a:cxnSpLocks/>
          </p:cNvCxnSpPr>
          <p:nvPr/>
        </p:nvCxnSpPr>
        <p:spPr>
          <a:xfrm>
            <a:off x="6389319" y="244125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B492521-4BDC-7B84-141C-8B9537485640}"/>
              </a:ext>
            </a:extLst>
          </p:cNvPr>
          <p:cNvCxnSpPr>
            <a:cxnSpLocks/>
          </p:cNvCxnSpPr>
          <p:nvPr/>
        </p:nvCxnSpPr>
        <p:spPr>
          <a:xfrm>
            <a:off x="6389319" y="3446213"/>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F473FE7-D794-ACC2-B15F-C4978EBEC8A0}"/>
              </a:ext>
            </a:extLst>
          </p:cNvPr>
          <p:cNvCxnSpPr>
            <a:cxnSpLocks/>
          </p:cNvCxnSpPr>
          <p:nvPr/>
        </p:nvCxnSpPr>
        <p:spPr>
          <a:xfrm>
            <a:off x="6389319" y="3948692"/>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343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and grey triangle pattern&#10;&#10;Description automatically generated">
            <a:extLst>
              <a:ext uri="{FF2B5EF4-FFF2-40B4-BE49-F238E27FC236}">
                <a16:creationId xmlns:a16="http://schemas.microsoft.com/office/drawing/2014/main" id="{CBA53F4D-14BF-B857-4945-3B71E5FBB02F}"/>
              </a:ext>
            </a:extLst>
          </p:cNvPr>
          <p:cNvPicPr>
            <a:picLocks noChangeAspect="1"/>
          </p:cNvPicPr>
          <p:nvPr/>
        </p:nvPicPr>
        <p:blipFill>
          <a:blip r:embed="rId3">
            <a:alphaModFix/>
          </a:blip>
          <a:srcRect t="295" r="4568" b="980"/>
          <a:stretch/>
        </p:blipFill>
        <p:spPr>
          <a:xfrm>
            <a:off x="0" y="1586752"/>
            <a:ext cx="6441141" cy="4504765"/>
          </a:xfrm>
          <a:prstGeom prst="rect">
            <a:avLst/>
          </a:prstGeom>
        </p:spPr>
      </p:pic>
      <p:sp>
        <p:nvSpPr>
          <p:cNvPr id="12" name="Rectangle 11">
            <a:extLst>
              <a:ext uri="{FF2B5EF4-FFF2-40B4-BE49-F238E27FC236}">
                <a16:creationId xmlns:a16="http://schemas.microsoft.com/office/drawing/2014/main" id="{74D212F7-A147-9975-9C20-32F9D7566585}"/>
              </a:ext>
            </a:extLst>
          </p:cNvPr>
          <p:cNvSpPr/>
          <p:nvPr/>
        </p:nvSpPr>
        <p:spPr>
          <a:xfrm>
            <a:off x="1" y="1586753"/>
            <a:ext cx="6438900" cy="2261348"/>
          </a:xfrm>
          <a:prstGeom prst="rect">
            <a:avLst/>
          </a:prstGeom>
          <a:solidFill>
            <a:schemeClr val="bg1">
              <a:lumMod val="95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DBD4FA-B554-CA7E-C619-B384D6C76C2B}"/>
              </a:ext>
            </a:extLst>
          </p:cNvPr>
          <p:cNvSpPr/>
          <p:nvPr/>
        </p:nvSpPr>
        <p:spPr>
          <a:xfrm>
            <a:off x="0" y="3834652"/>
            <a:ext cx="6438900" cy="2261348"/>
          </a:xfrm>
          <a:prstGeom prst="rect">
            <a:avLst/>
          </a:prstGeom>
          <a:solidFill>
            <a:schemeClr val="accent2">
              <a:lumMod val="20000"/>
              <a:lumOff val="80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0C350-6DB0-5C6D-0EE4-7C2DFDE45179}"/>
              </a:ext>
            </a:extLst>
          </p:cNvPr>
          <p:cNvSpPr>
            <a:spLocks noGrp="1"/>
          </p:cNvSpPr>
          <p:nvPr>
            <p:ph type="title"/>
          </p:nvPr>
        </p:nvSpPr>
        <p:spPr>
          <a:xfrm>
            <a:off x="347382" y="808877"/>
            <a:ext cx="10515600" cy="1325563"/>
          </a:xfrm>
        </p:spPr>
        <p:txBody>
          <a:bodyPr anchor="t">
            <a:normAutofit/>
          </a:bodyPr>
          <a:lstStyle/>
          <a:p>
            <a:r>
              <a:rPr lang="es" sz="3200" dirty="0">
                <a:solidFill>
                  <a:schemeClr val="tx2"/>
                </a:solidFill>
                <a:latin typeface="Calibri" panose="020F0502020204030204" pitchFamily="34" charset="0"/>
                <a:cs typeface="Calibri" panose="020F0502020204030204" pitchFamily="34" charset="0"/>
              </a:rPr>
              <a:t>Recomendación de consenso 13: Tiopurinas</a:t>
            </a:r>
            <a:endParaRPr lang="en-US" sz="3200" i="1" dirty="0">
              <a:solidFill>
                <a:schemeClr val="tx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D0678269-CE7B-E98B-6097-66ADA3EBC772}"/>
              </a:ext>
            </a:extLst>
          </p:cNvPr>
          <p:cNvSpPr>
            <a:spLocks noGrp="1"/>
          </p:cNvSpPr>
          <p:nvPr>
            <p:ph type="sldNum" sz="quarter" idx="12"/>
          </p:nvPr>
        </p:nvSpPr>
        <p:spPr/>
        <p:txBody>
          <a:bodyPr/>
          <a:lstStyle/>
          <a:p>
            <a:fld id="{C1BBCEF6-2ADA-364E-98F1-750B8367BB0E}" type="slidenum">
              <a:rPr lang="en-US" smtClean="0"/>
              <a:t>49</a:t>
            </a:fld>
            <a:endParaRPr lang="en-US"/>
          </a:p>
        </p:txBody>
      </p:sp>
      <p:sp>
        <p:nvSpPr>
          <p:cNvPr id="4" name="TextBox 3">
            <a:extLst>
              <a:ext uri="{FF2B5EF4-FFF2-40B4-BE49-F238E27FC236}">
                <a16:creationId xmlns:a16="http://schemas.microsoft.com/office/drawing/2014/main" id="{4E84C132-1069-81C8-5C48-21C4A05C3D88}"/>
              </a:ext>
            </a:extLst>
          </p:cNvPr>
          <p:cNvSpPr txBox="1"/>
          <p:nvPr/>
        </p:nvSpPr>
        <p:spPr>
          <a:xfrm>
            <a:off x="7135709" y="5632248"/>
            <a:ext cx="3644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dirty="0">
                <a:ln>
                  <a:noFill/>
                </a:ln>
                <a:solidFill>
                  <a:srgbClr val="E071A3"/>
                </a:solidFill>
                <a:effectLst/>
                <a:uLnTx/>
                <a:uFillTx/>
                <a:latin typeface="Calibri" panose="020F0502020204030204"/>
                <a:ea typeface="+mn-ea"/>
                <a:cs typeface="+mn-cs"/>
              </a:rPr>
              <a:t>MMP:TGN aumenta durante el embarazo </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s" sz="1400" b="0" i="0" u="none" strike="noStrike" kern="1200" cap="none" spc="0" normalizeH="0" baseline="0" noProof="0" dirty="0" err="1">
                <a:ln>
                  <a:noFill/>
                </a:ln>
                <a:solidFill>
                  <a:srgbClr val="000000"/>
                </a:solidFill>
                <a:effectLst/>
                <a:uLnTx/>
                <a:uFillTx/>
                <a:latin typeface="Calibri" panose="020F0502020204030204"/>
                <a:ea typeface="+mn-ea"/>
                <a:cs typeface="+mn-cs"/>
              </a:rPr>
              <a:t>Jharap </a:t>
            </a:r>
            <a:r>
              <a:rPr kumimoji="0" lang="es" sz="1400" b="0" i="0" u="none" strike="noStrike" kern="1200" cap="none" spc="0" normalizeH="0" baseline="0" noProof="0" dirty="0">
                <a:ln>
                  <a:noFill/>
                </a:ln>
                <a:solidFill>
                  <a:srgbClr val="000000"/>
                </a:solidFill>
                <a:effectLst/>
                <a:uLnTx/>
                <a:uFillTx/>
                <a:latin typeface="Calibri" panose="020F0502020204030204"/>
                <a:ea typeface="+mn-ea"/>
                <a:cs typeface="+mn-cs"/>
              </a:rPr>
              <a:t>2014, Flanagan 2024</a:t>
            </a:r>
          </a:p>
        </p:txBody>
      </p:sp>
      <p:sp>
        <p:nvSpPr>
          <p:cNvPr id="6" name="TextBox 5">
            <a:extLst>
              <a:ext uri="{FF2B5EF4-FFF2-40B4-BE49-F238E27FC236}">
                <a16:creationId xmlns:a16="http://schemas.microsoft.com/office/drawing/2014/main" id="{72188B1F-7F85-9CE7-4625-4A2A9BA19C28}"/>
              </a:ext>
            </a:extLst>
          </p:cNvPr>
          <p:cNvSpPr txBox="1"/>
          <p:nvPr/>
        </p:nvSpPr>
        <p:spPr>
          <a:xfrm>
            <a:off x="7132626" y="87868"/>
            <a:ext cx="3566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dirty="0">
                <a:ln>
                  <a:noFill/>
                </a:ln>
                <a:solidFill>
                  <a:srgbClr val="E071A3"/>
                </a:solidFill>
                <a:effectLst/>
                <a:uLnTx/>
                <a:uFillTx/>
                <a:latin typeface="Calibri" panose="020F0502020204030204"/>
                <a:ea typeface="+mn-ea"/>
                <a:cs typeface="+mn-cs"/>
              </a:rPr>
              <a:t>Derivación a la vía 6-MMP</a:t>
            </a:r>
            <a:endParaRPr kumimoji="0" lang="en-US" sz="1400" b="1" i="0" u="none" strike="noStrike" kern="1200" cap="none" spc="0" normalizeH="0" baseline="0" noProof="0" dirty="0">
              <a:ln>
                <a:noFill/>
              </a:ln>
              <a:solidFill>
                <a:srgbClr val="E071A3"/>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B4628A2F-11F7-66CF-9C80-73FE7BDA8C2B}"/>
              </a:ext>
            </a:extLst>
          </p:cNvPr>
          <p:cNvGrpSpPr/>
          <p:nvPr/>
        </p:nvGrpSpPr>
        <p:grpSpPr>
          <a:xfrm>
            <a:off x="7232277" y="484094"/>
            <a:ext cx="3324379" cy="5056094"/>
            <a:chOff x="8024190" y="700228"/>
            <a:chExt cx="3469715" cy="5277138"/>
          </a:xfrm>
        </p:grpSpPr>
        <p:pic>
          <p:nvPicPr>
            <p:cNvPr id="7170" name="Picture 2" descr="Frontiers | Gut Microbiota Metabolism of Azathioprine: A New Hallmark for  Personalized Drug-Targeted Therapy of Chronic Inflammatory Bowel Disease">
              <a:extLst>
                <a:ext uri="{FF2B5EF4-FFF2-40B4-BE49-F238E27FC236}">
                  <a16:creationId xmlns:a16="http://schemas.microsoft.com/office/drawing/2014/main" id="{10575668-F256-696B-5F64-96326A5D73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75629" y="788769"/>
              <a:ext cx="3190987" cy="5188597"/>
            </a:xfrm>
            <a:prstGeom prst="rect">
              <a:avLst/>
            </a:prstGeom>
            <a:noFill/>
            <a:extLst>
              <a:ext uri="{909E8E84-426E-40DD-AFC4-6F175D3DCCD1}">
                <a14:hiddenFill xmlns:a14="http://schemas.microsoft.com/office/drawing/2010/main">
                  <a:solidFill>
                    <a:srgbClr val="FFFFFF"/>
                  </a:solidFill>
                </a14:hiddenFill>
              </a:ext>
            </a:extLst>
          </p:spPr>
        </p:pic>
        <p:sp>
          <p:nvSpPr>
            <p:cNvPr id="9" name="Connector 8">
              <a:extLst>
                <a:ext uri="{FF2B5EF4-FFF2-40B4-BE49-F238E27FC236}">
                  <a16:creationId xmlns:a16="http://schemas.microsoft.com/office/drawing/2014/main" id="{CF2135C5-152B-35E4-C1E9-CF7C407ED87B}"/>
                </a:ext>
              </a:extLst>
            </p:cNvPr>
            <p:cNvSpPr/>
            <p:nvPr/>
          </p:nvSpPr>
          <p:spPr>
            <a:xfrm>
              <a:off x="10296940" y="700228"/>
              <a:ext cx="1196965" cy="1135449"/>
            </a:xfrm>
            <a:prstGeom prst="flowChartConnector">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nector 9">
              <a:extLst>
                <a:ext uri="{FF2B5EF4-FFF2-40B4-BE49-F238E27FC236}">
                  <a16:creationId xmlns:a16="http://schemas.microsoft.com/office/drawing/2014/main" id="{AEAEFB39-D0B9-144F-E0FA-AA3BF7A4F857}"/>
                </a:ext>
              </a:extLst>
            </p:cNvPr>
            <p:cNvSpPr/>
            <p:nvPr/>
          </p:nvSpPr>
          <p:spPr>
            <a:xfrm>
              <a:off x="8507896" y="5287617"/>
              <a:ext cx="655983" cy="632528"/>
            </a:xfrm>
            <a:prstGeom prst="flowChartConnector">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onnector 10">
              <a:extLst>
                <a:ext uri="{FF2B5EF4-FFF2-40B4-BE49-F238E27FC236}">
                  <a16:creationId xmlns:a16="http://schemas.microsoft.com/office/drawing/2014/main" id="{B7FB34B0-86F1-8020-7345-BC6E4927778E}"/>
                </a:ext>
              </a:extLst>
            </p:cNvPr>
            <p:cNvSpPr/>
            <p:nvPr/>
          </p:nvSpPr>
          <p:spPr>
            <a:xfrm>
              <a:off x="8024190" y="1591866"/>
              <a:ext cx="1378229" cy="1409751"/>
            </a:xfrm>
            <a:prstGeom prst="flowChartConnector">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A757ADB3-BB9B-E494-757A-1E1BC6317088}"/>
              </a:ext>
            </a:extLst>
          </p:cNvPr>
          <p:cNvSpPr>
            <a:spLocks noGrp="1"/>
          </p:cNvSpPr>
          <p:nvPr>
            <p:ph idx="1"/>
          </p:nvPr>
        </p:nvSpPr>
        <p:spPr>
          <a:xfrm>
            <a:off x="461682" y="2044534"/>
            <a:ext cx="5634318" cy="1345786"/>
          </a:xfrm>
        </p:spPr>
        <p:txBody>
          <a:bodyPr>
            <a:normAutofit fontScale="77500" lnSpcReduction="20000"/>
          </a:bodyPr>
          <a:lstStyle/>
          <a:p>
            <a:pPr marL="0" indent="0" fontAlgn="t">
              <a:lnSpc>
                <a:spcPct val="100000"/>
              </a:lnSpc>
              <a:spcBef>
                <a:spcPts val="0"/>
              </a:spcBef>
              <a:spcAft>
                <a:spcPts val="600"/>
              </a:spcAft>
              <a:buNone/>
            </a:pPr>
            <a:r>
              <a:rPr lang="es" sz="2400" i="1" dirty="0">
                <a:latin typeface="Calibri" panose="020F0502020204030204" pitchFamily="34" charset="0"/>
                <a:cs typeface="Calibri" panose="020F0502020204030204" pitchFamily="34" charset="0"/>
              </a:rPr>
              <a:t>Anuncio reciente de la FDA, 29 de abril de 2024: </a:t>
            </a:r>
            <a:br>
              <a:rPr lang="en-CA" sz="2400" b="1" i="1" dirty="0">
                <a:latin typeface="Calibri" panose="020F0502020204030204" pitchFamily="34" charset="0"/>
                <a:cs typeface="Calibri" panose="020F0502020204030204" pitchFamily="34" charset="0"/>
              </a:rPr>
            </a:br>
            <a:r>
              <a:rPr lang="es" sz="2400" b="1" i="1" dirty="0">
                <a:latin typeface="Calibri" panose="020F0502020204030204" pitchFamily="34" charset="0"/>
                <a:cs typeface="Calibri" panose="020F0502020204030204" pitchFamily="34" charset="0"/>
              </a:rPr>
              <a:t>« </a:t>
            </a:r>
            <a:r>
              <a:rPr lang="es" sz="2400" b="1" dirty="0">
                <a:latin typeface="Calibri" panose="020F0502020204030204" pitchFamily="34" charset="0"/>
                <a:cs typeface="Calibri" panose="020F0502020204030204" pitchFamily="34" charset="0"/>
              </a:rPr>
              <a:t>R </a:t>
            </a:r>
            <a:r>
              <a:rPr lang="es" sz="2400" b="1" i="0" dirty="0">
                <a:effectLst/>
                <a:latin typeface="Calibri" panose="020F0502020204030204" pitchFamily="34" charset="0"/>
                <a:cs typeface="Calibri" panose="020F0502020204030204" pitchFamily="34" charset="0"/>
              </a:rPr>
              <a:t>: riesgo de colestasis intrahepática del embarazo».</a:t>
            </a:r>
          </a:p>
          <a:p>
            <a:pPr marL="0" indent="0" fontAlgn="t">
              <a:lnSpc>
                <a:spcPct val="100000"/>
              </a:lnSpc>
              <a:spcBef>
                <a:spcPts val="0"/>
              </a:spcBef>
              <a:spcAft>
                <a:spcPts val="1200"/>
              </a:spcAft>
              <a:buNone/>
            </a:pPr>
            <a:r>
              <a:rPr lang="es" sz="2400" b="0" dirty="0">
                <a:latin typeface="Calibri" panose="020F0502020204030204" pitchFamily="34" charset="0"/>
                <a:cs typeface="Calibri" panose="020F0502020204030204" pitchFamily="34" charset="0"/>
              </a:rPr>
              <a:t>Incidencia del 1,1% en la población general</a:t>
            </a:r>
            <a:endParaRPr lang="en-CA" sz="2400" dirty="0">
              <a:latin typeface="Calibri" panose="020F0502020204030204" pitchFamily="34" charset="0"/>
              <a:cs typeface="Calibri" panose="020F0502020204030204" pitchFamily="34" charset="0"/>
            </a:endParaRPr>
          </a:p>
          <a:p>
            <a:pPr marL="0" indent="0" fontAlgn="t">
              <a:lnSpc>
                <a:spcPct val="100000"/>
              </a:lnSpc>
              <a:spcBef>
                <a:spcPts val="0"/>
              </a:spcBef>
              <a:spcAft>
                <a:spcPts val="600"/>
              </a:spcAft>
              <a:buNone/>
            </a:pPr>
            <a:r>
              <a:rPr lang="es" sz="1000" dirty="0">
                <a:latin typeface="Calibri" panose="020F0502020204030204" pitchFamily="34" charset="0"/>
                <a:cs typeface="Calibri" panose="020F0502020204030204" pitchFamily="34" charset="0"/>
              </a:rPr>
              <a:t>Datos de EII: Prentice 2024, Selinger 2023, Kanis 2021</a:t>
            </a:r>
            <a:endParaRPr lang="en-CA" sz="2400" b="1" i="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C7DBC6-B074-6FD8-E276-59A288BBA9CA}"/>
              </a:ext>
            </a:extLst>
          </p:cNvPr>
          <p:cNvSpPr txBox="1"/>
          <p:nvPr/>
        </p:nvSpPr>
        <p:spPr>
          <a:xfrm>
            <a:off x="457201" y="3973059"/>
            <a:ext cx="5638800"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 sz="2400" b="1" u="none" strike="noStrike" kern="1200" cap="none" spc="0" normalizeH="0" baseline="0" noProof="0" dirty="0">
                <a:ln>
                  <a:noFill/>
                </a:ln>
                <a:solidFill>
                  <a:srgbClr val="E071A3"/>
                </a:solidFill>
                <a:effectLst/>
                <a:uLnTx/>
                <a:uFillTx/>
                <a:latin typeface="Calibri" panose="020F0502020204030204" pitchFamily="34" charset="0"/>
                <a:cs typeface="Calibri" panose="020F0502020204030204" pitchFamily="34" charset="0"/>
              </a:rPr>
              <a:t>Consideraciones prácticas</a:t>
            </a:r>
            <a:endParaRPr lang="en-CA" sz="2400" dirty="0">
              <a:solidFill>
                <a:srgbClr val="000000"/>
              </a:solidFill>
              <a:latin typeface="Calibri" panose="020F0502020204030204" pitchFamily="34" charset="0"/>
              <a:cs typeface="Calibri" panose="020F0502020204030204" pitchFamily="34" charset="0"/>
            </a:endParaRPr>
          </a:p>
          <a:p>
            <a:pPr>
              <a:spcAft>
                <a:spcPts val="600"/>
              </a:spcAft>
              <a:defRPr/>
            </a:pPr>
            <a:r>
              <a:rPr lang="es-ES" sz="2400" dirty="0">
                <a:latin typeface="Calibri" panose="020F0502020204030204" pitchFamily="34" charset="0"/>
                <a:cs typeface="Calibri" panose="020F0502020204030204" pitchFamily="34" charset="0"/>
              </a:rPr>
              <a:t>Dosis dividida de </a:t>
            </a:r>
            <a:r>
              <a:rPr lang="es-ES" sz="2400" dirty="0" err="1">
                <a:latin typeface="Calibri" panose="020F0502020204030204" pitchFamily="34" charset="0"/>
                <a:cs typeface="Calibri" panose="020F0502020204030204" pitchFamily="34" charset="0"/>
              </a:rPr>
              <a:t>tiopurina</a:t>
            </a:r>
            <a:r>
              <a:rPr lang="es-ES" sz="2400" dirty="0">
                <a:latin typeface="Calibri" panose="020F0502020204030204" pitchFamily="34" charset="0"/>
                <a:cs typeface="Calibri" panose="020F0502020204030204" pitchFamily="34" charset="0"/>
              </a:rPr>
              <a:t>; tratamiento conjunto con alopurinol (con datos de seguridad limitados); uso de </a:t>
            </a:r>
            <a:r>
              <a:rPr lang="es-ES" sz="2400" dirty="0" err="1">
                <a:latin typeface="Calibri" panose="020F0502020204030204" pitchFamily="34" charset="0"/>
                <a:cs typeface="Calibri" panose="020F0502020204030204" pitchFamily="34" charset="0"/>
              </a:rPr>
              <a:t>tioguanina</a:t>
            </a:r>
            <a:r>
              <a:rPr lang="es-ES" sz="2400" dirty="0">
                <a:latin typeface="Calibri" panose="020F0502020204030204" pitchFamily="34" charset="0"/>
                <a:cs typeface="Calibri" panose="020F0502020204030204" pitchFamily="34" charset="0"/>
              </a:rPr>
              <a:t>; </a:t>
            </a:r>
            <a:br>
              <a:rPr lang="es-ES" sz="2400" dirty="0">
                <a:latin typeface="Calibri" panose="020F0502020204030204" pitchFamily="34" charset="0"/>
                <a:cs typeface="Calibri" panose="020F0502020204030204" pitchFamily="34" charset="0"/>
              </a:rPr>
            </a:br>
            <a:r>
              <a:rPr lang="es-ES" sz="2400" dirty="0">
                <a:latin typeface="Calibri" panose="020F0502020204030204" pitchFamily="34" charset="0"/>
                <a:cs typeface="Calibri" panose="020F0502020204030204" pitchFamily="34" charset="0"/>
              </a:rPr>
              <a:t>o monoterapia biológica.</a:t>
            </a:r>
            <a:endParaRPr kumimoji="0" lang="e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50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B94C8-FB88-3FD0-CE01-A7F3137766AB}"/>
              </a:ext>
            </a:extLst>
          </p:cNvPr>
          <p:cNvSpPr/>
          <p:nvPr/>
        </p:nvSpPr>
        <p:spPr>
          <a:xfrm>
            <a:off x="457200" y="457200"/>
            <a:ext cx="5638800" cy="56208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3F0F86-A960-E27A-5BF4-4811CD2052A7}"/>
              </a:ext>
            </a:extLst>
          </p:cNvPr>
          <p:cNvSpPr txBox="1"/>
          <p:nvPr/>
        </p:nvSpPr>
        <p:spPr>
          <a:xfrm>
            <a:off x="845277" y="1089772"/>
            <a:ext cx="4706471" cy="1692771"/>
          </a:xfrm>
          <a:prstGeom prst="rect">
            <a:avLst/>
          </a:prstGeom>
          <a:noFill/>
        </p:spPr>
        <p:txBody>
          <a:bodyPr wrap="square" rtlCol="0">
            <a:spAutoFit/>
          </a:bodyPr>
          <a:lstStyle/>
          <a:p>
            <a:r>
              <a:rPr lang="es" sz="2000" dirty="0">
                <a:latin typeface="Calibri" panose="020F0502020204030204" pitchFamily="34" charset="0"/>
                <a:cs typeface="Calibri" panose="020F0502020204030204" pitchFamily="34" charset="0"/>
              </a:rPr>
              <a:t>Existen </a:t>
            </a:r>
            <a:r>
              <a:rPr lang="es" sz="3200" b="1" dirty="0">
                <a:solidFill>
                  <a:schemeClr val="tx2">
                    <a:lumMod val="50000"/>
                    <a:lumOff val="50000"/>
                  </a:schemeClr>
                </a:solidFill>
                <a:latin typeface="Calibri" panose="020F0502020204030204" pitchFamily="34" charset="0"/>
                <a:cs typeface="Calibri" panose="020F0502020204030204" pitchFamily="34" charset="0"/>
              </a:rPr>
              <a:t>datos limitados en humanos </a:t>
            </a:r>
            <a:r>
              <a:rPr lang="es" sz="2000" dirty="0">
                <a:latin typeface="Calibri" panose="020F0502020204030204" pitchFamily="34" charset="0"/>
                <a:cs typeface="Calibri" panose="020F0502020204030204" pitchFamily="34" charset="0"/>
              </a:rPr>
              <a:t>sobre la seguridad de </a:t>
            </a:r>
            <a:br>
              <a:rPr lang="es" sz="2000" dirty="0">
                <a:latin typeface="Calibri" panose="020F0502020204030204" pitchFamily="34" charset="0"/>
                <a:cs typeface="Calibri" panose="020F0502020204030204" pitchFamily="34" charset="0"/>
              </a:rPr>
            </a:br>
            <a:r>
              <a:rPr lang="es" sz="2000" dirty="0">
                <a:latin typeface="Calibri" panose="020F0502020204030204" pitchFamily="34" charset="0"/>
                <a:cs typeface="Calibri" panose="020F0502020204030204" pitchFamily="34" charset="0"/>
              </a:rPr>
              <a:t>los nuevos fármacos para la EII durante </a:t>
            </a:r>
            <a:br>
              <a:rPr lang="es" sz="2000" dirty="0">
                <a:latin typeface="Calibri" panose="020F0502020204030204" pitchFamily="34" charset="0"/>
                <a:cs typeface="Calibri" panose="020F0502020204030204" pitchFamily="34" charset="0"/>
              </a:rPr>
            </a:br>
            <a:r>
              <a:rPr lang="es" sz="2000" dirty="0">
                <a:latin typeface="Calibri" panose="020F0502020204030204" pitchFamily="34" charset="0"/>
                <a:cs typeface="Calibri" panose="020F0502020204030204" pitchFamily="34" charset="0"/>
              </a:rPr>
              <a:t>el embarazo.</a:t>
            </a:r>
          </a:p>
        </p:txBody>
      </p:sp>
      <p:sp>
        <p:nvSpPr>
          <p:cNvPr id="6" name="TextBox 5">
            <a:extLst>
              <a:ext uri="{FF2B5EF4-FFF2-40B4-BE49-F238E27FC236}">
                <a16:creationId xmlns:a16="http://schemas.microsoft.com/office/drawing/2014/main" id="{D2B4A980-1097-7A54-7D2B-6F125D34CB0B}"/>
              </a:ext>
            </a:extLst>
          </p:cNvPr>
          <p:cNvSpPr txBox="1"/>
          <p:nvPr/>
        </p:nvSpPr>
        <p:spPr>
          <a:xfrm>
            <a:off x="834997" y="3548511"/>
            <a:ext cx="5138420" cy="2185214"/>
          </a:xfrm>
          <a:prstGeom prst="rect">
            <a:avLst/>
          </a:prstGeom>
          <a:noFill/>
        </p:spPr>
        <p:txBody>
          <a:bodyPr wrap="square" rtlCol="0" anchor="ctr">
            <a:spAutoFit/>
          </a:bodyPr>
          <a:lstStyle/>
          <a:p>
            <a:r>
              <a:rPr lang="es" sz="2000" dirty="0">
                <a:latin typeface="Calibri" panose="020F0502020204030204" pitchFamily="34" charset="0"/>
                <a:cs typeface="Calibri" panose="020F0502020204030204" pitchFamily="34" charset="0"/>
              </a:rPr>
              <a:t>En los pacientes con EII, la </a:t>
            </a:r>
            <a:r>
              <a:rPr lang="es" sz="3200" b="1" dirty="0">
                <a:solidFill>
                  <a:schemeClr val="tx2">
                    <a:lumMod val="50000"/>
                    <a:lumOff val="50000"/>
                  </a:schemeClr>
                </a:solidFill>
                <a:latin typeface="Calibri" panose="020F0502020204030204" pitchFamily="34" charset="0"/>
                <a:cs typeface="Calibri" panose="020F0502020204030204" pitchFamily="34" charset="0"/>
              </a:rPr>
              <a:t>suspensión de la medicación aumenta </a:t>
            </a:r>
            <a:br>
              <a:rPr lang="e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spc="-40" dirty="0">
                <a:solidFill>
                  <a:schemeClr val="tx2">
                    <a:lumMod val="50000"/>
                    <a:lumOff val="50000"/>
                  </a:schemeClr>
                </a:solidFill>
                <a:latin typeface="Calibri" panose="020F0502020204030204" pitchFamily="34" charset="0"/>
                <a:cs typeface="Calibri" panose="020F0502020204030204" pitchFamily="34" charset="0"/>
              </a:rPr>
              <a:t>la actividad de la enfermedad,</a:t>
            </a:r>
            <a:r>
              <a:rPr lang="es" sz="2000" spc="-40" baseline="30000" dirty="0">
                <a:latin typeface="Calibri" panose="020F0502020204030204" pitchFamily="34" charset="0"/>
                <a:cs typeface="Calibri" panose="020F0502020204030204" pitchFamily="34" charset="0"/>
              </a:rPr>
              <a:t> </a:t>
            </a:r>
            <a:r>
              <a:rPr lang="es" sz="2000" dirty="0">
                <a:latin typeface="Calibri" panose="020F0502020204030204" pitchFamily="34" charset="0"/>
                <a:cs typeface="Calibri" panose="020F0502020204030204" pitchFamily="34" charset="0"/>
              </a:rPr>
              <a:t>lo que conlleva mayor riesgo de complicaciones maternas y fetales.</a:t>
            </a:r>
            <a:r>
              <a:rPr lang="es" sz="2000" baseline="30000" dirty="0">
                <a:latin typeface="Calibri" panose="020F0502020204030204" pitchFamily="34" charset="0"/>
                <a:cs typeface="Calibri" panose="020F0502020204030204" pitchFamily="34" charset="0"/>
              </a:rPr>
              <a:t>1</a:t>
            </a:r>
          </a:p>
        </p:txBody>
      </p:sp>
      <p:sp>
        <p:nvSpPr>
          <p:cNvPr id="7" name="TextBox 6">
            <a:extLst>
              <a:ext uri="{FF2B5EF4-FFF2-40B4-BE49-F238E27FC236}">
                <a16:creationId xmlns:a16="http://schemas.microsoft.com/office/drawing/2014/main" id="{2B4DB2B6-8219-B97B-B34F-CFB0F32B87B1}"/>
              </a:ext>
            </a:extLst>
          </p:cNvPr>
          <p:cNvSpPr txBox="1"/>
          <p:nvPr/>
        </p:nvSpPr>
        <p:spPr>
          <a:xfrm>
            <a:off x="358589" y="6328863"/>
            <a:ext cx="12039600" cy="338554"/>
          </a:xfrm>
          <a:prstGeom prst="rect">
            <a:avLst/>
          </a:prstGeom>
          <a:noFill/>
        </p:spPr>
        <p:txBody>
          <a:bodyPr wrap="square" rtlCol="0">
            <a:spAutoFit/>
          </a:bodyPr>
          <a:lstStyle/>
          <a:p>
            <a:r>
              <a:rPr lang="es" sz="800" i="1" dirty="0">
                <a:effectLst/>
                <a:latin typeface="Calibri" panose="020F0502020204030204" pitchFamily="34" charset="0"/>
                <a:cs typeface="Calibri" panose="020F0502020204030204" pitchFamily="34" charset="0"/>
              </a:rPr>
              <a:t>Mahadevan U, Long MD, Kane SV, et al. Resultados del embarazo y neonatales después de la exposición fetal a productos biológicos y tiopurinas entre</a:t>
            </a:r>
            <a:endParaRPr lang="en-US" sz="800" dirty="0">
              <a:effectLst/>
              <a:latin typeface="Calibri" panose="020F0502020204030204" pitchFamily="34" charset="0"/>
              <a:cs typeface="Calibri" panose="020F0502020204030204" pitchFamily="34" charset="0"/>
            </a:endParaRPr>
          </a:p>
          <a:p>
            <a:r>
              <a:rPr lang="es" sz="800" i="1" dirty="0">
                <a:effectLst/>
                <a:latin typeface="Calibri" panose="020F0502020204030204" pitchFamily="34" charset="0"/>
                <a:cs typeface="Calibri" panose="020F0502020204030204" pitchFamily="34" charset="0"/>
              </a:rPr>
              <a:t>Mujeres con EII. Gastroenterología. Marzo de 2021;160(4):1131-1139. doi:10.1053/j.gastro.2020.11.038</a:t>
            </a:r>
            <a:endParaRPr lang="en-US" sz="800" dirty="0">
              <a:effectLst/>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998F747-E518-1408-30A8-3527FDE63FDB}"/>
              </a:ext>
            </a:extLst>
          </p:cNvPr>
          <p:cNvCxnSpPr>
            <a:cxnSpLocks/>
          </p:cNvCxnSpPr>
          <p:nvPr/>
        </p:nvCxnSpPr>
        <p:spPr>
          <a:xfrm>
            <a:off x="954606" y="3267635"/>
            <a:ext cx="4550229" cy="0"/>
          </a:xfrm>
          <a:prstGeom prst="line">
            <a:avLst/>
          </a:prstGeom>
          <a:ln w="25400">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EC8BEADB-AF36-AC92-ABA5-AB5243C348CB}"/>
              </a:ext>
            </a:extLst>
          </p:cNvPr>
          <p:cNvSpPr>
            <a:spLocks noGrp="1"/>
          </p:cNvSpPr>
          <p:nvPr>
            <p:ph type="sldNum" sz="quarter" idx="12"/>
          </p:nvPr>
        </p:nvSpPr>
        <p:spPr/>
        <p:txBody>
          <a:bodyPr/>
          <a:lstStyle/>
          <a:p>
            <a:fld id="{F7A97E85-343F-DE4C-AB4F-C00C4B6D29EF}" type="slidenum">
              <a:rPr lang="en-US" smtClean="0"/>
              <a:t>5</a:t>
            </a:fld>
            <a:endParaRPr lang="en-US"/>
          </a:p>
        </p:txBody>
      </p:sp>
      <p:pic>
        <p:nvPicPr>
          <p:cNvPr id="4" name="Picture 3" descr="A doctor and a pregnant person&#10;&#10;Description automatically generated">
            <a:extLst>
              <a:ext uri="{FF2B5EF4-FFF2-40B4-BE49-F238E27FC236}">
                <a16:creationId xmlns:a16="http://schemas.microsoft.com/office/drawing/2014/main" id="{4F36A5F7-1EEB-71AA-08C3-9C2651AC396A}"/>
              </a:ext>
            </a:extLst>
          </p:cNvPr>
          <p:cNvPicPr>
            <a:picLocks noChangeAspect="1"/>
          </p:cNvPicPr>
          <p:nvPr/>
        </p:nvPicPr>
        <p:blipFill>
          <a:blip r:embed="rId3"/>
          <a:srcRect l="4976" r="31800"/>
          <a:stretch/>
        </p:blipFill>
        <p:spPr>
          <a:xfrm>
            <a:off x="6096000" y="457200"/>
            <a:ext cx="5638800" cy="5620871"/>
          </a:xfrm>
          <a:prstGeom prst="rect">
            <a:avLst/>
          </a:prstGeom>
        </p:spPr>
      </p:pic>
    </p:spTree>
    <p:extLst>
      <p:ext uri="{BB962C8B-B14F-4D97-AF65-F5344CB8AC3E}">
        <p14:creationId xmlns:p14="http://schemas.microsoft.com/office/powerpoint/2010/main" val="154871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218BE1-96CE-297D-1D7A-536E56CA6C2F}"/>
              </a:ext>
            </a:extLst>
          </p:cNvPr>
          <p:cNvSpPr>
            <a:spLocks noGrp="1"/>
          </p:cNvSpPr>
          <p:nvPr>
            <p:ph type="title"/>
          </p:nvPr>
        </p:nvSpPr>
        <p:spPr>
          <a:xfrm>
            <a:off x="330200" y="530225"/>
            <a:ext cx="10515600" cy="1325563"/>
          </a:xfrm>
        </p:spPr>
        <p:txBody>
          <a:bodyPr>
            <a:normAutofit fontScale="90000"/>
          </a:bodyPr>
          <a:lstStyle/>
          <a:p>
            <a:r>
              <a:rPr lang="es" dirty="0">
                <a:solidFill>
                  <a:schemeClr val="tx2"/>
                </a:solidFill>
                <a:effectLst/>
                <a:latin typeface="Calibri" panose="020F0502020204030204" pitchFamily="34" charset="0"/>
                <a:cs typeface="Calibri" panose="020F0502020204030204" pitchFamily="34" charset="0"/>
              </a:rPr>
              <a:t>Fármacos para la EII desde la preconcepción hasta el embarazo</a:t>
            </a:r>
            <a:br>
              <a:rPr lang="en-US" dirty="0">
                <a:solidFill>
                  <a:schemeClr val="tx2"/>
                </a:solidFill>
                <a:effectLst/>
                <a:latin typeface="Calibri" panose="020F0502020204030204" pitchFamily="34" charset="0"/>
                <a:cs typeface="Calibri" panose="020F0502020204030204" pitchFamily="34" charset="0"/>
              </a:rPr>
            </a:br>
            <a:endParaRPr lang="en-US"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C2F4721-F8EA-18D6-13D6-ED992B17F13F}"/>
              </a:ext>
            </a:extLst>
          </p:cNvPr>
          <p:cNvSpPr>
            <a:spLocks noGrp="1"/>
          </p:cNvSpPr>
          <p:nvPr>
            <p:ph type="sldNum" sz="quarter" idx="12"/>
          </p:nvPr>
        </p:nvSpPr>
        <p:spPr/>
        <p:txBody>
          <a:bodyPr/>
          <a:lstStyle/>
          <a:p>
            <a:fld id="{F7A97E85-343F-DE4C-AB4F-C00C4B6D29EF}" type="slidenum">
              <a:rPr lang="en-US" smtClean="0"/>
              <a:t>50</a:t>
            </a:fld>
            <a:endParaRPr lang="en-US"/>
          </a:p>
        </p:txBody>
      </p:sp>
      <p:graphicFrame>
        <p:nvGraphicFramePr>
          <p:cNvPr id="6" name="Table 5">
            <a:extLst>
              <a:ext uri="{FF2B5EF4-FFF2-40B4-BE49-F238E27FC236}">
                <a16:creationId xmlns:a16="http://schemas.microsoft.com/office/drawing/2014/main" id="{72FB43A5-3471-7CCA-37A2-0A95CAC074C3}"/>
              </a:ext>
            </a:extLst>
          </p:cNvPr>
          <p:cNvGraphicFramePr>
            <a:graphicFrameLocks noGrp="1"/>
          </p:cNvGraphicFramePr>
          <p:nvPr>
            <p:extLst>
              <p:ext uri="{D42A27DB-BD31-4B8C-83A1-F6EECF244321}">
                <p14:modId xmlns:p14="http://schemas.microsoft.com/office/powerpoint/2010/main" val="1638298766"/>
              </p:ext>
            </p:extLst>
          </p:nvPr>
        </p:nvGraphicFramePr>
        <p:xfrm>
          <a:off x="457201" y="1800860"/>
          <a:ext cx="11247120" cy="4028440"/>
        </p:xfrm>
        <a:graphic>
          <a:graphicData uri="http://schemas.openxmlformats.org/drawingml/2006/table">
            <a:tbl>
              <a:tblPr firstRow="1" bandRow="1">
                <a:tableStyleId>{5C22544A-7EE6-4342-B048-85BDC9FD1C3A}</a:tableStyleId>
              </a:tblPr>
              <a:tblGrid>
                <a:gridCol w="4663440">
                  <a:extLst>
                    <a:ext uri="{9D8B030D-6E8A-4147-A177-3AD203B41FA5}">
                      <a16:colId xmlns:a16="http://schemas.microsoft.com/office/drawing/2014/main" val="2780840208"/>
                    </a:ext>
                  </a:extLst>
                </a:gridCol>
                <a:gridCol w="1645920">
                  <a:extLst>
                    <a:ext uri="{9D8B030D-6E8A-4147-A177-3AD203B41FA5}">
                      <a16:colId xmlns:a16="http://schemas.microsoft.com/office/drawing/2014/main" val="2195125118"/>
                    </a:ext>
                  </a:extLst>
                </a:gridCol>
                <a:gridCol w="1645920">
                  <a:extLst>
                    <a:ext uri="{9D8B030D-6E8A-4147-A177-3AD203B41FA5}">
                      <a16:colId xmlns:a16="http://schemas.microsoft.com/office/drawing/2014/main" val="2089616801"/>
                    </a:ext>
                  </a:extLst>
                </a:gridCol>
                <a:gridCol w="1645920">
                  <a:extLst>
                    <a:ext uri="{9D8B030D-6E8A-4147-A177-3AD203B41FA5}">
                      <a16:colId xmlns:a16="http://schemas.microsoft.com/office/drawing/2014/main" val="3470899285"/>
                    </a:ext>
                  </a:extLst>
                </a:gridCol>
                <a:gridCol w="1645920">
                  <a:extLst>
                    <a:ext uri="{9D8B030D-6E8A-4147-A177-3AD203B41FA5}">
                      <a16:colId xmlns:a16="http://schemas.microsoft.com/office/drawing/2014/main" val="2598261559"/>
                    </a:ext>
                  </a:extLst>
                </a:gridCol>
              </a:tblGrid>
              <a:tr h="370840">
                <a:tc>
                  <a:txBody>
                    <a:bodyPr/>
                    <a:lstStyle/>
                    <a:p>
                      <a:r>
                        <a:rPr lang="es" sz="1800" i="0" dirty="0">
                          <a:latin typeface="Calibri" panose="020F0502020204030204" pitchFamily="34" charset="0"/>
                          <a:cs typeface="Calibri" panose="020F0502020204030204" pitchFamily="34" charset="0"/>
                        </a:rPr>
                        <a:t>Fármacos</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800" i="0" dirty="0">
                          <a:latin typeface="Calibri" panose="020F0502020204030204" pitchFamily="34" charset="0"/>
                          <a:cs typeface="Calibri" panose="020F0502020204030204" pitchFamily="34" charset="0"/>
                        </a:rPr>
                        <a:t>Preconcepción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800" i="0" dirty="0">
                          <a:latin typeface="Calibri" panose="020F0502020204030204" pitchFamily="34" charset="0"/>
                          <a:cs typeface="Calibri" panose="020F0502020204030204" pitchFamily="34" charset="0"/>
                        </a:rPr>
                        <a:t>1er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dirty="0">
                          <a:latin typeface="Calibri" panose="020F0502020204030204" pitchFamily="34" charset="0"/>
                          <a:cs typeface="Calibri" panose="020F0502020204030204" pitchFamily="34" charset="0"/>
                        </a:rPr>
                        <a:t>2do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dirty="0">
                          <a:latin typeface="Calibri" panose="020F0502020204030204" pitchFamily="34" charset="0"/>
                          <a:cs typeface="Calibri" panose="020F0502020204030204" pitchFamily="34" charset="0"/>
                        </a:rPr>
                        <a:t>3er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13360">
                <a:tc>
                  <a:txBody>
                    <a:bodyPr/>
                    <a:lstStyle/>
                    <a:p>
                      <a:r>
                        <a:rPr lang="es" sz="1800" b="1" dirty="0" err="1">
                          <a:solidFill>
                            <a:schemeClr val="bg1"/>
                          </a:solidFill>
                          <a:effectLst/>
                          <a:latin typeface="Calibri" panose="020F0502020204030204" pitchFamily="34" charset="0"/>
                          <a:cs typeface="Calibri" panose="020F0502020204030204" pitchFamily="34" charset="0"/>
                        </a:rPr>
                        <a:t>aminosalicilatos</a:t>
                      </a:r>
                      <a:endParaRPr lang="en-US" sz="1800" b="1" dirty="0">
                        <a:solidFill>
                          <a:schemeClr val="bg1"/>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 sz="1800" dirty="0">
                          <a:solidFill>
                            <a:schemeClr val="bg1"/>
                          </a:solidFill>
                          <a:effectLst/>
                          <a:latin typeface="Calibri" panose="020F0502020204030204" pitchFamily="34" charset="0"/>
                          <a:cs typeface="Calibri" panose="020F0502020204030204" pitchFamily="34" charset="0"/>
                        </a:rPr>
                        <a:t>Suplementación de ácido fólico con sulfasalazina</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p>
                      <a:endParaRPr lang="en-US" sz="1800" i="0" dirty="0">
                        <a:latin typeface="Calibri" panose="020F0502020204030204" pitchFamily="34" charset="0"/>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123613">
                <a:tc>
                  <a:txBody>
                    <a:bodyPr/>
                    <a:lstStyle/>
                    <a:p>
                      <a:r>
                        <a:rPr lang="es" sz="1800" b="1" dirty="0">
                          <a:solidFill>
                            <a:schemeClr val="bg1"/>
                          </a:solidFill>
                          <a:effectLst/>
                          <a:latin typeface="Calibri" panose="020F0502020204030204" pitchFamily="34" charset="0"/>
                          <a:cs typeface="Calibri" panose="020F0502020204030204" pitchFamily="34" charset="0"/>
                        </a:rPr>
                        <a:t>Tiopurina</a:t>
                      </a:r>
                    </a:p>
                  </a:txBody>
                  <a:tcPr>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23613">
                <a:tc>
                  <a:txBody>
                    <a:bodyPr/>
                    <a:lstStyle/>
                    <a:p>
                      <a:r>
                        <a:rPr lang="es" sz="1800" b="1" dirty="0">
                          <a:solidFill>
                            <a:schemeClr val="bg1"/>
                          </a:solidFill>
                          <a:effectLst/>
                          <a:latin typeface="Calibri" panose="020F0502020204030204" pitchFamily="34" charset="0"/>
                          <a:cs typeface="Calibri" panose="020F0502020204030204" pitchFamily="34" charset="0"/>
                        </a:rPr>
                        <a:t>Metotrexato</a:t>
                      </a:r>
                    </a:p>
                    <a:p>
                      <a:pPr marL="285750" indent="-285750">
                        <a:buFont typeface="Arial" panose="020B0604020202020204" pitchFamily="34" charset="0"/>
                        <a:buChar char="•"/>
                      </a:pPr>
                      <a:r>
                        <a:rPr lang="es" sz="1800" dirty="0">
                          <a:solidFill>
                            <a:schemeClr val="bg1"/>
                          </a:solidFill>
                          <a:effectLst/>
                          <a:latin typeface="Calibri" panose="020F0502020204030204" pitchFamily="34" charset="0"/>
                          <a:cs typeface="Calibri" panose="020F0502020204030204" pitchFamily="34" charset="0"/>
                        </a:rPr>
                        <a:t>Teratógeno:</a:t>
                      </a:r>
                    </a:p>
                    <a:p>
                      <a:pPr marL="285750" indent="-285750">
                        <a:buFont typeface="Arial" panose="020B0604020202020204" pitchFamily="34" charset="0"/>
                        <a:buChar char="•"/>
                      </a:pPr>
                      <a:r>
                        <a:rPr lang="es" sz="1800" dirty="0">
                          <a:solidFill>
                            <a:schemeClr val="bg1"/>
                          </a:solidFill>
                          <a:effectLst/>
                          <a:latin typeface="Calibri" panose="020F0502020204030204" pitchFamily="34" charset="0"/>
                          <a:cs typeface="Calibri" panose="020F0502020204030204" pitchFamily="34" charset="0"/>
                        </a:rPr>
                        <a:t>Interrupción 1-3 meses antes de </a:t>
                      </a:r>
                      <a:br>
                        <a:rPr lang="es" sz="1800" dirty="0">
                          <a:solidFill>
                            <a:schemeClr val="bg1"/>
                          </a:solidFill>
                          <a:effectLst/>
                          <a:latin typeface="Calibri" panose="020F0502020204030204" pitchFamily="34" charset="0"/>
                          <a:cs typeface="Calibri" panose="020F0502020204030204" pitchFamily="34" charset="0"/>
                        </a:rPr>
                      </a:br>
                      <a:r>
                        <a:rPr lang="es" sz="1800" dirty="0">
                          <a:solidFill>
                            <a:schemeClr val="bg1"/>
                          </a:solidFill>
                          <a:effectLst/>
                          <a:latin typeface="Calibri" panose="020F0502020204030204" pitchFamily="34" charset="0"/>
                          <a:cs typeface="Calibri" panose="020F0502020204030204" pitchFamily="34" charset="0"/>
                        </a:rPr>
                        <a:t>la concepción</a:t>
                      </a:r>
                    </a:p>
                  </a:txBody>
                  <a:tcPr>
                    <a:lnL w="12700" cmpd="sng">
                      <a:noFill/>
                    </a:lnL>
                    <a:lnR w="12700" cmpd="sng">
                      <a:noFill/>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6738510"/>
                  </a:ext>
                </a:extLst>
              </a:tr>
              <a:tr h="185420">
                <a:tc>
                  <a:txBody>
                    <a:bodyPr/>
                    <a:lstStyle/>
                    <a:p>
                      <a:r>
                        <a:rPr lang="es" sz="1800" b="1" dirty="0">
                          <a:solidFill>
                            <a:schemeClr val="bg1"/>
                          </a:solidFill>
                          <a:effectLst/>
                          <a:latin typeface="Calibri" panose="020F0502020204030204" pitchFamily="34" charset="0"/>
                          <a:cs typeface="Calibri" panose="020F0502020204030204" pitchFamily="34" charset="0"/>
                        </a:rPr>
                        <a:t>Corticosteroides</a:t>
                      </a:r>
                    </a:p>
                    <a:p>
                      <a:pPr marL="285750" indent="-285750">
                        <a:buFont typeface="Arial" panose="020B0604020202020204" pitchFamily="34" charset="0"/>
                        <a:buChar char="•"/>
                      </a:pPr>
                      <a:r>
                        <a:rPr lang="es" sz="1800" dirty="0">
                          <a:solidFill>
                            <a:schemeClr val="bg1"/>
                          </a:solidFill>
                          <a:effectLst/>
                          <a:latin typeface="Calibri" panose="020F0502020204030204" pitchFamily="34" charset="0"/>
                          <a:cs typeface="Calibri" panose="020F0502020204030204" pitchFamily="34" charset="0"/>
                        </a:rPr>
                        <a:t>Minimizar el uso</a:t>
                      </a:r>
                    </a:p>
                    <a:p>
                      <a:pPr marL="285750" indent="-285750">
                        <a:buFont typeface="Arial" panose="020B0604020202020204" pitchFamily="34" charset="0"/>
                        <a:buChar char="•"/>
                      </a:pPr>
                      <a:r>
                        <a:rPr lang="es" sz="1800" dirty="0">
                          <a:solidFill>
                            <a:schemeClr val="bg1"/>
                          </a:solidFill>
                          <a:effectLst/>
                          <a:latin typeface="Calibri" panose="020F0502020204030204" pitchFamily="34" charset="0"/>
                          <a:cs typeface="Calibri" panose="020F0502020204030204" pitchFamily="34" charset="0"/>
                        </a:rPr>
                        <a:t>Utilizar un tratamiento ahorrador </a:t>
                      </a:r>
                      <a:br>
                        <a:rPr lang="es" sz="1800" dirty="0">
                          <a:solidFill>
                            <a:schemeClr val="bg1"/>
                          </a:solidFill>
                          <a:effectLst/>
                          <a:latin typeface="Calibri" panose="020F0502020204030204" pitchFamily="34" charset="0"/>
                          <a:cs typeface="Calibri" panose="020F0502020204030204" pitchFamily="34" charset="0"/>
                        </a:rPr>
                      </a:br>
                      <a:r>
                        <a:rPr lang="es" sz="1800" dirty="0">
                          <a:solidFill>
                            <a:schemeClr val="bg1"/>
                          </a:solidFill>
                          <a:effectLst/>
                          <a:latin typeface="Calibri" panose="020F0502020204030204" pitchFamily="34" charset="0"/>
                          <a:cs typeface="Calibri" panose="020F0502020204030204" pitchFamily="34" charset="0"/>
                        </a:rPr>
                        <a:t>de esteroides</a:t>
                      </a:r>
                    </a:p>
                  </a:txBody>
                  <a:tcP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1"/>
                    </a:solidFill>
                  </a:tcPr>
                </a:tc>
                <a:tc>
                  <a:txBody>
                    <a:bodyPr/>
                    <a:lstStyle/>
                    <a:p>
                      <a:pPr marL="0" marR="0" lvl="0" indent="0" algn="l" defTabSz="914400">
                        <a:lnSpc>
                          <a:spcPct val="100000"/>
                        </a:lnSpc>
                        <a:spcBef>
                          <a:spcPts val="0"/>
                        </a:spcBef>
                        <a:spcAft>
                          <a:spcPts val="0"/>
                        </a:spcAft>
                        <a:buNone/>
                        <a:tabLst/>
                        <a:defRPr/>
                      </a:pPr>
                      <a:r>
                        <a:rPr lang="es" sz="1800" b="0" i="0" u="none" strike="noStrike" noProof="0" dirty="0">
                          <a:latin typeface="Calibri"/>
                        </a:rPr>
                        <a:t>✔︎</a:t>
                      </a:r>
                      <a:endParaRPr dirty="0"/>
                    </a:p>
                    <a:p>
                      <a:endParaRPr lang="en-US" sz="1800" i="0" dirty="0">
                        <a:latin typeface="Calibri" panose="020F0502020204030204" pitchFamily="34" charset="0"/>
                        <a:cs typeface="Calibri" panose="020F0502020204030204" pitchFamily="34" charset="0"/>
                      </a:endParaRPr>
                    </a:p>
                  </a:txBody>
                  <a:tcPr>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18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18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1800" i="0" kern="1200" spc="-30" baseline="0" dirty="0">
                          <a:solidFill>
                            <a:schemeClr val="dk1"/>
                          </a:solidFill>
                          <a:effectLst/>
                          <a:latin typeface="Calibri" panose="020F0502020204030204" pitchFamily="34" charset="0"/>
                          <a:ea typeface="+mn-ea"/>
                          <a:cs typeface="Calibri" panose="020F0502020204030204" pitchFamily="34" charset="0"/>
                        </a:rPr>
                        <a:t>✔︎</a:t>
                      </a:r>
                      <a:endParaRPr lang="en-US" sz="1800" i="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770320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48817-36C0-378B-5CCD-EC697E333E4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286A9B-31E9-A542-E5B1-4D023A523C46}"/>
              </a:ext>
            </a:extLst>
          </p:cNvPr>
          <p:cNvSpPr>
            <a:spLocks noGrp="1"/>
          </p:cNvSpPr>
          <p:nvPr>
            <p:ph type="title"/>
          </p:nvPr>
        </p:nvSpPr>
        <p:spPr>
          <a:xfrm>
            <a:off x="330200" y="530225"/>
            <a:ext cx="10515600" cy="1325563"/>
          </a:xfrm>
        </p:spPr>
        <p:txBody>
          <a:bodyPr>
            <a:normAutofit fontScale="90000"/>
          </a:bodyPr>
          <a:lstStyle/>
          <a:p>
            <a:r>
              <a:rPr lang="es" dirty="0">
                <a:solidFill>
                  <a:schemeClr val="tx2"/>
                </a:solidFill>
                <a:effectLst/>
                <a:latin typeface="Calibri" panose="020F0502020204030204" pitchFamily="34" charset="0"/>
                <a:cs typeface="Calibri" panose="020F0502020204030204" pitchFamily="34" charset="0"/>
              </a:rPr>
              <a:t>Fármacos para la EII desde la preconcepción hasta el embarazo y la lactancia</a:t>
            </a:r>
            <a:br>
              <a:rPr lang="en-US" dirty="0">
                <a:solidFill>
                  <a:schemeClr val="tx2"/>
                </a:solidFill>
                <a:effectLst/>
                <a:latin typeface="Calibri" panose="020F0502020204030204" pitchFamily="34" charset="0"/>
                <a:cs typeface="Calibri" panose="020F0502020204030204" pitchFamily="34" charset="0"/>
              </a:rPr>
            </a:br>
            <a:endParaRPr lang="en-US"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8C71275-55B0-7477-F74C-DD5C69BFE708}"/>
              </a:ext>
            </a:extLst>
          </p:cNvPr>
          <p:cNvSpPr>
            <a:spLocks noGrp="1"/>
          </p:cNvSpPr>
          <p:nvPr>
            <p:ph type="sldNum" sz="quarter" idx="12"/>
          </p:nvPr>
        </p:nvSpPr>
        <p:spPr/>
        <p:txBody>
          <a:bodyPr/>
          <a:lstStyle/>
          <a:p>
            <a:fld id="{F7A97E85-343F-DE4C-AB4F-C00C4B6D29EF}" type="slidenum">
              <a:rPr lang="en-US" smtClean="0"/>
              <a:t>51</a:t>
            </a:fld>
            <a:endParaRPr lang="en-US"/>
          </a:p>
        </p:txBody>
      </p:sp>
      <p:graphicFrame>
        <p:nvGraphicFramePr>
          <p:cNvPr id="6" name="Table 5">
            <a:extLst>
              <a:ext uri="{FF2B5EF4-FFF2-40B4-BE49-F238E27FC236}">
                <a16:creationId xmlns:a16="http://schemas.microsoft.com/office/drawing/2014/main" id="{8E2342C2-F3FC-8E0A-93A0-421AB4266337}"/>
              </a:ext>
            </a:extLst>
          </p:cNvPr>
          <p:cNvGraphicFramePr>
            <a:graphicFrameLocks noGrp="1"/>
          </p:cNvGraphicFramePr>
          <p:nvPr>
            <p:extLst>
              <p:ext uri="{D42A27DB-BD31-4B8C-83A1-F6EECF244321}">
                <p14:modId xmlns:p14="http://schemas.microsoft.com/office/powerpoint/2010/main" val="3416268181"/>
              </p:ext>
            </p:extLst>
          </p:nvPr>
        </p:nvGraphicFramePr>
        <p:xfrm>
          <a:off x="457201" y="2372360"/>
          <a:ext cx="11247120" cy="2656840"/>
        </p:xfrm>
        <a:graphic>
          <a:graphicData uri="http://schemas.openxmlformats.org/drawingml/2006/table">
            <a:tbl>
              <a:tblPr firstRow="1" bandRow="1">
                <a:tableStyleId>{5C22544A-7EE6-4342-B048-85BDC9FD1C3A}</a:tableStyleId>
              </a:tblPr>
              <a:tblGrid>
                <a:gridCol w="4663440">
                  <a:extLst>
                    <a:ext uri="{9D8B030D-6E8A-4147-A177-3AD203B41FA5}">
                      <a16:colId xmlns:a16="http://schemas.microsoft.com/office/drawing/2014/main" val="2780840208"/>
                    </a:ext>
                  </a:extLst>
                </a:gridCol>
                <a:gridCol w="1645920">
                  <a:extLst>
                    <a:ext uri="{9D8B030D-6E8A-4147-A177-3AD203B41FA5}">
                      <a16:colId xmlns:a16="http://schemas.microsoft.com/office/drawing/2014/main" val="2195125118"/>
                    </a:ext>
                  </a:extLst>
                </a:gridCol>
                <a:gridCol w="1645920">
                  <a:extLst>
                    <a:ext uri="{9D8B030D-6E8A-4147-A177-3AD203B41FA5}">
                      <a16:colId xmlns:a16="http://schemas.microsoft.com/office/drawing/2014/main" val="2089616801"/>
                    </a:ext>
                  </a:extLst>
                </a:gridCol>
                <a:gridCol w="1645920">
                  <a:extLst>
                    <a:ext uri="{9D8B030D-6E8A-4147-A177-3AD203B41FA5}">
                      <a16:colId xmlns:a16="http://schemas.microsoft.com/office/drawing/2014/main" val="3470899285"/>
                    </a:ext>
                  </a:extLst>
                </a:gridCol>
                <a:gridCol w="1645920">
                  <a:extLst>
                    <a:ext uri="{9D8B030D-6E8A-4147-A177-3AD203B41FA5}">
                      <a16:colId xmlns:a16="http://schemas.microsoft.com/office/drawing/2014/main" val="2598261559"/>
                    </a:ext>
                  </a:extLst>
                </a:gridCol>
              </a:tblGrid>
              <a:tr h="370840">
                <a:tc>
                  <a:txBody>
                    <a:bodyPr/>
                    <a:lstStyle/>
                    <a:p>
                      <a:r>
                        <a:rPr lang="es" sz="1800" i="0" dirty="0">
                          <a:latin typeface="Calibri" panose="020F0502020204030204" pitchFamily="34" charset="0"/>
                          <a:cs typeface="Calibri" panose="020F0502020204030204" pitchFamily="34" charset="0"/>
                        </a:rPr>
                        <a:t>Medicamento</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800" i="0" dirty="0">
                          <a:latin typeface="Calibri" panose="020F0502020204030204" pitchFamily="34" charset="0"/>
                          <a:cs typeface="Calibri" panose="020F0502020204030204" pitchFamily="34" charset="0"/>
                        </a:rPr>
                        <a:t>Preconcepción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s" sz="1800" i="0" dirty="0">
                          <a:latin typeface="Calibri" panose="020F0502020204030204" pitchFamily="34" charset="0"/>
                          <a:cs typeface="Calibri" panose="020F0502020204030204" pitchFamily="34" charset="0"/>
                        </a:rPr>
                        <a:t>1er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dirty="0">
                          <a:latin typeface="Calibri" panose="020F0502020204030204" pitchFamily="34" charset="0"/>
                          <a:cs typeface="Calibri" panose="020F0502020204030204" pitchFamily="34" charset="0"/>
                        </a:rPr>
                        <a:t>2do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dirty="0">
                          <a:latin typeface="Calibri" panose="020F0502020204030204" pitchFamily="34" charset="0"/>
                          <a:cs typeface="Calibri" panose="020F0502020204030204" pitchFamily="34" charset="0"/>
                        </a:rPr>
                        <a:t>3er trimestre</a:t>
                      </a:r>
                      <a:r>
                        <a:rPr lang="es" sz="1800" i="0" baseline="30000" dirty="0">
                          <a:latin typeface="Calibri" panose="020F0502020204030204" pitchFamily="34" charset="0"/>
                          <a:cs typeface="Calibri" panose="020F0502020204030204" pitchFamily="34" charset="0"/>
                        </a:rPr>
                        <a:t>​</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89560">
                <a:tc>
                  <a:txBody>
                    <a:bodyPr/>
                    <a:lstStyle/>
                    <a:p>
                      <a:r>
                        <a:rPr lang="es" b="1" dirty="0">
                          <a:solidFill>
                            <a:schemeClr val="bg1"/>
                          </a:solidFill>
                          <a:effectLst/>
                          <a:latin typeface="Calibri" panose="020F0502020204030204" pitchFamily="34" charset="0"/>
                          <a:cs typeface="Calibri" panose="020F0502020204030204" pitchFamily="34" charset="0"/>
                        </a:rPr>
                        <a:t>Anti-TNF</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123613">
                <a:tc>
                  <a:txBody>
                    <a:bodyPr/>
                    <a:lstStyle/>
                    <a:p>
                      <a:r>
                        <a:rPr lang="es" b="1" dirty="0">
                          <a:solidFill>
                            <a:schemeClr val="bg1"/>
                          </a:solidFill>
                          <a:effectLst/>
                          <a:latin typeface="Calibri" panose="020F0502020204030204" pitchFamily="34" charset="0"/>
                          <a:cs typeface="Calibri" panose="020F0502020204030204" pitchFamily="34" charset="0"/>
                        </a:rPr>
                        <a:t>Antiintegrina</a:t>
                      </a:r>
                    </a:p>
                  </a:txBody>
                  <a:tcPr>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23613">
                <a:tc>
                  <a:txBody>
                    <a:bodyPr/>
                    <a:lstStyle/>
                    <a:p>
                      <a:r>
                        <a:rPr lang="es" b="1" dirty="0">
                          <a:solidFill>
                            <a:schemeClr val="bg1"/>
                          </a:solidFill>
                          <a:effectLst/>
                          <a:latin typeface="Calibri" panose="020F0502020204030204" pitchFamily="34" charset="0"/>
                          <a:cs typeface="Calibri" panose="020F0502020204030204" pitchFamily="34" charset="0"/>
                        </a:rPr>
                        <a:t>Anti IL-12/23 o anti IL-23</a:t>
                      </a:r>
                    </a:p>
                  </a:txBody>
                  <a:tcPr>
                    <a:lnL w="12700" cmpd="sng">
                      <a:noFill/>
                    </a:lnL>
                    <a:lnR w="12700" cmpd="sng">
                      <a:noFill/>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6738510"/>
                  </a:ext>
                </a:extLst>
              </a:tr>
              <a:tr h="185420">
                <a:tc>
                  <a:txBody>
                    <a:bodyPr/>
                    <a:lstStyle/>
                    <a:p>
                      <a:r>
                        <a:rPr lang="es" b="1" dirty="0">
                          <a:solidFill>
                            <a:schemeClr val="bg1"/>
                          </a:solidFill>
                          <a:effectLst/>
                          <a:latin typeface="Calibri" panose="020F0502020204030204" pitchFamily="34" charset="0"/>
                          <a:cs typeface="Calibri" panose="020F0502020204030204" pitchFamily="34" charset="0"/>
                        </a:rPr>
                        <a:t>Inhibidores de JAK</a:t>
                      </a:r>
                    </a:p>
                    <a:p>
                      <a:pPr marL="285750" indent="-285750">
                        <a:buFont typeface="Arial" panose="020B0604020202020204" pitchFamily="34" charset="0"/>
                        <a:buChar char="•"/>
                      </a:pPr>
                      <a:r>
                        <a:rPr lang="es" dirty="0">
                          <a:solidFill>
                            <a:schemeClr val="bg1"/>
                          </a:solidFill>
                          <a:effectLst/>
                          <a:latin typeface="Calibri" panose="020F0502020204030204" pitchFamily="34" charset="0"/>
                          <a:cs typeface="Calibri" panose="020F0502020204030204" pitchFamily="34" charset="0"/>
                        </a:rPr>
                        <a:t>Evitar</a:t>
                      </a:r>
                    </a:p>
                    <a:p>
                      <a:pPr marL="285750" indent="-285750">
                        <a:buFont typeface="Arial" panose="020B0604020202020204" pitchFamily="34" charset="0"/>
                        <a:buChar char="•"/>
                      </a:pPr>
                      <a:r>
                        <a:rPr lang="es" dirty="0">
                          <a:solidFill>
                            <a:schemeClr val="bg1"/>
                          </a:solidFill>
                          <a:effectLst/>
                          <a:latin typeface="Calibri" panose="020F0502020204030204" pitchFamily="34" charset="0"/>
                          <a:cs typeface="Calibri" panose="020F0502020204030204" pitchFamily="34" charset="0"/>
                        </a:rPr>
                        <a:t>Sólo si no hay otra opción viable </a:t>
                      </a:r>
                      <a:br>
                        <a:rPr lang="en-US" dirty="0">
                          <a:solidFill>
                            <a:schemeClr val="bg1"/>
                          </a:solidFill>
                          <a:effectLst/>
                          <a:latin typeface="Calibri" panose="020F0502020204030204" pitchFamily="34" charset="0"/>
                          <a:cs typeface="Calibri" panose="020F0502020204030204" pitchFamily="34" charset="0"/>
                        </a:rPr>
                      </a:br>
                      <a:r>
                        <a:rPr lang="es" dirty="0">
                          <a:solidFill>
                            <a:schemeClr val="bg1"/>
                          </a:solidFill>
                          <a:effectLst/>
                          <a:latin typeface="Calibri" panose="020F0502020204030204" pitchFamily="34" charset="0"/>
                          <a:cs typeface="Calibri" panose="020F0502020204030204" pitchFamily="34" charset="0"/>
                        </a:rPr>
                        <a:t>para la salud materna</a:t>
                      </a:r>
                    </a:p>
                  </a:txBody>
                  <a:tcP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1"/>
                    </a:solidFill>
                  </a:tcPr>
                </a:tc>
                <a:tc>
                  <a:txBody>
                    <a:bodyPr/>
                    <a:lstStyle/>
                    <a:p>
                      <a:pPr marL="0" marR="0" lvl="0" indent="0" algn="l" defTabSz="914400">
                        <a:lnSpc>
                          <a:spcPct val="100000"/>
                        </a:lnSpc>
                        <a:spcBef>
                          <a:spcPts val="0"/>
                        </a:spcBef>
                        <a:spcAft>
                          <a:spcPts val="0"/>
                        </a:spcAft>
                        <a:buNone/>
                        <a:tabLst/>
                        <a:defRPr/>
                      </a:pPr>
                      <a:r>
                        <a:rPr lang="es" sz="2400" b="0" i="0" u="none" strike="noStrike" noProof="0" dirty="0">
                          <a:latin typeface="Calibri"/>
                        </a:rPr>
                        <a:t>!</a:t>
                      </a:r>
                      <a:endParaRPr lang="en-US" sz="2400" i="0" dirty="0">
                        <a:latin typeface="Calibri" panose="020F0502020204030204" pitchFamily="34" charset="0"/>
                        <a:cs typeface="Calibri" panose="020F0502020204030204" pitchFamily="34" charset="0"/>
                      </a:endParaRPr>
                    </a:p>
                  </a:txBody>
                  <a:tcPr>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24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24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 sz="2400" i="0" kern="1200" spc="-30" baseline="0" dirty="0">
                          <a:solidFill>
                            <a:schemeClr val="dk1"/>
                          </a:solidFill>
                          <a:effectLst/>
                          <a:latin typeface="Calibri" panose="020F0502020204030204" pitchFamily="34" charset="0"/>
                          <a:ea typeface="+mn-ea"/>
                          <a:cs typeface="Calibri" panose="020F0502020204030204" pitchFamily="34" charset="0"/>
                        </a:rPr>
                        <a:t>!</a:t>
                      </a:r>
                      <a:endParaRPr lang="en-US" sz="2400" i="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620337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C12AA8-254C-619B-CEC0-1D1EE2B401DE}"/>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69CFA8-515C-FBC0-527F-27FC21C0104B}"/>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6D64395E-D1DC-323B-CE6E-D974FE3722D2}"/>
              </a:ext>
            </a:extLst>
          </p:cNvPr>
          <p:cNvSpPr>
            <a:spLocks noGrp="1"/>
          </p:cNvSpPr>
          <p:nvPr>
            <p:ph type="sldNum" sz="quarter" idx="12"/>
          </p:nvPr>
        </p:nvSpPr>
        <p:spPr/>
        <p:txBody>
          <a:bodyPr/>
          <a:lstStyle/>
          <a:p>
            <a:fld id="{C1BBCEF6-2ADA-364E-98F1-750B8367BB0E}" type="slidenum">
              <a:rPr lang="en-US" smtClean="0"/>
              <a:pPr/>
              <a:t>52</a:t>
            </a:fld>
            <a:endParaRPr lang="en-US"/>
          </a:p>
        </p:txBody>
      </p:sp>
      <p:sp>
        <p:nvSpPr>
          <p:cNvPr id="11" name="Content Placeholder 2">
            <a:extLst>
              <a:ext uri="{FF2B5EF4-FFF2-40B4-BE49-F238E27FC236}">
                <a16:creationId xmlns:a16="http://schemas.microsoft.com/office/drawing/2014/main" id="{0220C4D9-CE59-596A-94E5-C16CE7B89E5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FC7E1530-C75F-036A-A78C-D74BCFD57101}"/>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B348D6-2238-9F69-BB36-96B597263CA3}"/>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1DBD23-542F-58C6-D80C-B9DC8678C042}"/>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3B72C5D-B2EA-C22E-2C69-F533BD53396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A3714-CD80-CA45-5921-1BC4A6ACB0DD}"/>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E8AC8F-C517-448C-E360-417122F88733}"/>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A5CAF3AA-28D6-70A5-4E03-AB5326E5815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33A84DC2-F17C-E462-3E96-D2E3FE5544EE}"/>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70E61240-8621-3CCC-0E6A-79CED9ACB99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0A3BE695-70D1-9C1F-FA68-37C318E40E83}"/>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7D3F1020-F46E-FF60-6D44-EC4603B0E62B}"/>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3D9206-6030-53D4-F5F6-D1D9CD79E802}"/>
              </a:ext>
            </a:extLst>
          </p:cNvPr>
          <p:cNvSpPr/>
          <p:nvPr/>
        </p:nvSpPr>
        <p:spPr>
          <a:xfrm>
            <a:off x="35814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5EEF42-951F-2937-BAF7-0B8163F6D884}"/>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CCDCEA-AB7F-7E5B-03AB-C06EE4CA90B1}"/>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2154E-5E27-06EF-A12A-07827EB26013}"/>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0E1E9A3A-9ACC-210C-36DE-E34468A3C218}"/>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accent2">
                    <a:lumMod val="75000"/>
                  </a:schemeClr>
                </a:solidFill>
                <a:latin typeface="Calibri" panose="020F0502020204030204" pitchFamily="34" charset="0"/>
                <a:cs typeface="Times New Roman" panose="02020603050405020304" pitchFamily="18" charset="0"/>
              </a:rPr>
              <a:t>Fármacos para la EII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s" sz="1600" dirty="0">
                <a:solidFill>
                  <a:schemeClr val="accent2">
                    <a:lumMod val="75000"/>
                  </a:schemeClr>
                </a:solidFill>
                <a:latin typeface="Calibri" panose="020F0502020204030204" pitchFamily="34" charset="0"/>
                <a:cs typeface="Times New Roman" panose="02020603050405020304" pitchFamily="18" charset="0"/>
              </a:rPr>
              <a:t>durante la lactancia</a:t>
            </a:r>
            <a:endParaRPr lang="en-US" sz="1600" dirty="0">
              <a:solidFill>
                <a:schemeClr val="accent2">
                  <a:lumMod val="75000"/>
                </a:schemeClr>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10C55CC7-A645-EEB2-E94E-86FFDBF64338}"/>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56833835-4C62-480D-05F5-610B82ED258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FA21F765-E1EC-1A0B-0E49-FD5C36E4F73C}"/>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2D9D70C-7D09-C14D-A1D4-98AB9E1226E2}"/>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676EF48C-B455-C1E0-3048-0152CD52C88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4660BA91-A28F-3221-108D-A43B5E6F398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C78C8AEC-6C7A-51D0-A2F7-695C9EDD4A29}"/>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D151A0AF-EDC3-FCDB-05D7-4A28E2EB78C2}"/>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EA088C3-87E3-F8CE-7908-41AFBEF01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5213" y="3506972"/>
            <a:ext cx="655674" cy="655674"/>
          </a:xfrm>
          <a:prstGeom prst="rect">
            <a:avLst/>
          </a:prstGeom>
        </p:spPr>
      </p:pic>
      <p:pic>
        <p:nvPicPr>
          <p:cNvPr id="37" name="Graphic 36" descr="Medicine outline">
            <a:extLst>
              <a:ext uri="{FF2B5EF4-FFF2-40B4-BE49-F238E27FC236}">
                <a16:creationId xmlns:a16="http://schemas.microsoft.com/office/drawing/2014/main" id="{C1DE3162-05BF-5CFA-D7BE-FD1A61CF68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9EA84D01-A8C6-DF5C-BB6B-313F4015690A}"/>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E1B87133-C08C-E4C0-66F6-7087593AFC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DF6E41AB-F3A3-226A-C891-B14478233F05}"/>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231051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AC1DEC-5E1C-ECD6-A673-557E045187D7}"/>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D4197-13B9-87AB-7AD8-E28B1CB8C7DC}"/>
              </a:ext>
            </a:extLst>
          </p:cNvPr>
          <p:cNvSpPr txBox="1"/>
          <p:nvPr/>
        </p:nvSpPr>
        <p:spPr>
          <a:xfrm>
            <a:off x="8165805" y="1730985"/>
            <a:ext cx="3691578" cy="2616101"/>
          </a:xfrm>
          <a:prstGeom prst="rect">
            <a:avLst/>
          </a:prstGeom>
          <a:noFill/>
        </p:spPr>
        <p:txBody>
          <a:bodyPr wrap="square" rtlCol="0">
            <a:spAutoFit/>
          </a:bodyPr>
          <a:lstStyle/>
          <a:p>
            <a:r>
              <a:rPr lang="es" sz="3200" b="1" dirty="0">
                <a:solidFill>
                  <a:schemeClr val="tx2">
                    <a:lumMod val="50000"/>
                    <a:lumOff val="50000"/>
                  </a:schemeClr>
                </a:solidFill>
                <a:latin typeface="Calibri" panose="020F0502020204030204" pitchFamily="34" charset="0"/>
                <a:cs typeface="Calibri" panose="020F0502020204030204" pitchFamily="34" charset="0"/>
              </a:rPr>
              <a:t>La transferencia </a:t>
            </a:r>
            <a:br>
              <a:rPr lang="en-US" sz="3200" b="1" dirty="0">
                <a:solidFill>
                  <a:schemeClr val="tx2">
                    <a:lumMod val="50000"/>
                    <a:lumOff val="50000"/>
                  </a:schemeClr>
                </a:solidFill>
                <a:latin typeface="Calibri" panose="020F0502020204030204" pitchFamily="34" charset="0"/>
                <a:cs typeface="Calibri" panose="020F0502020204030204" pitchFamily="34" charset="0"/>
              </a:rPr>
            </a:br>
            <a:r>
              <a:rPr lang="es" sz="3200" b="1" dirty="0">
                <a:solidFill>
                  <a:schemeClr val="tx2">
                    <a:lumMod val="50000"/>
                    <a:lumOff val="50000"/>
                  </a:schemeClr>
                </a:solidFill>
                <a:latin typeface="Calibri" panose="020F0502020204030204" pitchFamily="34" charset="0"/>
                <a:cs typeface="Calibri" panose="020F0502020204030204" pitchFamily="34" charset="0"/>
              </a:rPr>
              <a:t>de anticuerpos monoclonales y pequeñas moléculas </a:t>
            </a:r>
            <a:r>
              <a:rPr lang="es" b="0" dirty="0">
                <a:latin typeface="Calibri" panose="020F0502020204030204" pitchFamily="34" charset="0"/>
                <a:cs typeface="Calibri" panose="020F0502020204030204" pitchFamily="34" charset="0"/>
              </a:rPr>
              <a:t>de la sangre materna a la leche materna durante la lactancia.</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734E921-DCE4-22A4-FB10-A635E1CB142D}"/>
              </a:ext>
            </a:extLst>
          </p:cNvPr>
          <p:cNvSpPr>
            <a:spLocks noGrp="1"/>
          </p:cNvSpPr>
          <p:nvPr>
            <p:ph type="sldNum" sz="quarter" idx="12"/>
          </p:nvPr>
        </p:nvSpPr>
        <p:spPr/>
        <p:txBody>
          <a:bodyPr/>
          <a:lstStyle/>
          <a:p>
            <a:fld id="{C1BBCEF6-2ADA-364E-98F1-750B8367BB0E}" type="slidenum">
              <a:rPr lang="en-US" smtClean="0"/>
              <a:t>53</a:t>
            </a:fld>
            <a:endParaRPr lang="en-US"/>
          </a:p>
        </p:txBody>
      </p:sp>
      <p:sp>
        <p:nvSpPr>
          <p:cNvPr id="6" name="TextBox 5">
            <a:extLst>
              <a:ext uri="{FF2B5EF4-FFF2-40B4-BE49-F238E27FC236}">
                <a16:creationId xmlns:a16="http://schemas.microsoft.com/office/drawing/2014/main" id="{56F44854-6E97-2831-DF13-53199DD98901}"/>
              </a:ext>
            </a:extLst>
          </p:cNvPr>
          <p:cNvSpPr txBox="1"/>
          <p:nvPr/>
        </p:nvSpPr>
        <p:spPr bwMode="auto">
          <a:xfrm>
            <a:off x="331573" y="6535271"/>
            <a:ext cx="1453924" cy="123111"/>
          </a:xfrm>
          <a:prstGeom prst="rect">
            <a:avLst/>
          </a:prstGeom>
          <a:noFill/>
          <a:ln w="19050" algn="ctr">
            <a:noFill/>
            <a:miter lim="800000"/>
            <a:headEnd/>
            <a:tailEnd/>
          </a:ln>
        </p:spPr>
        <p:txBody>
          <a:bodyPr wrap="none" lIns="0" tIns="0" rIns="0" bIns="0" rtlCol="0">
            <a:spAutoFit/>
          </a:bodyPr>
          <a:lstStyle/>
          <a:p>
            <a:r>
              <a:rPr lang="es" sz="800" i="1" dirty="0">
                <a:effectLst/>
                <a:latin typeface="Calibri" panose="020F0502020204030204" pitchFamily="34" charset="0"/>
                <a:cs typeface="Calibri" panose="020F0502020204030204" pitchFamily="34" charset="0"/>
              </a:rPr>
              <a:t>Manuscrito de Consenso Global 2024</a:t>
            </a:r>
            <a:endParaRPr lang="en-US" sz="800" dirty="0">
              <a:effectLst/>
              <a:latin typeface="Calibri" panose="020F0502020204030204" pitchFamily="34" charset="0"/>
              <a:cs typeface="Calibri" panose="020F0502020204030204" pitchFamily="34" charset="0"/>
            </a:endParaRPr>
          </a:p>
        </p:txBody>
      </p:sp>
      <p:pic>
        <p:nvPicPr>
          <p:cNvPr id="2" name="Picture 1" descr="A diagram of a breast&#10;&#10;Description automatically generated">
            <a:extLst>
              <a:ext uri="{FF2B5EF4-FFF2-40B4-BE49-F238E27FC236}">
                <a16:creationId xmlns:a16="http://schemas.microsoft.com/office/drawing/2014/main" id="{2C603046-68F1-3DC3-1699-C4A9837BB8C8}"/>
              </a:ext>
            </a:extLst>
          </p:cNvPr>
          <p:cNvPicPr>
            <a:picLocks noChangeAspect="1"/>
          </p:cNvPicPr>
          <p:nvPr/>
        </p:nvPicPr>
        <p:blipFill>
          <a:blip r:embed="rId3"/>
          <a:stretch>
            <a:fillRect/>
          </a:stretch>
        </p:blipFill>
        <p:spPr>
          <a:xfrm>
            <a:off x="457201" y="457201"/>
            <a:ext cx="7190326" cy="5146158"/>
          </a:xfrm>
          <a:prstGeom prst="rect">
            <a:avLst/>
          </a:prstGeom>
          <a:ln>
            <a:solidFill>
              <a:schemeClr val="bg1">
                <a:lumMod val="85000"/>
              </a:schemeClr>
            </a:solidFill>
          </a:ln>
        </p:spPr>
      </p:pic>
    </p:spTree>
    <p:extLst>
      <p:ext uri="{BB962C8B-B14F-4D97-AF65-F5344CB8AC3E}">
        <p14:creationId xmlns:p14="http://schemas.microsoft.com/office/powerpoint/2010/main" val="1848598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y triangle pattern&#10;&#10;Description automatically generated">
            <a:extLst>
              <a:ext uri="{FF2B5EF4-FFF2-40B4-BE49-F238E27FC236}">
                <a16:creationId xmlns:a16="http://schemas.microsoft.com/office/drawing/2014/main" id="{13E3D7AC-5365-3C44-2F30-989385CF6CA2}"/>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6" name="Rectangle 5">
            <a:extLst>
              <a:ext uri="{FF2B5EF4-FFF2-40B4-BE49-F238E27FC236}">
                <a16:creationId xmlns:a16="http://schemas.microsoft.com/office/drawing/2014/main" id="{837B2D1F-F141-4F4B-B1F5-639CB04CCD0D}"/>
              </a:ext>
            </a:extLst>
          </p:cNvPr>
          <p:cNvSpPr/>
          <p:nvPr/>
        </p:nvSpPr>
        <p:spPr>
          <a:xfrm>
            <a:off x="0" y="1"/>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97261C3-2CFE-8C19-9C1D-6849F56DE758}"/>
              </a:ext>
            </a:extLst>
          </p:cNvPr>
          <p:cNvSpPr>
            <a:spLocks noGrp="1"/>
          </p:cNvSpPr>
          <p:nvPr>
            <p:ph type="title"/>
          </p:nvPr>
        </p:nvSpPr>
        <p:spPr>
          <a:xfrm>
            <a:off x="367553" y="404625"/>
            <a:ext cx="10515600" cy="1325563"/>
          </a:xfrm>
        </p:spPr>
        <p:txBody>
          <a:bodyPr>
            <a:normAutofit/>
          </a:bodyPr>
          <a:lstStyle/>
          <a:p>
            <a:r>
              <a:rPr lang="es" sz="3200" dirty="0">
                <a:solidFill>
                  <a:schemeClr val="tx2"/>
                </a:solidFill>
                <a:latin typeface="Calibri" panose="020F0502020204030204" pitchFamily="34" charset="0"/>
                <a:cs typeface="Calibri" panose="020F0502020204030204" pitchFamily="34" charset="0"/>
              </a:rPr>
              <a:t>Anticuerpos monoclonales ( </a:t>
            </a:r>
            <a:r>
              <a:rPr lang="es" sz="3200" dirty="0" err="1">
                <a:solidFill>
                  <a:schemeClr val="tx2"/>
                </a:solidFill>
                <a:latin typeface="Calibri" panose="020F0502020204030204" pitchFamily="34" charset="0"/>
                <a:cs typeface="Calibri" panose="020F0502020204030204" pitchFamily="34" charset="0"/>
              </a:rPr>
              <a:t>mAb </a:t>
            </a:r>
            <a:r>
              <a:rPr lang="es" sz="3200" dirty="0">
                <a:solidFill>
                  <a:schemeClr val="tx2"/>
                </a:solidFill>
                <a:latin typeface="Calibri" panose="020F0502020204030204" pitchFamily="34" charset="0"/>
                <a:cs typeface="Calibri" panose="020F0502020204030204" pitchFamily="34" charset="0"/>
              </a:rPr>
              <a:t>) y lactancia materna</a:t>
            </a:r>
            <a:endParaRPr lang="en-US" sz="3200" i="1"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AFE108A-5228-3313-7329-FA5F257D9AB7}"/>
              </a:ext>
            </a:extLst>
          </p:cNvPr>
          <p:cNvSpPr>
            <a:spLocks noGrp="1"/>
          </p:cNvSpPr>
          <p:nvPr>
            <p:ph type="sldNum" sz="quarter" idx="12"/>
          </p:nvPr>
        </p:nvSpPr>
        <p:spPr/>
        <p:txBody>
          <a:bodyPr/>
          <a:lstStyle/>
          <a:p>
            <a:fld id="{C1BBCEF6-2ADA-364E-98F1-750B8367BB0E}" type="slidenum">
              <a:rPr lang="en-US" smtClean="0"/>
              <a:t>54</a:t>
            </a:fld>
            <a:endParaRPr lang="en-US"/>
          </a:p>
        </p:txBody>
      </p:sp>
      <p:sp>
        <p:nvSpPr>
          <p:cNvPr id="5" name="Tekstfelt 4"/>
          <p:cNvSpPr txBox="1"/>
          <p:nvPr/>
        </p:nvSpPr>
        <p:spPr>
          <a:xfrm>
            <a:off x="394904" y="6104537"/>
            <a:ext cx="56876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dirty="0">
                <a:ln>
                  <a:noFill/>
                </a:ln>
                <a:solidFill>
                  <a:srgbClr val="000000"/>
                </a:solidFill>
                <a:effectLst/>
                <a:uLnTx/>
                <a:uFillTx/>
                <a:latin typeface="Calibri"/>
                <a:ea typeface="+mn-ea"/>
                <a:cs typeface="+mn-cs"/>
              </a:rPr>
              <a:t>1.LaHue SC y otros. </a:t>
            </a:r>
            <a:r>
              <a:rPr kumimoji="0" lang="es" sz="1000" b="0" i="0" u="none" strike="noStrike" kern="1200" cap="none" spc="0" normalizeH="0" baseline="0" noProof="0" dirty="0" err="1">
                <a:ln>
                  <a:noFill/>
                </a:ln>
                <a:solidFill>
                  <a:srgbClr val="000000"/>
                </a:solidFill>
                <a:effectLst/>
                <a:uLnTx/>
                <a:uFillTx/>
                <a:latin typeface="Calibri"/>
                <a:ea typeface="+mn-ea"/>
                <a:cs typeface="+mn-cs"/>
              </a:rPr>
              <a:t>Neurol</a:t>
            </a:r>
            <a:r>
              <a:rPr kumimoji="0" lang="es" sz="1000" b="0" i="0" u="none" strike="noStrike" kern="1200" cap="none" spc="0" normalizeH="0" baseline="0" noProof="0" dirty="0">
                <a:ln>
                  <a:noFill/>
                </a:ln>
                <a:solidFill>
                  <a:srgbClr val="000000"/>
                </a:solidFill>
                <a:effectLst/>
                <a:uLnTx/>
                <a:uFillTx/>
                <a:latin typeface="Calibri"/>
                <a:ea typeface="+mn-ea"/>
                <a:cs typeface="+mn-cs"/>
              </a:rPr>
              <a:t> </a:t>
            </a:r>
            <a:r>
              <a:rPr kumimoji="0" lang="es" sz="1000" b="0" i="0" u="none" strike="noStrike" kern="1200" cap="none" spc="0" normalizeH="0" baseline="0" noProof="0" dirty="0" err="1">
                <a:ln>
                  <a:noFill/>
                </a:ln>
                <a:solidFill>
                  <a:srgbClr val="000000"/>
                </a:solidFill>
                <a:effectLst/>
                <a:uLnTx/>
                <a:uFillTx/>
                <a:latin typeface="Calibri"/>
                <a:ea typeface="+mn-ea"/>
                <a:cs typeface="+mn-cs"/>
              </a:rPr>
              <a:t>Neuroinmunología</a:t>
            </a:r>
            <a:r>
              <a:rPr kumimoji="0" lang="es" sz="1000" b="0" i="0" u="none" strike="noStrike" kern="1200" cap="none" spc="0" normalizeH="0" baseline="0" noProof="0" dirty="0">
                <a:ln>
                  <a:noFill/>
                </a:ln>
                <a:solidFill>
                  <a:srgbClr val="000000"/>
                </a:solidFill>
                <a:effectLst/>
                <a:uLnTx/>
                <a:uFillTx/>
                <a:latin typeface="Calibri"/>
                <a:ea typeface="+mn-ea"/>
                <a:cs typeface="+mn-cs"/>
              </a:rPr>
              <a:t> </a:t>
            </a:r>
            <a:r>
              <a:rPr kumimoji="0" lang="es" sz="1000" b="0" i="0" u="none" strike="noStrike" kern="1200" cap="none" spc="0" normalizeH="0" baseline="0" noProof="0" dirty="0" err="1">
                <a:ln>
                  <a:noFill/>
                </a:ln>
                <a:solidFill>
                  <a:srgbClr val="000000"/>
                </a:solidFill>
                <a:effectLst/>
                <a:uLnTx/>
                <a:uFillTx/>
                <a:latin typeface="Calibri"/>
                <a:ea typeface="+mn-ea"/>
                <a:cs typeface="+mn-cs"/>
              </a:rPr>
              <a:t>Neuroinflamm </a:t>
            </a:r>
            <a:r>
              <a:rPr kumimoji="0" lang="es" sz="1000" b="0" i="0" u="none" strike="noStrike" kern="1200" cap="none" spc="0" normalizeH="0" baseline="0" noProof="0" dirty="0">
                <a:ln>
                  <a:noFill/>
                </a:ln>
                <a:solidFill>
                  <a:srgbClr val="000000"/>
                </a:solidFill>
                <a:effectLst/>
                <a:uLnTx/>
                <a:uFillTx/>
                <a:latin typeface="Calibri"/>
                <a:ea typeface="+mn-ea"/>
                <a:cs typeface="+mn-cs"/>
              </a:rPr>
              <a:t>2020, 2.Sah BNP et al. Front </a:t>
            </a:r>
            <a:r>
              <a:rPr kumimoji="0" lang="es" sz="1000" b="0" i="0" u="none" strike="noStrike" kern="1200" cap="none" spc="0" normalizeH="0" baseline="0" noProof="0" dirty="0" err="1">
                <a:ln>
                  <a:noFill/>
                </a:ln>
                <a:solidFill>
                  <a:srgbClr val="000000"/>
                </a:solidFill>
                <a:effectLst/>
                <a:uLnTx/>
                <a:uFillTx/>
                <a:latin typeface="Calibri"/>
                <a:ea typeface="+mn-ea"/>
                <a:cs typeface="+mn-cs"/>
              </a:rPr>
              <a:t>Nutr </a:t>
            </a:r>
            <a:r>
              <a:rPr kumimoji="0" lang="es" sz="1000" b="0" i="0" u="none" strike="noStrike" kern="1200" cap="none" spc="0" normalizeH="0" baseline="0" noProof="0" dirty="0">
                <a:ln>
                  <a:noFill/>
                </a:ln>
                <a:solidFill>
                  <a:srgbClr val="000000"/>
                </a:solidFill>
                <a:effectLst/>
                <a:uLnTx/>
                <a:uFillTx/>
                <a:latin typeface="Calibri"/>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dirty="0">
                <a:ln>
                  <a:noFill/>
                </a:ln>
                <a:solidFill>
                  <a:srgbClr val="000000"/>
                </a:solidFill>
                <a:effectLst/>
                <a:uLnTx/>
                <a:uFillTx/>
                <a:latin typeface="Calibri"/>
                <a:ea typeface="+mn-ea"/>
                <a:cs typeface="+mn-cs"/>
              </a:rPr>
              <a:t>3.Krysko KM et al. Lancet </a:t>
            </a:r>
            <a:r>
              <a:rPr kumimoji="0" lang="es" sz="1000" b="0" i="0" u="none" strike="noStrike" kern="1200" cap="none" spc="0" normalizeH="0" baseline="0" noProof="0" dirty="0" err="1">
                <a:ln>
                  <a:noFill/>
                </a:ln>
                <a:solidFill>
                  <a:srgbClr val="000000"/>
                </a:solidFill>
                <a:effectLst/>
                <a:uLnTx/>
                <a:uFillTx/>
                <a:latin typeface="Calibri"/>
                <a:ea typeface="+mn-ea"/>
                <a:cs typeface="+mn-cs"/>
              </a:rPr>
              <a:t>Neurol </a:t>
            </a:r>
            <a:r>
              <a:rPr kumimoji="0" lang="es" sz="1000" b="0" i="0" u="none" strike="noStrike" kern="1200" cap="none" spc="0" normalizeH="0" baseline="0" noProof="0" dirty="0">
                <a:ln>
                  <a:noFill/>
                </a:ln>
                <a:solidFill>
                  <a:srgbClr val="000000"/>
                </a:solidFill>
                <a:effectLst/>
                <a:uLnTx/>
                <a:uFillTx/>
                <a:latin typeface="Calibri"/>
                <a:ea typeface="+mn-ea"/>
                <a:cs typeface="+mn-cs"/>
              </a:rPr>
              <a:t>2023, 4. Julsgaard M et al. </a:t>
            </a:r>
            <a:r>
              <a:rPr kumimoji="0" lang="es" sz="1000" b="0" i="0" u="none" strike="noStrike" kern="1200" cap="none" spc="0" normalizeH="0" baseline="0" noProof="0" dirty="0" err="1">
                <a:ln>
                  <a:noFill/>
                </a:ln>
                <a:solidFill>
                  <a:srgbClr val="000000"/>
                </a:solidFill>
                <a:effectLst/>
                <a:uLnTx/>
                <a:uFillTx/>
                <a:latin typeface="Calibri"/>
                <a:ea typeface="+mn-ea"/>
                <a:cs typeface="+mn-cs"/>
              </a:rPr>
              <a:t>Gastroenterología </a:t>
            </a:r>
            <a:r>
              <a:rPr kumimoji="0" lang="es" sz="1000" b="0" i="0" u="none" strike="noStrike" kern="1200" cap="none" spc="0" normalizeH="0" baseline="0" noProof="0" dirty="0">
                <a:ln>
                  <a:noFill/>
                </a:ln>
                <a:solidFill>
                  <a:srgbClr val="000000"/>
                </a:solidFill>
                <a:effectLst/>
                <a:uLnTx/>
                <a:uFillTx/>
                <a:latin typeface="Calibri"/>
                <a:ea typeface="+mn-ea"/>
                <a:cs typeface="+mn-cs"/>
              </a:rPr>
              <a:t>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dirty="0">
                <a:ln>
                  <a:noFill/>
                </a:ln>
                <a:solidFill>
                  <a:srgbClr val="000000"/>
                </a:solidFill>
                <a:effectLst/>
                <a:uLnTx/>
                <a:uFillTx/>
                <a:latin typeface="Calibri"/>
                <a:ea typeface="+mn-ea"/>
                <a:cs typeface="+mn-cs"/>
              </a:rPr>
              <a:t>5. Julsgaard M et al. AP&amp;T 2021, 6. Julsgaard M et al. </a:t>
            </a:r>
            <a:r>
              <a:rPr kumimoji="0" lang="es" sz="1000" b="0" i="0" u="none" strike="noStrike" kern="1200" cap="none" spc="0" normalizeH="0" baseline="0" noProof="0" dirty="0" err="1">
                <a:ln>
                  <a:noFill/>
                </a:ln>
                <a:solidFill>
                  <a:srgbClr val="000000"/>
                </a:solidFill>
                <a:effectLst/>
                <a:uLnTx/>
                <a:uFillTx/>
                <a:latin typeface="Calibri"/>
                <a:ea typeface="+mn-ea"/>
                <a:cs typeface="+mn-cs"/>
              </a:rPr>
              <a:t>Clin </a:t>
            </a:r>
            <a:r>
              <a:rPr kumimoji="0" lang="es" sz="1000" b="0" i="0" u="none" strike="noStrike" kern="1200" cap="none" spc="0" normalizeH="0" baseline="0" noProof="0" dirty="0">
                <a:ln>
                  <a:noFill/>
                </a:ln>
                <a:solidFill>
                  <a:srgbClr val="000000"/>
                </a:solidFill>
                <a:effectLst/>
                <a:uLnTx/>
                <a:uFillTx/>
                <a:latin typeface="Calibri"/>
                <a:ea typeface="+mn-ea"/>
                <a:cs typeface="+mn-cs"/>
              </a:rPr>
              <a:t>Gas Hep 2024.</a:t>
            </a:r>
          </a:p>
        </p:txBody>
      </p:sp>
      <p:sp>
        <p:nvSpPr>
          <p:cNvPr id="9" name="Rectangle 2">
            <a:extLst>
              <a:ext uri="{FF2B5EF4-FFF2-40B4-BE49-F238E27FC236}">
                <a16:creationId xmlns:a16="http://schemas.microsoft.com/office/drawing/2014/main" id="{4F7291E6-2E48-4D83-A362-CF602A588657}"/>
              </a:ext>
            </a:extLst>
          </p:cNvPr>
          <p:cNvSpPr>
            <a:spLocks noChangeArrowheads="1"/>
          </p:cNvSpPr>
          <p:nvPr/>
        </p:nvSpPr>
        <p:spPr bwMode="auto">
          <a:xfrm rot="10800000" flipV="1">
            <a:off x="457200" y="2327368"/>
            <a:ext cx="1359621" cy="1105472"/>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Montserrat"/>
              <a:ea typeface="+mn-ea"/>
              <a:cs typeface="+mn-cs"/>
            </a:endParaRPr>
          </a:p>
        </p:txBody>
      </p:sp>
      <p:sp>
        <p:nvSpPr>
          <p:cNvPr id="10" name="Rectangle 3">
            <a:extLst>
              <a:ext uri="{FF2B5EF4-FFF2-40B4-BE49-F238E27FC236}">
                <a16:creationId xmlns:a16="http://schemas.microsoft.com/office/drawing/2014/main" id="{7A0AE8CE-EB4A-4EE1-AFD2-28D8B6BD5124}"/>
              </a:ext>
            </a:extLst>
          </p:cNvPr>
          <p:cNvSpPr>
            <a:spLocks noChangeArrowheads="1"/>
          </p:cNvSpPr>
          <p:nvPr/>
        </p:nvSpPr>
        <p:spPr bwMode="auto">
          <a:xfrm rot="10800000" flipV="1">
            <a:off x="3765502" y="2327368"/>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 altLang="en-US" sz="1800" b="1" i="0" u="none" strike="noStrike" kern="1200" cap="none" spc="0" normalizeH="0" baseline="0" noProof="0" dirty="0">
                <a:ln>
                  <a:noFill/>
                </a:ln>
                <a:solidFill>
                  <a:schemeClr val="bg1"/>
                </a:solidFill>
                <a:effectLst/>
                <a:uLnTx/>
                <a:uFillTx/>
                <a:latin typeface="Montserrat"/>
                <a:ea typeface="+mn-ea"/>
                <a:cs typeface="+mn-cs"/>
              </a:rPr>
              <a:t>&lt; 1%</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11" name="Rectangle 4">
            <a:extLst>
              <a:ext uri="{FF2B5EF4-FFF2-40B4-BE49-F238E27FC236}">
                <a16:creationId xmlns:a16="http://schemas.microsoft.com/office/drawing/2014/main" id="{1BA2530B-8C0D-4629-B806-36EB60EA55D0}"/>
              </a:ext>
            </a:extLst>
          </p:cNvPr>
          <p:cNvSpPr>
            <a:spLocks noChangeArrowheads="1"/>
          </p:cNvSpPr>
          <p:nvPr/>
        </p:nvSpPr>
        <p:spPr bwMode="auto">
          <a:xfrm rot="10800000" flipV="1">
            <a:off x="7071495" y="2327368"/>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 altLang="en-US" sz="1800" b="1" i="0" u="none" strike="noStrike" kern="1200" cap="none" spc="0" normalizeH="0" baseline="0" noProof="0" dirty="0">
                <a:ln>
                  <a:noFill/>
                </a:ln>
                <a:solidFill>
                  <a:schemeClr val="bg1"/>
                </a:solidFill>
                <a:effectLst/>
                <a:uLnTx/>
                <a:uFillTx/>
                <a:latin typeface="Montserrat"/>
                <a:ea typeface="+mn-ea"/>
                <a:cs typeface="+mn-cs"/>
              </a:rPr>
              <a:t>&lt;0,5%</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19" name="Rectangle 16">
            <a:extLst>
              <a:ext uri="{FF2B5EF4-FFF2-40B4-BE49-F238E27FC236}">
                <a16:creationId xmlns:a16="http://schemas.microsoft.com/office/drawing/2014/main" id="{AEB3B27E-1BA9-4B32-9F32-0477BDBBDB87}"/>
              </a:ext>
            </a:extLst>
          </p:cNvPr>
          <p:cNvSpPr>
            <a:spLocks noChangeArrowheads="1"/>
          </p:cNvSpPr>
          <p:nvPr/>
        </p:nvSpPr>
        <p:spPr bwMode="auto">
          <a:xfrm rot="10800000" flipV="1">
            <a:off x="10377488" y="2327369"/>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 altLang="en-US" sz="1800" b="1" i="0" u="none" strike="noStrike" kern="1200" cap="none" spc="0" normalizeH="0" baseline="0" noProof="0" dirty="0">
                <a:ln>
                  <a:noFill/>
                </a:ln>
                <a:solidFill>
                  <a:schemeClr val="bg1"/>
                </a:solidFill>
                <a:effectLst/>
                <a:uLnTx/>
                <a:uFillTx/>
                <a:latin typeface="Montserrat"/>
                <a:ea typeface="+mn-ea"/>
                <a:cs typeface="+mn-cs"/>
              </a:rPr>
              <a:t>&lt;0,005%</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20" name="Rectangle 19">
            <a:extLst>
              <a:ext uri="{FF2B5EF4-FFF2-40B4-BE49-F238E27FC236}">
                <a16:creationId xmlns:a16="http://schemas.microsoft.com/office/drawing/2014/main" id="{309432C2-7C0E-445F-BA3A-85C95C2FD10F}"/>
              </a:ext>
            </a:extLst>
          </p:cNvPr>
          <p:cNvSpPr>
            <a:spLocks noChangeArrowheads="1"/>
          </p:cNvSpPr>
          <p:nvPr/>
        </p:nvSpPr>
        <p:spPr bwMode="auto">
          <a:xfrm>
            <a:off x="1956435" y="571500"/>
            <a:ext cx="1588" cy="0"/>
          </a:xfrm>
          <a:prstGeom prst="rect">
            <a:avLst/>
          </a:prstGeom>
          <a:noFill/>
          <a:ln w="0">
            <a:solidFill>
              <a:srgbClr val="008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Montserrat"/>
              <a:ea typeface="+mn-ea"/>
              <a:cs typeface="+mn-cs"/>
            </a:endParaRPr>
          </a:p>
        </p:txBody>
      </p:sp>
      <p:sp>
        <p:nvSpPr>
          <p:cNvPr id="21" name="Rectangle 1">
            <a:extLst>
              <a:ext uri="{FF2B5EF4-FFF2-40B4-BE49-F238E27FC236}">
                <a16:creationId xmlns:a16="http://schemas.microsoft.com/office/drawing/2014/main" id="{8BD0DC75-0A9A-4144-B297-D4DC568E5870}"/>
              </a:ext>
            </a:extLst>
          </p:cNvPr>
          <p:cNvSpPr/>
          <p:nvPr/>
        </p:nvSpPr>
        <p:spPr>
          <a:xfrm>
            <a:off x="763926" y="2718876"/>
            <a:ext cx="7841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bg1"/>
                </a:solidFill>
                <a:effectLst/>
                <a:uLnTx/>
                <a:uFillTx/>
                <a:latin typeface="Montserrat"/>
                <a:ea typeface="+mn-ea"/>
                <a:cs typeface="+mn-cs"/>
              </a:rPr>
              <a:t>100%</a:t>
            </a:r>
            <a:endParaRPr kumimoji="0" lang="en-US" sz="1800" b="0" i="0" u="none" strike="noStrike" kern="1200" cap="none" spc="0" normalizeH="0" baseline="0" noProof="0" dirty="0">
              <a:ln>
                <a:noFill/>
              </a:ln>
              <a:solidFill>
                <a:schemeClr val="bg1"/>
              </a:solidFill>
              <a:effectLst/>
              <a:uLnTx/>
              <a:uFillTx/>
              <a:latin typeface="Montserrat"/>
              <a:ea typeface="+mn-ea"/>
              <a:cs typeface="+mn-cs"/>
            </a:endParaRPr>
          </a:p>
        </p:txBody>
      </p:sp>
      <p:cxnSp>
        <p:nvCxnSpPr>
          <p:cNvPr id="22" name="Straight Arrow Connector 3">
            <a:extLst>
              <a:ext uri="{FF2B5EF4-FFF2-40B4-BE49-F238E27FC236}">
                <a16:creationId xmlns:a16="http://schemas.microsoft.com/office/drawing/2014/main" id="{B1846DCF-2BC5-4BB7-8F1A-6979F473EB52}"/>
              </a:ext>
            </a:extLst>
          </p:cNvPr>
          <p:cNvCxnSpPr>
            <a:cxnSpLocks/>
          </p:cNvCxnSpPr>
          <p:nvPr/>
        </p:nvCxnSpPr>
        <p:spPr>
          <a:xfrm>
            <a:off x="1828800" y="2880104"/>
            <a:ext cx="1909482"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9">
            <a:extLst>
              <a:ext uri="{FF2B5EF4-FFF2-40B4-BE49-F238E27FC236}">
                <a16:creationId xmlns:a16="http://schemas.microsoft.com/office/drawing/2014/main" id="{6807E669-E607-4B3C-895F-DCC50BAEFBEE}"/>
              </a:ext>
            </a:extLst>
          </p:cNvPr>
          <p:cNvCxnSpPr>
            <a:cxnSpLocks/>
          </p:cNvCxnSpPr>
          <p:nvPr/>
        </p:nvCxnSpPr>
        <p:spPr>
          <a:xfrm>
            <a:off x="5133484" y="2880104"/>
            <a:ext cx="1899328"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13">
            <a:extLst>
              <a:ext uri="{FF2B5EF4-FFF2-40B4-BE49-F238E27FC236}">
                <a16:creationId xmlns:a16="http://schemas.microsoft.com/office/drawing/2014/main" id="{DABE9DB5-A351-4F65-8292-EB2D55B8633D}"/>
              </a:ext>
            </a:extLst>
          </p:cNvPr>
          <p:cNvCxnSpPr>
            <a:cxnSpLocks/>
          </p:cNvCxnSpPr>
          <p:nvPr/>
        </p:nvCxnSpPr>
        <p:spPr>
          <a:xfrm>
            <a:off x="8451541" y="2880104"/>
            <a:ext cx="1875800" cy="0"/>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63">
            <a:extLst>
              <a:ext uri="{FF2B5EF4-FFF2-40B4-BE49-F238E27FC236}">
                <a16:creationId xmlns:a16="http://schemas.microsoft.com/office/drawing/2014/main" id="{4C10262F-CD9A-45EA-B566-7734ED9B14BD}"/>
              </a:ext>
            </a:extLst>
          </p:cNvPr>
          <p:cNvSpPr/>
          <p:nvPr/>
        </p:nvSpPr>
        <p:spPr>
          <a:xfrm>
            <a:off x="5123329" y="2447829"/>
            <a:ext cx="189603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~50% digerido </a:t>
            </a:r>
            <a:r>
              <a:rPr kumimoji="0" lang="es" sz="1800" b="1" i="0" u="none" strike="noStrike" kern="1200" cap="none" spc="0" normalizeH="0" baseline="30000" noProof="0" dirty="0">
                <a:ln>
                  <a:noFill/>
                </a:ln>
                <a:solidFill>
                  <a:schemeClr val="accent5"/>
                </a:solidFill>
                <a:effectLst/>
                <a:uLnTx/>
                <a:uFillTx/>
                <a:latin typeface="Calibri" panose="020F0502020204030204" pitchFamily="34" charset="0"/>
                <a:cs typeface="Calibri" panose="020F0502020204030204" pitchFamily="34" charset="0"/>
              </a:rPr>
              <a:t>2</a:t>
            </a:r>
            <a:endParaRPr kumimoji="0" lang="en-US" sz="1800" b="0" i="0" u="none" strike="noStrike" kern="1200" cap="none" spc="0" normalizeH="0" baseline="30000" noProof="0" dirty="0">
              <a:ln>
                <a:noFill/>
              </a:ln>
              <a:solidFill>
                <a:schemeClr val="accent5"/>
              </a:solidFill>
              <a:effectLst/>
              <a:uLnTx/>
              <a:uFillTx/>
              <a:latin typeface="Calibri" panose="020F0502020204030204" pitchFamily="34" charset="0"/>
              <a:cs typeface="Calibri" panose="020F0502020204030204" pitchFamily="34" charset="0"/>
            </a:endParaRPr>
          </a:p>
        </p:txBody>
      </p:sp>
      <p:sp>
        <p:nvSpPr>
          <p:cNvPr id="26" name="Rectangle 22">
            <a:extLst>
              <a:ext uri="{FF2B5EF4-FFF2-40B4-BE49-F238E27FC236}">
                <a16:creationId xmlns:a16="http://schemas.microsoft.com/office/drawing/2014/main" id="{88C39345-0824-4661-BAF9-7E17A9F85EC5}"/>
              </a:ext>
            </a:extLst>
          </p:cNvPr>
          <p:cNvSpPr/>
          <p:nvPr/>
        </p:nvSpPr>
        <p:spPr>
          <a:xfrm>
            <a:off x="8431306" y="2447829"/>
            <a:ext cx="194982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~0,01% absorbido</a:t>
            </a:r>
          </a:p>
        </p:txBody>
      </p:sp>
      <p:sp>
        <p:nvSpPr>
          <p:cNvPr id="27" name="Rectangle 30">
            <a:extLst>
              <a:ext uri="{FF2B5EF4-FFF2-40B4-BE49-F238E27FC236}">
                <a16:creationId xmlns:a16="http://schemas.microsoft.com/office/drawing/2014/main" id="{388BE8F5-8C03-4DBD-83D9-6E393981A634}"/>
              </a:ext>
            </a:extLst>
          </p:cNvPr>
          <p:cNvSpPr/>
          <p:nvPr/>
        </p:nvSpPr>
        <p:spPr>
          <a:xfrm>
            <a:off x="1801905" y="2935573"/>
            <a:ext cx="194982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Estudios de mAb utilizados en la EII </a:t>
            </a:r>
            <a:r>
              <a:rPr kumimoji="0" lang="es" alt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rPr>
              <a:t>1</a:t>
            </a:r>
            <a:r>
              <a:rPr kumimoji="0" lang="e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31">
            <a:extLst>
              <a:ext uri="{FF2B5EF4-FFF2-40B4-BE49-F238E27FC236}">
                <a16:creationId xmlns:a16="http://schemas.microsoft.com/office/drawing/2014/main" id="{AF83C34B-DAB3-462E-9D15-B0A20F22E646}"/>
              </a:ext>
            </a:extLst>
          </p:cNvPr>
          <p:cNvSpPr/>
          <p:nvPr/>
        </p:nvSpPr>
        <p:spPr>
          <a:xfrm>
            <a:off x="8431306" y="2935573"/>
            <a:ext cx="196327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IgG radiomarcada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(después del día 4) </a:t>
            </a:r>
            <a:r>
              <a:rPr kumimoji="0" lang="e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8" name="TextBox 3">
            <a:extLst>
              <a:ext uri="{FF2B5EF4-FFF2-40B4-BE49-F238E27FC236}">
                <a16:creationId xmlns:a16="http://schemas.microsoft.com/office/drawing/2014/main" id="{9295D1C5-F693-C165-BE6F-13646C392D34}"/>
              </a:ext>
            </a:extLst>
          </p:cNvPr>
          <p:cNvSpPr txBox="1"/>
          <p:nvPr/>
        </p:nvSpPr>
        <p:spPr>
          <a:xfrm>
            <a:off x="363071" y="1307068"/>
            <a:ext cx="1079694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Exposición estimada del lactante a mAb a través de la leche materna (dosis relativa del lactante)</a:t>
            </a:r>
            <a:endParaRPr kumimoji="0" lang="en-US" b="1" i="0" u="none" strike="noStrike" kern="1200" cap="none" spc="0" normalizeH="0" baseline="30000" noProof="0" dirty="0">
              <a:ln>
                <a:noFill/>
              </a:ln>
              <a:solidFill>
                <a:schemeClr val="accent1"/>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F648F4-A9B2-DF68-E2FF-4065986275CE}"/>
              </a:ext>
            </a:extLst>
          </p:cNvPr>
          <p:cNvGrpSpPr/>
          <p:nvPr/>
        </p:nvGrpSpPr>
        <p:grpSpPr>
          <a:xfrm>
            <a:off x="457200" y="4436437"/>
            <a:ext cx="5524500" cy="1126163"/>
            <a:chOff x="6549656" y="1424763"/>
            <a:chExt cx="5524500" cy="1126163"/>
          </a:xfrm>
        </p:grpSpPr>
        <p:sp>
          <p:nvSpPr>
            <p:cNvPr id="13" name="Rounded Rectangle 12">
              <a:extLst>
                <a:ext uri="{FF2B5EF4-FFF2-40B4-BE49-F238E27FC236}">
                  <a16:creationId xmlns:a16="http://schemas.microsoft.com/office/drawing/2014/main" id="{19F4DBE4-E9A0-DF30-8C74-21796D82F4FE}"/>
                </a:ext>
              </a:extLst>
            </p:cNvPr>
            <p:cNvSpPr/>
            <p:nvPr/>
          </p:nvSpPr>
          <p:spPr>
            <a:xfrm>
              <a:off x="6549656" y="1435394"/>
              <a:ext cx="5524500" cy="109728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44C11239-EB81-E25A-9E24-B4E1A1962D7E}"/>
                </a:ext>
              </a:extLst>
            </p:cNvPr>
            <p:cNvSpPr txBox="1">
              <a:spLocks/>
            </p:cNvSpPr>
            <p:nvPr/>
          </p:nvSpPr>
          <p:spPr>
            <a:xfrm>
              <a:off x="6732182" y="1424763"/>
              <a:ext cx="5341974" cy="11261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600" dirty="0">
                  <a:solidFill>
                    <a:schemeClr val="bg1"/>
                  </a:solidFill>
                  <a:latin typeface="Calibri" panose="020F0502020204030204" pitchFamily="34" charset="0"/>
                  <a:cs typeface="Calibri" panose="020F0502020204030204" pitchFamily="34" charset="0"/>
                </a:rPr>
                <a:t>Para la mayoría de los fármacos, un porcentaje ajustado por peso de la dosis materna (dosis relativa en el lactante) ≤ 10 % se considera relativamente seguro.</a:t>
              </a:r>
              <a:r>
                <a:rPr lang="es" sz="1600" b="1" dirty="0">
                  <a:solidFill>
                    <a:schemeClr val="bg1"/>
                  </a:solidFill>
                  <a:latin typeface="Calibri" panose="020F0502020204030204" pitchFamily="34" charset="0"/>
                  <a:cs typeface="Calibri" panose="020F0502020204030204" pitchFamily="34" charset="0"/>
                </a:rPr>
                <a:t>. </a:t>
              </a:r>
              <a:r>
                <a:rPr lang="es" sz="1600" b="1" baseline="30000" dirty="0">
                  <a:solidFill>
                    <a:schemeClr val="bg1"/>
                  </a:solidFill>
                  <a:latin typeface="Calibri" panose="020F0502020204030204" pitchFamily="34" charset="0"/>
                  <a:cs typeface="Calibri" panose="020F0502020204030204" pitchFamily="34" charset="0"/>
                </a:rPr>
                <a:t>1,2</a:t>
              </a:r>
            </a:p>
          </p:txBody>
        </p:sp>
      </p:grpSp>
      <p:grpSp>
        <p:nvGrpSpPr>
          <p:cNvPr id="15" name="Group 14">
            <a:extLst>
              <a:ext uri="{FF2B5EF4-FFF2-40B4-BE49-F238E27FC236}">
                <a16:creationId xmlns:a16="http://schemas.microsoft.com/office/drawing/2014/main" id="{63DE7A81-03CA-9E54-DC9D-3DC308D7FBDD}"/>
              </a:ext>
            </a:extLst>
          </p:cNvPr>
          <p:cNvGrpSpPr/>
          <p:nvPr/>
        </p:nvGrpSpPr>
        <p:grpSpPr>
          <a:xfrm>
            <a:off x="6210300" y="4431366"/>
            <a:ext cx="5524500" cy="1131234"/>
            <a:chOff x="6549656" y="2268278"/>
            <a:chExt cx="5524500" cy="1131234"/>
          </a:xfrm>
        </p:grpSpPr>
        <p:sp>
          <p:nvSpPr>
            <p:cNvPr id="16" name="Rounded Rectangle 15">
              <a:extLst>
                <a:ext uri="{FF2B5EF4-FFF2-40B4-BE49-F238E27FC236}">
                  <a16:creationId xmlns:a16="http://schemas.microsoft.com/office/drawing/2014/main" id="{841B6055-9CE4-F6C6-F92B-031D09EB92C0}"/>
                </a:ext>
              </a:extLst>
            </p:cNvPr>
            <p:cNvSpPr/>
            <p:nvPr/>
          </p:nvSpPr>
          <p:spPr>
            <a:xfrm>
              <a:off x="6549656" y="2278910"/>
              <a:ext cx="5524500" cy="109728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4FF2AA6-8081-003E-D28C-9E383910B6DC}"/>
                </a:ext>
              </a:extLst>
            </p:cNvPr>
            <p:cNvSpPr txBox="1">
              <a:spLocks/>
            </p:cNvSpPr>
            <p:nvPr/>
          </p:nvSpPr>
          <p:spPr>
            <a:xfrm>
              <a:off x="6732182" y="2268278"/>
              <a:ext cx="5341974" cy="113123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1600" dirty="0">
                  <a:solidFill>
                    <a:schemeClr val="bg1"/>
                  </a:solidFill>
                  <a:latin typeface="Calibri" panose="020F0502020204030204" pitchFamily="34" charset="0"/>
                  <a:cs typeface="Calibri" panose="020F0502020204030204" pitchFamily="34" charset="0"/>
                </a:rPr>
                <a:t>En los bebés expuestos </a:t>
              </a:r>
              <a:r>
                <a:rPr lang="es" sz="1600" i="1" dirty="0">
                  <a:solidFill>
                    <a:schemeClr val="bg1"/>
                  </a:solidFill>
                  <a:latin typeface="Calibri" panose="020F0502020204030204" pitchFamily="34" charset="0"/>
                  <a:cs typeface="Calibri" panose="020F0502020204030204" pitchFamily="34" charset="0"/>
                </a:rPr>
                <a:t>en el útero </a:t>
              </a:r>
              <a:r>
                <a:rPr lang="es" sz="1600" dirty="0">
                  <a:solidFill>
                    <a:schemeClr val="bg1"/>
                  </a:solidFill>
                  <a:latin typeface="Calibri" panose="020F0502020204030204" pitchFamily="34" charset="0"/>
                  <a:cs typeface="Calibri" panose="020F0502020204030204" pitchFamily="34" charset="0"/>
                </a:rPr>
                <a:t>a </a:t>
              </a:r>
              <a:r>
                <a:rPr lang="es" sz="1600" i="1" dirty="0">
                  <a:solidFill>
                    <a:schemeClr val="bg1"/>
                  </a:solidFill>
                  <a:latin typeface="Calibri" panose="020F0502020204030204" pitchFamily="34" charset="0"/>
                  <a:cs typeface="Calibri" panose="020F0502020204030204" pitchFamily="34" charset="0"/>
                </a:rPr>
                <a:t>infliximab, adalimumab, vedolizumab </a:t>
              </a:r>
              <a:r>
                <a:rPr lang="es" sz="1600" dirty="0">
                  <a:solidFill>
                    <a:schemeClr val="bg1"/>
                  </a:solidFill>
                  <a:latin typeface="Calibri" panose="020F0502020204030204" pitchFamily="34" charset="0"/>
                  <a:cs typeface="Calibri" panose="020F0502020204030204" pitchFamily="34" charset="0"/>
                </a:rPr>
                <a:t>o </a:t>
              </a:r>
              <a:r>
                <a:rPr lang="es" sz="1600" i="1" dirty="0">
                  <a:solidFill>
                    <a:schemeClr val="bg1"/>
                  </a:solidFill>
                  <a:latin typeface="Calibri" panose="020F0502020204030204" pitchFamily="34" charset="0"/>
                  <a:cs typeface="Calibri" panose="020F0502020204030204" pitchFamily="34" charset="0"/>
                </a:rPr>
                <a:t>ustekinumab </a:t>
              </a:r>
              <a:r>
                <a:rPr lang="es" sz="1600" dirty="0">
                  <a:solidFill>
                    <a:schemeClr val="bg1"/>
                  </a:solidFill>
                  <a:latin typeface="Calibri" panose="020F0502020204030204" pitchFamily="34" charset="0"/>
                  <a:cs typeface="Calibri" panose="020F0502020204030204" pitchFamily="34" charset="0"/>
                </a:rPr>
                <a:t>, la lactancia materna </a:t>
              </a:r>
              <a:r>
                <a:rPr lang="es" sz="1600" b="1" dirty="0">
                  <a:solidFill>
                    <a:schemeClr val="bg1"/>
                  </a:solidFill>
                  <a:latin typeface="Calibri" panose="020F0502020204030204" pitchFamily="34" charset="0"/>
                  <a:cs typeface="Calibri" panose="020F0502020204030204" pitchFamily="34" charset="0"/>
                </a:rPr>
                <a:t>no </a:t>
              </a:r>
              <a:r>
                <a:rPr lang="es" sz="1600" dirty="0">
                  <a:solidFill>
                    <a:schemeClr val="bg1"/>
                  </a:solidFill>
                  <a:latin typeface="Calibri" panose="020F0502020204030204" pitchFamily="34" charset="0"/>
                  <a:cs typeface="Calibri" panose="020F0502020204030204" pitchFamily="34" charset="0"/>
                </a:rPr>
                <a:t>afectó </a:t>
              </a:r>
              <a:br>
                <a:rPr lang="es" sz="1600" dirty="0">
                  <a:solidFill>
                    <a:schemeClr val="bg1"/>
                  </a:solidFill>
                  <a:latin typeface="Calibri" panose="020F0502020204030204" pitchFamily="34" charset="0"/>
                  <a:cs typeface="Calibri" panose="020F0502020204030204" pitchFamily="34" charset="0"/>
                </a:rPr>
              </a:br>
              <a:r>
                <a:rPr lang="es" sz="1600" dirty="0">
                  <a:solidFill>
                    <a:schemeClr val="bg1"/>
                  </a:solidFill>
                  <a:latin typeface="Calibri" panose="020F0502020204030204" pitchFamily="34" charset="0"/>
                  <a:cs typeface="Calibri" panose="020F0502020204030204" pitchFamily="34" charset="0"/>
                </a:rPr>
                <a:t>el aclaramiento neonatal del fármaco. </a:t>
              </a:r>
              <a:r>
                <a:rPr lang="es" sz="1600" baseline="30000" dirty="0">
                  <a:solidFill>
                    <a:schemeClr val="bg1"/>
                  </a:solidFill>
                  <a:latin typeface="Calibri" panose="020F0502020204030204" pitchFamily="34" charset="0"/>
                  <a:cs typeface="Calibri" panose="020F0502020204030204" pitchFamily="34" charset="0"/>
                </a:rPr>
                <a:t>4-6</a:t>
              </a:r>
            </a:p>
          </p:txBody>
        </p:sp>
      </p:grpSp>
      <p:sp>
        <p:nvSpPr>
          <p:cNvPr id="36"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6539949" y="3567666"/>
            <a:ext cx="2479973"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Niño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Tracto gastrointestinal</a:t>
            </a:r>
          </a:p>
        </p:txBody>
      </p:sp>
      <p:sp>
        <p:nvSpPr>
          <p:cNvPr id="12"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457200" y="3567666"/>
            <a:ext cx="1367703"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Suero materno</a:t>
            </a:r>
          </a:p>
        </p:txBody>
      </p:sp>
      <p:sp>
        <p:nvSpPr>
          <p:cNvPr id="35"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3761335" y="3567666"/>
            <a:ext cx="1367703" cy="369332"/>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Leche</a:t>
            </a:r>
          </a:p>
        </p:txBody>
      </p:sp>
      <p:sp>
        <p:nvSpPr>
          <p:cNvPr id="37"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10421471" y="3567666"/>
            <a:ext cx="1313329"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Suero </a:t>
            </a:r>
            <a:b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br>
            <a:r>
              <a:rPr kumimoji="0" lang="e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del niño</a:t>
            </a:r>
          </a:p>
        </p:txBody>
      </p:sp>
    </p:spTree>
    <p:extLst>
      <p:ext uri="{BB962C8B-B14F-4D97-AF65-F5344CB8AC3E}">
        <p14:creationId xmlns:p14="http://schemas.microsoft.com/office/powerpoint/2010/main" val="4382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4AFD26-5BE5-532A-930E-15089C7DF22C}"/>
              </a:ext>
            </a:extLst>
          </p:cNvPr>
          <p:cNvSpPr>
            <a:spLocks noGrp="1"/>
          </p:cNvSpPr>
          <p:nvPr>
            <p:ph type="sldNum" sz="quarter" idx="12"/>
          </p:nvPr>
        </p:nvSpPr>
        <p:spPr/>
        <p:txBody>
          <a:bodyPr/>
          <a:lstStyle/>
          <a:p>
            <a:fld id="{C1BBCEF6-2ADA-364E-98F1-750B8367BB0E}" type="slidenum">
              <a:rPr lang="en-US" smtClean="0"/>
              <a:t>55</a:t>
            </a:fld>
            <a:endParaRPr lang="en-US"/>
          </a:p>
        </p:txBody>
      </p:sp>
      <p:pic>
        <p:nvPicPr>
          <p:cNvPr id="7" name="Picture 6" descr="A white and grey triangle pattern&#10;&#10;Description automatically generated">
            <a:extLst>
              <a:ext uri="{FF2B5EF4-FFF2-40B4-BE49-F238E27FC236}">
                <a16:creationId xmlns:a16="http://schemas.microsoft.com/office/drawing/2014/main" id="{8CDF55D0-A94D-C9E4-3057-559E33C96221}"/>
              </a:ext>
            </a:extLst>
          </p:cNvPr>
          <p:cNvPicPr>
            <a:picLocks noChangeAspect="1"/>
          </p:cNvPicPr>
          <p:nvPr/>
        </p:nvPicPr>
        <p:blipFill>
          <a:blip r:embed="rId3">
            <a:alphaModFix/>
          </a:blip>
          <a:srcRect t="54168" b="1116"/>
          <a:stretch/>
        </p:blipFill>
        <p:spPr>
          <a:xfrm>
            <a:off x="0" y="3269823"/>
            <a:ext cx="7878726" cy="2360429"/>
          </a:xfrm>
          <a:prstGeom prst="rect">
            <a:avLst/>
          </a:prstGeom>
        </p:spPr>
      </p:pic>
      <p:sp>
        <p:nvSpPr>
          <p:cNvPr id="8" name="Rectangle 7">
            <a:extLst>
              <a:ext uri="{FF2B5EF4-FFF2-40B4-BE49-F238E27FC236}">
                <a16:creationId xmlns:a16="http://schemas.microsoft.com/office/drawing/2014/main" id="{75C6BF4A-A16D-01C4-C229-BEE0A736E408}"/>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DC835C-2CF8-824F-9EAD-25C3C88B484C}"/>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981EF1B-3290-B8AB-F322-D21DB3250F02}"/>
              </a:ext>
            </a:extLst>
          </p:cNvPr>
          <p:cNvSpPr txBox="1"/>
          <p:nvPr/>
        </p:nvSpPr>
        <p:spPr>
          <a:xfrm>
            <a:off x="363942" y="35402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22:</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9E0309-923E-A9A8-5FFC-85E035F0AD2B}"/>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0A6DB00D-30CF-4308-7E8F-C0C3AD72ED6F}"/>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FA3F1F05-5292-F547-1DF9-4F01ABD12168}"/>
              </a:ext>
            </a:extLst>
          </p:cNvPr>
          <p:cNvGrpSpPr>
            <a:grpSpLocks noChangeAspect="1"/>
          </p:cNvGrpSpPr>
          <p:nvPr/>
        </p:nvGrpSpPr>
        <p:grpSpPr>
          <a:xfrm>
            <a:off x="9639300" y="3893443"/>
            <a:ext cx="1828800" cy="360421"/>
            <a:chOff x="8077200" y="2074333"/>
            <a:chExt cx="2319866" cy="457200"/>
          </a:xfrm>
        </p:grpSpPr>
        <p:sp>
          <p:nvSpPr>
            <p:cNvPr id="14" name="Oval 13">
              <a:extLst>
                <a:ext uri="{FF2B5EF4-FFF2-40B4-BE49-F238E27FC236}">
                  <a16:creationId xmlns:a16="http://schemas.microsoft.com/office/drawing/2014/main" id="{69783245-306B-B4C3-6BBE-CAE44BDC0E4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B057A79-10A7-C6AF-91D6-EFFBDDC49C3C}"/>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4EFFBA2-75FA-8B6F-63E0-1F8B2BB85E5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2E65D29-8BB1-88CF-A5AC-C7EA136A940E}"/>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C35448E0-7C3F-A112-A51A-A9DF1133B7D3}"/>
              </a:ext>
            </a:extLst>
          </p:cNvPr>
          <p:cNvSpPr txBox="1"/>
          <p:nvPr/>
        </p:nvSpPr>
        <p:spPr>
          <a:xfrm>
            <a:off x="8053475" y="33540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C2698B25-6969-2420-4FBD-7F4DED03563E}"/>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20" name="TextBox 19">
            <a:extLst>
              <a:ext uri="{FF2B5EF4-FFF2-40B4-BE49-F238E27FC236}">
                <a16:creationId xmlns:a16="http://schemas.microsoft.com/office/drawing/2014/main" id="{A2018848-5C72-2B53-6BD8-7E3415A7539A}"/>
              </a:ext>
            </a:extLst>
          </p:cNvPr>
          <p:cNvSpPr txBox="1"/>
          <p:nvPr/>
        </p:nvSpPr>
        <p:spPr>
          <a:xfrm>
            <a:off x="8057019" y="47079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22" name="Round Single Corner Rectangle 21">
            <a:extLst>
              <a:ext uri="{FF2B5EF4-FFF2-40B4-BE49-F238E27FC236}">
                <a16:creationId xmlns:a16="http://schemas.microsoft.com/office/drawing/2014/main" id="{DD28CD95-6DD5-B9B3-47E6-3EA1432185EE}"/>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1FA1C52B-5D81-9417-748B-163698FB80CE}"/>
              </a:ext>
            </a:extLst>
          </p:cNvPr>
          <p:cNvPicPr>
            <a:picLocks noChangeAspect="1"/>
          </p:cNvPicPr>
          <p:nvPr/>
        </p:nvPicPr>
        <p:blipFill>
          <a:blip r:embed="rId4">
            <a:alphaModFix amt="10000"/>
          </a:blip>
          <a:srcRect t="794" b="794"/>
          <a:stretch/>
        </p:blipFill>
        <p:spPr>
          <a:xfrm>
            <a:off x="5542469" y="3663228"/>
            <a:ext cx="1962189" cy="1541721"/>
          </a:xfrm>
          <a:prstGeom prst="rect">
            <a:avLst/>
          </a:prstGeom>
        </p:spPr>
      </p:pic>
      <p:pic>
        <p:nvPicPr>
          <p:cNvPr id="24" name="Picture 23" descr="A white and grey triangle pattern&#10;&#10;Description automatically generated">
            <a:extLst>
              <a:ext uri="{FF2B5EF4-FFF2-40B4-BE49-F238E27FC236}">
                <a16:creationId xmlns:a16="http://schemas.microsoft.com/office/drawing/2014/main" id="{4D0EB40C-F319-30C5-9C92-1A3502C3D990}"/>
              </a:ext>
            </a:extLst>
          </p:cNvPr>
          <p:cNvPicPr>
            <a:picLocks noChangeAspect="1"/>
          </p:cNvPicPr>
          <p:nvPr/>
        </p:nvPicPr>
        <p:blipFill>
          <a:blip r:embed="rId3">
            <a:alphaModFix/>
          </a:blip>
          <a:srcRect t="54168" b="1116"/>
          <a:stretch/>
        </p:blipFill>
        <p:spPr>
          <a:xfrm>
            <a:off x="0" y="679023"/>
            <a:ext cx="7878726" cy="2360429"/>
          </a:xfrm>
          <a:prstGeom prst="rect">
            <a:avLst/>
          </a:prstGeom>
        </p:spPr>
      </p:pic>
      <p:sp>
        <p:nvSpPr>
          <p:cNvPr id="25" name="Rectangle 24">
            <a:extLst>
              <a:ext uri="{FF2B5EF4-FFF2-40B4-BE49-F238E27FC236}">
                <a16:creationId xmlns:a16="http://schemas.microsoft.com/office/drawing/2014/main" id="{3C61D54A-EDE2-B52B-2950-1D8CE7A935A1}"/>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FC02A97E-F7A9-E386-9291-5F79606CD665}"/>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1BC47551-6E6A-07E7-8BE0-24D422FF2C9D}"/>
              </a:ext>
            </a:extLst>
          </p:cNvPr>
          <p:cNvSpPr txBox="1"/>
          <p:nvPr/>
        </p:nvSpPr>
        <p:spPr>
          <a:xfrm>
            <a:off x="363942" y="9494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21:</a:t>
            </a:r>
            <a:endParaRPr lang="en-US" dirty="0">
              <a:solidFill>
                <a:schemeClr val="bg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5E47AC73-1AA0-6A0A-6414-5A2E58A5A50E}"/>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Content Placeholder 2">
            <a:extLst>
              <a:ext uri="{FF2B5EF4-FFF2-40B4-BE49-F238E27FC236}">
                <a16:creationId xmlns:a16="http://schemas.microsoft.com/office/drawing/2014/main" id="{825A1FF7-2254-6BE0-0330-CECF93354F7A}"/>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621E31A8-EA66-90F3-924C-7CEFEA77C58B}"/>
              </a:ext>
            </a:extLst>
          </p:cNvPr>
          <p:cNvGrpSpPr>
            <a:grpSpLocks noChangeAspect="1"/>
          </p:cNvGrpSpPr>
          <p:nvPr/>
        </p:nvGrpSpPr>
        <p:grpSpPr>
          <a:xfrm>
            <a:off x="9639300" y="1302643"/>
            <a:ext cx="1828800" cy="360421"/>
            <a:chOff x="8077200" y="2074333"/>
            <a:chExt cx="2319866" cy="457200"/>
          </a:xfrm>
        </p:grpSpPr>
        <p:sp>
          <p:nvSpPr>
            <p:cNvPr id="31" name="Oval 30">
              <a:extLst>
                <a:ext uri="{FF2B5EF4-FFF2-40B4-BE49-F238E27FC236}">
                  <a16:creationId xmlns:a16="http://schemas.microsoft.com/office/drawing/2014/main" id="{1EB949C4-A4B7-0207-747A-D48DD0B7FE8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DCAA9084-146E-87C2-A0B0-C10544FE27C5}"/>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7C5359DC-012D-54A8-792A-E8AAEDD4685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E892C3FC-A527-436A-C914-758735F5663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5" name="TextBox 34">
            <a:extLst>
              <a:ext uri="{FF2B5EF4-FFF2-40B4-BE49-F238E27FC236}">
                <a16:creationId xmlns:a16="http://schemas.microsoft.com/office/drawing/2014/main" id="{2838C423-2FE2-A969-959C-15C43E0B70FD}"/>
              </a:ext>
            </a:extLst>
          </p:cNvPr>
          <p:cNvSpPr txBox="1"/>
          <p:nvPr/>
        </p:nvSpPr>
        <p:spPr>
          <a:xfrm>
            <a:off x="8053475" y="7632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FA62685F-F7C9-E41E-42A5-D3E9FEEBA336}"/>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Fuerte</a:t>
            </a:r>
          </a:p>
        </p:txBody>
      </p:sp>
      <p:sp>
        <p:nvSpPr>
          <p:cNvPr id="37" name="TextBox 36">
            <a:extLst>
              <a:ext uri="{FF2B5EF4-FFF2-40B4-BE49-F238E27FC236}">
                <a16:creationId xmlns:a16="http://schemas.microsoft.com/office/drawing/2014/main" id="{555AF4B3-4BE2-9D34-D096-7B22B705A300}"/>
              </a:ext>
            </a:extLst>
          </p:cNvPr>
          <p:cNvSpPr txBox="1"/>
          <p:nvPr/>
        </p:nvSpPr>
        <p:spPr>
          <a:xfrm>
            <a:off x="8057019" y="21171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39" name="Round Single Corner Rectangle 38">
            <a:extLst>
              <a:ext uri="{FF2B5EF4-FFF2-40B4-BE49-F238E27FC236}">
                <a16:creationId xmlns:a16="http://schemas.microsoft.com/office/drawing/2014/main" id="{A6A09D76-09F1-A0B7-F28E-50BFF65BB361}"/>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D895B301-9206-17B5-FEDC-669B9194E680}"/>
              </a:ext>
            </a:extLst>
          </p:cNvPr>
          <p:cNvPicPr>
            <a:picLocks noChangeAspect="1"/>
          </p:cNvPicPr>
          <p:nvPr/>
        </p:nvPicPr>
        <p:blipFill>
          <a:blip r:embed="rId4">
            <a:alphaModFix amt="10000"/>
          </a:blip>
          <a:srcRect t="794" b="794"/>
          <a:stretch/>
        </p:blipFill>
        <p:spPr>
          <a:xfrm>
            <a:off x="5542469" y="1072428"/>
            <a:ext cx="1962189" cy="1541721"/>
          </a:xfrm>
          <a:prstGeom prst="rect">
            <a:avLst/>
          </a:prstGeom>
        </p:spPr>
      </p:pic>
      <p:sp>
        <p:nvSpPr>
          <p:cNvPr id="38" name="TextBox 37">
            <a:extLst>
              <a:ext uri="{FF2B5EF4-FFF2-40B4-BE49-F238E27FC236}">
                <a16:creationId xmlns:a16="http://schemas.microsoft.com/office/drawing/2014/main" id="{63FD0814-C128-4A44-ED32-2D30221E89D0}"/>
              </a:ext>
            </a:extLst>
          </p:cNvPr>
          <p:cNvSpPr txBox="1"/>
          <p:nvPr/>
        </p:nvSpPr>
        <p:spPr>
          <a:xfrm>
            <a:off x="388751" y="1623069"/>
            <a:ext cx="7265116" cy="923330"/>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Recomendamos la lactancia materna, ya que no se asocia con un mayor riesgo de brote de la enfermedad en mujeres con enfermedad inflamatoria intestinal.</a:t>
            </a:r>
            <a:endParaRPr lang="es" dirty="0">
              <a:solidFill>
                <a:schemeClr val="bg1"/>
              </a:solidFill>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0D994A4D-985C-A38A-B4AF-F1E4DBD7A4ED}"/>
              </a:ext>
            </a:extLst>
          </p:cNvPr>
          <p:cNvSpPr txBox="1"/>
          <p:nvPr/>
        </p:nvSpPr>
        <p:spPr>
          <a:xfrm>
            <a:off x="388751" y="4194740"/>
            <a:ext cx="7265116" cy="923330"/>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Sugerimos informar que los lactantes nacidos de madres tratadas con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anti-TNF que amamantan no presentan un mayor riesgo de infección durante los primeros 12 meses de vida.</a:t>
            </a:r>
            <a:endParaRPr lang="es"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571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sign&#10;&#10;Description automatically generated">
            <a:extLst>
              <a:ext uri="{FF2B5EF4-FFF2-40B4-BE49-F238E27FC236}">
                <a16:creationId xmlns:a16="http://schemas.microsoft.com/office/drawing/2014/main" id="{3419E04C-7044-0A8E-9DC8-0E8B4CEF7BCF}"/>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6" name="Rectangle 5">
            <a:extLst>
              <a:ext uri="{FF2B5EF4-FFF2-40B4-BE49-F238E27FC236}">
                <a16:creationId xmlns:a16="http://schemas.microsoft.com/office/drawing/2014/main" id="{AED1B092-7AD4-6699-7290-64A2ECFA4F8B}"/>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018F05-0628-3C92-A1EB-CE4931153085}"/>
              </a:ext>
            </a:extLst>
          </p:cNvPr>
          <p:cNvSpPr>
            <a:spLocks noGrp="1"/>
          </p:cNvSpPr>
          <p:nvPr>
            <p:ph type="sldNum" sz="quarter" idx="12"/>
          </p:nvPr>
        </p:nvSpPr>
        <p:spPr/>
        <p:txBody>
          <a:bodyPr/>
          <a:lstStyle/>
          <a:p>
            <a:fld id="{C1BBCEF6-2ADA-364E-98F1-750B8367BB0E}" type="slidenum">
              <a:rPr lang="en-US" smtClean="0"/>
              <a:t>56</a:t>
            </a:fld>
            <a:endParaRPr lang="en-US"/>
          </a:p>
        </p:txBody>
      </p:sp>
      <p:sp>
        <p:nvSpPr>
          <p:cNvPr id="9" name="Title 1">
            <a:extLst>
              <a:ext uri="{FF2B5EF4-FFF2-40B4-BE49-F238E27FC236}">
                <a16:creationId xmlns:a16="http://schemas.microsoft.com/office/drawing/2014/main" id="{B1EAA282-C2B3-D0F5-6B26-3C1A5194CCB9}"/>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s" dirty="0">
                <a:solidFill>
                  <a:schemeClr val="bg1"/>
                </a:solidFill>
                <a:cs typeface="Calibri" panose="020F0502020204030204" pitchFamily="34" charset="0"/>
              </a:rPr>
              <a:t>Recomendaciones de consenso</a:t>
            </a:r>
          </a:p>
        </p:txBody>
      </p:sp>
      <p:pic>
        <p:nvPicPr>
          <p:cNvPr id="11" name="Picture 10">
            <a:extLst>
              <a:ext uri="{FF2B5EF4-FFF2-40B4-BE49-F238E27FC236}">
                <a16:creationId xmlns:a16="http://schemas.microsoft.com/office/drawing/2014/main" id="{2E298DD5-93E6-35F7-3E69-9602B7B0B3DB}"/>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1EEB2315-941A-CF3F-F0E6-22436A1673A9}"/>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904A34-FB1F-E543-82B1-AF68E8BA26CC}"/>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7C964E5-BE44-C5CC-E61F-80580E201034}"/>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E818CA-EAD6-4F97-442C-9D3EABBFC007}"/>
              </a:ext>
            </a:extLst>
          </p:cNvPr>
          <p:cNvCxnSpPr>
            <a:cxnSpLocks/>
          </p:cNvCxnSpPr>
          <p:nvPr/>
        </p:nvCxnSpPr>
        <p:spPr>
          <a:xfrm>
            <a:off x="7553739" y="1065913"/>
            <a:ext cx="3504121"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FB27D05-6E21-D0E1-95E6-9047438B3EC7}"/>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0"/>
              </a:spcBef>
              <a:spcAft>
                <a:spcPts val="1200"/>
              </a:spcAft>
            </a:pPr>
            <a:r>
              <a:rPr lang="es" sz="2200" b="1" kern="1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Madres con EII que actualmente toman:</a:t>
            </a:r>
          </a:p>
          <a:p>
            <a:pPr marR="0">
              <a:spcBef>
                <a:spcPts val="0"/>
              </a:spcBef>
              <a:spcAft>
                <a:spcPts val="1200"/>
              </a:spcAft>
            </a:pPr>
            <a:r>
              <a:rPr lang="es" sz="1600"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23. 5-aminosalicilatos/sulfasalazina</a:t>
            </a:r>
          </a:p>
          <a:p>
            <a:pPr marR="0">
              <a:spcBef>
                <a:spcPts val="0"/>
              </a:spcBef>
              <a:spcAft>
                <a:spcPts val="1200"/>
              </a:spcAft>
            </a:pP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24. Tiopurinas</a:t>
            </a:r>
          </a:p>
          <a:p>
            <a:pPr>
              <a:spcAft>
                <a:spcPts val="1200"/>
              </a:spcAft>
            </a:pP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25. Corticosteroides</a:t>
            </a:r>
          </a:p>
          <a:p>
            <a:pPr>
              <a:spcAft>
                <a:spcPts val="1200"/>
              </a:spcAft>
            </a:pP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26. Agentes anti- </a:t>
            </a:r>
            <a:r>
              <a:rPr lang="es" sz="1600"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factor de necrosis tumoral (infliximab, adalimumab, </a:t>
            </a:r>
            <a:r>
              <a:rPr lang="e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golimumab, certolizumab)</a:t>
            </a:r>
          </a:p>
          <a:p>
            <a:pPr>
              <a:spcAft>
                <a:spcPts val="1200"/>
              </a:spcAft>
            </a:pPr>
            <a:r>
              <a:rPr lang="es" sz="16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27. Antiintegrinas (vedolizumab, natalizumab)</a:t>
            </a:r>
          </a:p>
          <a:p>
            <a:pPr>
              <a:spcAft>
                <a:spcPts val="1200"/>
              </a:spcAft>
            </a:pPr>
            <a:r>
              <a:rPr lang="es" sz="1600" dirty="0">
                <a:solidFill>
                  <a:schemeClr val="bg1"/>
                </a:solidFill>
                <a:effectLst/>
                <a:latin typeface="Calibri" panose="020F0502020204030204" pitchFamily="34" charset="0"/>
                <a:ea typeface="Aptos" panose="020B0004020202020204" pitchFamily="34" charset="0"/>
              </a:rPr>
              <a:t>28. Antiinterleucina-12/23 y antiinterluecina-23 </a:t>
            </a:r>
            <a:br>
              <a:rPr lang="es" sz="1600" dirty="0">
                <a:solidFill>
                  <a:schemeClr val="bg1"/>
                </a:solidFill>
                <a:effectLst/>
                <a:latin typeface="Calibri" panose="020F0502020204030204" pitchFamily="34" charset="0"/>
                <a:ea typeface="Aptos" panose="020B0004020202020204" pitchFamily="34" charset="0"/>
              </a:rPr>
            </a:br>
            <a:r>
              <a:rPr lang="es" sz="1600" dirty="0">
                <a:solidFill>
                  <a:schemeClr val="bg1"/>
                </a:solidFill>
                <a:effectLst/>
                <a:latin typeface="Calibri" panose="020F0502020204030204" pitchFamily="34" charset="0"/>
                <a:ea typeface="Aptos" panose="020B0004020202020204" pitchFamily="34" charset="0"/>
              </a:rPr>
              <a:t>(ustekinumab , risankizumab , mirikizumab , guselkumab </a:t>
            </a:r>
            <a:r>
              <a:rPr lang="es" sz="1600" spc="-30" dirty="0">
                <a:solidFill>
                  <a:schemeClr val="bg1"/>
                </a:solidFill>
                <a:effectLst/>
                <a:latin typeface="Calibri" panose="020F0502020204030204" pitchFamily="34" charset="0"/>
                <a:cs typeface="Calibri" panose="020F0502020204030204" pitchFamily="34" charset="0"/>
              </a:rPr>
              <a:t>).</a:t>
            </a:r>
            <a:endParaRPr lang="en-US" sz="1600" spc="-30" dirty="0">
              <a:solidFill>
                <a:schemeClr val="bg1"/>
              </a:solidFill>
              <a:latin typeface="Calibri" panose="020F0502020204030204" pitchFamily="34" charset="0"/>
              <a:ea typeface="Aptos" panose="020B0004020202020204" pitchFamily="34" charset="0"/>
              <a:cs typeface="Calibri" panose="020F0502020204030204" pitchFamily="34" charset="0"/>
            </a:endParaRPr>
          </a:p>
          <a:p>
            <a:pPr>
              <a:spcAft>
                <a:spcPts val="1200"/>
              </a:spcAft>
            </a:pPr>
            <a:r>
              <a:rPr lang="es" sz="1600" dirty="0">
                <a:solidFill>
                  <a:schemeClr val="bg1"/>
                </a:solidFill>
                <a:latin typeface="Calibri" panose="020F0502020204030204" pitchFamily="34" charset="0"/>
                <a:ea typeface="Aptos" panose="020B0004020202020204" pitchFamily="34" charset="0"/>
              </a:rPr>
              <a:t>29. </a:t>
            </a:r>
            <a:r>
              <a:rPr lang="es" sz="1600" dirty="0">
                <a:solidFill>
                  <a:schemeClr val="bg1"/>
                </a:solidFill>
                <a:effectLst/>
                <a:latin typeface="Calibri" panose="020F0502020204030204" pitchFamily="34" charset="0"/>
                <a:ea typeface="Aptos" panose="020B0004020202020204" pitchFamily="34" charset="0"/>
              </a:rPr>
              <a:t>Biosimilares</a:t>
            </a:r>
          </a:p>
          <a:p>
            <a:r>
              <a:rPr lang="es" sz="2200" b="1" dirty="0">
                <a:solidFill>
                  <a:schemeClr val="accent4"/>
                </a:solidFill>
                <a:latin typeface="Calibri" panose="020F0502020204030204" pitchFamily="34" charset="0"/>
                <a:cs typeface="Calibri" panose="020F0502020204030204" pitchFamily="34" charset="0"/>
              </a:rPr>
              <a:t>…puede amamantar</a:t>
            </a:r>
            <a:endParaRPr lang="en-US" sz="2200" b="1" dirty="0">
              <a:solidFill>
                <a:schemeClr val="accent4"/>
              </a:solidFill>
              <a:effectLst/>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20695A5-CF2A-BECE-784C-D451C71A2329}"/>
              </a:ext>
            </a:extLst>
          </p:cNvPr>
          <p:cNvCxnSpPr>
            <a:cxnSpLocks/>
          </p:cNvCxnSpPr>
          <p:nvPr/>
        </p:nvCxnSpPr>
        <p:spPr>
          <a:xfrm>
            <a:off x="6376068" y="223584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1870961-6020-FD28-EA15-40AD1944D966}"/>
              </a:ext>
            </a:extLst>
          </p:cNvPr>
          <p:cNvCxnSpPr>
            <a:cxnSpLocks/>
          </p:cNvCxnSpPr>
          <p:nvPr/>
        </p:nvCxnSpPr>
        <p:spPr>
          <a:xfrm>
            <a:off x="6402572" y="2630776"/>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2DFF3A1-176A-6E7F-5EAD-09E10F6B242E}"/>
              </a:ext>
            </a:extLst>
          </p:cNvPr>
          <p:cNvCxnSpPr>
            <a:cxnSpLocks/>
          </p:cNvCxnSpPr>
          <p:nvPr/>
        </p:nvCxnSpPr>
        <p:spPr>
          <a:xfrm>
            <a:off x="6409198" y="3021715"/>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B29D3C0-4364-72C0-B8D8-7CCD3BABC0F3}"/>
              </a:ext>
            </a:extLst>
          </p:cNvPr>
          <p:cNvCxnSpPr>
            <a:cxnSpLocks/>
          </p:cNvCxnSpPr>
          <p:nvPr/>
        </p:nvCxnSpPr>
        <p:spPr>
          <a:xfrm>
            <a:off x="6409198" y="3671071"/>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91431AD-8CDA-A281-3B1C-55DE10E91896}"/>
              </a:ext>
            </a:extLst>
          </p:cNvPr>
          <p:cNvCxnSpPr>
            <a:cxnSpLocks/>
          </p:cNvCxnSpPr>
          <p:nvPr/>
        </p:nvCxnSpPr>
        <p:spPr>
          <a:xfrm>
            <a:off x="6422450" y="406863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D862C33-AE80-718D-7632-F79C5C223FF4}"/>
              </a:ext>
            </a:extLst>
          </p:cNvPr>
          <p:cNvCxnSpPr>
            <a:cxnSpLocks/>
          </p:cNvCxnSpPr>
          <p:nvPr/>
        </p:nvCxnSpPr>
        <p:spPr>
          <a:xfrm>
            <a:off x="6409198" y="4731246"/>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16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3833-093B-7E09-58A9-DD36EE70CEA2}"/>
            </a:ext>
          </a:extLst>
        </p:cNvPr>
        <p:cNvGrpSpPr/>
        <p:nvPr/>
      </p:nvGrpSpPr>
      <p:grpSpPr>
        <a:xfrm>
          <a:off x="0" y="0"/>
          <a:ext cx="0" cy="0"/>
          <a:chOff x="0" y="0"/>
          <a:chExt cx="0" cy="0"/>
        </a:xfrm>
      </p:grpSpPr>
      <p:pic>
        <p:nvPicPr>
          <p:cNvPr id="4" name="Picture 3" descr="A group of people standing in front of a sign&#10;&#10;Description automatically generated">
            <a:extLst>
              <a:ext uri="{FF2B5EF4-FFF2-40B4-BE49-F238E27FC236}">
                <a16:creationId xmlns:a16="http://schemas.microsoft.com/office/drawing/2014/main" id="{F721D90A-A931-578E-2D61-B1FD9028BB14}"/>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5" name="Rectangle 4">
            <a:extLst>
              <a:ext uri="{FF2B5EF4-FFF2-40B4-BE49-F238E27FC236}">
                <a16:creationId xmlns:a16="http://schemas.microsoft.com/office/drawing/2014/main" id="{4E3488DA-0F70-0D8E-2B3B-D09D046F7662}"/>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B6DD600-C564-6B01-B324-3B82AD8ADC4B}"/>
              </a:ext>
            </a:extLst>
          </p:cNvPr>
          <p:cNvSpPr>
            <a:spLocks noGrp="1"/>
          </p:cNvSpPr>
          <p:nvPr>
            <p:ph type="sldNum" sz="quarter" idx="12"/>
          </p:nvPr>
        </p:nvSpPr>
        <p:spPr/>
        <p:txBody>
          <a:bodyPr/>
          <a:lstStyle/>
          <a:p>
            <a:fld id="{C1BBCEF6-2ADA-364E-98F1-750B8367BB0E}" type="slidenum">
              <a:rPr lang="en-US" smtClean="0"/>
              <a:t>57</a:t>
            </a:fld>
            <a:endParaRPr lang="en-US"/>
          </a:p>
        </p:txBody>
      </p:sp>
      <p:sp>
        <p:nvSpPr>
          <p:cNvPr id="9" name="Title 1">
            <a:extLst>
              <a:ext uri="{FF2B5EF4-FFF2-40B4-BE49-F238E27FC236}">
                <a16:creationId xmlns:a16="http://schemas.microsoft.com/office/drawing/2014/main" id="{B2E904C7-CA0A-8F61-3E77-207E94E04AD9}"/>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s" dirty="0">
                <a:solidFill>
                  <a:schemeClr val="bg1"/>
                </a:solidFill>
                <a:cs typeface="Calibri" panose="020F0502020204030204" pitchFamily="34" charset="0"/>
              </a:rPr>
              <a:t>Recomendaciones de consenso</a:t>
            </a:r>
          </a:p>
        </p:txBody>
      </p:sp>
      <p:pic>
        <p:nvPicPr>
          <p:cNvPr id="11" name="Picture 10">
            <a:extLst>
              <a:ext uri="{FF2B5EF4-FFF2-40B4-BE49-F238E27FC236}">
                <a16:creationId xmlns:a16="http://schemas.microsoft.com/office/drawing/2014/main" id="{711E28DB-E272-A151-8A5F-D34B34900AE2}"/>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13DBA68A-0D74-BD1C-56B2-3610A0D11ABE}"/>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8E6EEFD-3EC2-A0A1-6328-3CF53B2CD8B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25255A-E28F-1440-28DA-996311BEDEAE}"/>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797020-453C-FC08-5CD9-55BDE90984D5}"/>
              </a:ext>
            </a:extLst>
          </p:cNvPr>
          <p:cNvCxnSpPr>
            <a:cxnSpLocks/>
          </p:cNvCxnSpPr>
          <p:nvPr/>
        </p:nvCxnSpPr>
        <p:spPr>
          <a:xfrm>
            <a:off x="7533861" y="1065913"/>
            <a:ext cx="3523999"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8200EA0-B137-008E-8851-A66B42BF2D8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9525">
              <a:spcAft>
                <a:spcPts val="2400"/>
              </a:spcAft>
            </a:pPr>
            <a:r>
              <a:rPr lang="es" sz="20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30. Las madres con EII que actualmente toman moduladores del receptor de esfingosina 1 </a:t>
            </a:r>
            <a:br>
              <a:rPr lang="es" sz="20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br>
            <a:r>
              <a:rPr lang="es" sz="20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 etrasimod u ozanimod) no deben amamantar.</a:t>
            </a:r>
            <a:r>
              <a:rPr lang="es" sz="2000" dirty="0">
                <a:solidFill>
                  <a:schemeClr val="accent4"/>
                </a:solidFill>
                <a:effectLst/>
                <a:latin typeface="Calibri" panose="020F0502020204030204" pitchFamily="34" charset="0"/>
                <a:cs typeface="Calibri" panose="020F0502020204030204" pitchFamily="34" charset="0"/>
              </a:rPr>
              <a:t> </a:t>
            </a:r>
          </a:p>
          <a:p>
            <a:pPr marL="9525">
              <a:spcAft>
                <a:spcPts val="1800"/>
              </a:spcAft>
            </a:pPr>
            <a:r>
              <a:rPr lang="es" sz="20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31. Las madres con EII que actualmente toman inhibidores de la cinasa Janus </a:t>
            </a:r>
            <a:r>
              <a:rPr lang="es" sz="2000" spc="-3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(tofacitinib, upadacitinib , filgotinib ) no deben amamantar</a:t>
            </a:r>
            <a:r>
              <a:rPr lang="es" sz="2000" spc="-30" dirty="0">
                <a:solidFill>
                  <a:schemeClr val="accent4"/>
                </a:solidFill>
                <a:effectLst/>
                <a:latin typeface="Calibri" panose="020F0502020204030204" pitchFamily="34" charset="0"/>
                <a:cs typeface="Calibri" panose="020F0502020204030204" pitchFamily="34" charset="0"/>
              </a:rPr>
              <a:t>.</a:t>
            </a:r>
          </a:p>
        </p:txBody>
      </p:sp>
      <p:cxnSp>
        <p:nvCxnSpPr>
          <p:cNvPr id="17" name="Straight Connector 16">
            <a:extLst>
              <a:ext uri="{FF2B5EF4-FFF2-40B4-BE49-F238E27FC236}">
                <a16:creationId xmlns:a16="http://schemas.microsoft.com/office/drawing/2014/main" id="{8C119AA2-E8AD-DAC8-6911-0DA909DCABFB}"/>
              </a:ext>
            </a:extLst>
          </p:cNvPr>
          <p:cNvCxnSpPr>
            <a:cxnSpLocks/>
          </p:cNvCxnSpPr>
          <p:nvPr/>
        </p:nvCxnSpPr>
        <p:spPr>
          <a:xfrm>
            <a:off x="6409198" y="3482230"/>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77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5830BA-CC0D-F2B8-3469-DCF4E6BBB3AA}"/>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breastfeeding a baby&#10;&#10;Description automatically generated">
            <a:extLst>
              <a:ext uri="{FF2B5EF4-FFF2-40B4-BE49-F238E27FC236}">
                <a16:creationId xmlns:a16="http://schemas.microsoft.com/office/drawing/2014/main" id="{5D06B69D-506F-9424-B438-043FA416A7B9}"/>
              </a:ext>
            </a:extLst>
          </p:cNvPr>
          <p:cNvPicPr>
            <a:picLocks noChangeAspect="1"/>
          </p:cNvPicPr>
          <p:nvPr/>
        </p:nvPicPr>
        <p:blipFill>
          <a:blip r:embed="rId3"/>
          <a:stretch>
            <a:fillRect/>
          </a:stretch>
        </p:blipFill>
        <p:spPr>
          <a:xfrm>
            <a:off x="2512063" y="772714"/>
            <a:ext cx="7488715" cy="5311667"/>
          </a:xfrm>
          <a:prstGeom prst="rect">
            <a:avLst/>
          </a:prstGeom>
        </p:spPr>
      </p:pic>
      <p:pic>
        <p:nvPicPr>
          <p:cNvPr id="32" name="Graphic 31" descr="No sign with solid fill">
            <a:extLst>
              <a:ext uri="{FF2B5EF4-FFF2-40B4-BE49-F238E27FC236}">
                <a16:creationId xmlns:a16="http://schemas.microsoft.com/office/drawing/2014/main" id="{D92789D8-B4AC-8A7A-2222-9BA8981ECC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3600" y="457200"/>
            <a:ext cx="3683000" cy="3683000"/>
          </a:xfrm>
          <a:prstGeom prst="rect">
            <a:avLst/>
          </a:prstGeom>
        </p:spPr>
      </p:pic>
      <p:sp>
        <p:nvSpPr>
          <p:cNvPr id="2" name="Slide Number Placeholder 1">
            <a:extLst>
              <a:ext uri="{FF2B5EF4-FFF2-40B4-BE49-F238E27FC236}">
                <a16:creationId xmlns:a16="http://schemas.microsoft.com/office/drawing/2014/main" id="{883005CD-98B9-F0E6-390A-47AC3200A2BB}"/>
              </a:ext>
            </a:extLst>
          </p:cNvPr>
          <p:cNvSpPr>
            <a:spLocks noGrp="1"/>
          </p:cNvSpPr>
          <p:nvPr>
            <p:ph type="sldNum" sz="quarter" idx="12"/>
          </p:nvPr>
        </p:nvSpPr>
        <p:spPr/>
        <p:txBody>
          <a:bodyPr/>
          <a:lstStyle/>
          <a:p>
            <a:fld id="{F7A97E85-343F-DE4C-AB4F-C00C4B6D29EF}" type="slidenum">
              <a:rPr lang="en-US" smtClean="0"/>
              <a:t>58</a:t>
            </a:fld>
            <a:endParaRPr lang="en-US"/>
          </a:p>
        </p:txBody>
      </p:sp>
      <p:sp>
        <p:nvSpPr>
          <p:cNvPr id="9" name="TextBox 8">
            <a:extLst>
              <a:ext uri="{FF2B5EF4-FFF2-40B4-BE49-F238E27FC236}">
                <a16:creationId xmlns:a16="http://schemas.microsoft.com/office/drawing/2014/main" id="{564D271C-0CED-9A8B-F20E-291DC719BBC3}"/>
              </a:ext>
            </a:extLst>
          </p:cNvPr>
          <p:cNvSpPr txBox="1"/>
          <p:nvPr/>
        </p:nvSpPr>
        <p:spPr>
          <a:xfrm>
            <a:off x="355600" y="354231"/>
            <a:ext cx="2948940" cy="830997"/>
          </a:xfrm>
          <a:prstGeom prst="rect">
            <a:avLst/>
          </a:prstGeom>
          <a:noFill/>
        </p:spPr>
        <p:txBody>
          <a:bodyPr wrap="square" rtlCol="0">
            <a:spAutoFit/>
          </a:bodyPr>
          <a:lstStyle/>
          <a:p>
            <a:r>
              <a:rPr lang="es" sz="2400" b="1" u="sng" dirty="0">
                <a:solidFill>
                  <a:schemeClr val="accent2"/>
                </a:solidFill>
                <a:latin typeface="Calibri" panose="020F0502020204030204" pitchFamily="34" charset="0"/>
                <a:cs typeface="Calibri" panose="020F0502020204030204" pitchFamily="34" charset="0"/>
              </a:rPr>
              <a:t>Es seguro </a:t>
            </a:r>
            <a:r>
              <a:rPr lang="es" sz="2400" b="1" dirty="0">
                <a:solidFill>
                  <a:schemeClr val="accent2"/>
                </a:solidFill>
                <a:latin typeface="Calibri" panose="020F0502020204030204" pitchFamily="34" charset="0"/>
                <a:cs typeface="Calibri" panose="020F0502020204030204" pitchFamily="34" charset="0"/>
              </a:rPr>
              <a:t>amamantar</a:t>
            </a:r>
          </a:p>
          <a:p>
            <a:endParaRPr lang="en-US" sz="2400" b="1" dirty="0">
              <a:solidFill>
                <a:schemeClr val="accent2"/>
              </a:solidFill>
            </a:endParaRPr>
          </a:p>
        </p:txBody>
      </p:sp>
      <p:sp>
        <p:nvSpPr>
          <p:cNvPr id="10" name="TextBox 9">
            <a:extLst>
              <a:ext uri="{FF2B5EF4-FFF2-40B4-BE49-F238E27FC236}">
                <a16:creationId xmlns:a16="http://schemas.microsoft.com/office/drawing/2014/main" id="{FBA22866-7094-1D46-9B15-6495E97ED317}"/>
              </a:ext>
            </a:extLst>
          </p:cNvPr>
          <p:cNvSpPr txBox="1"/>
          <p:nvPr/>
        </p:nvSpPr>
        <p:spPr>
          <a:xfrm>
            <a:off x="8699500" y="365730"/>
            <a:ext cx="3241623" cy="461665"/>
          </a:xfrm>
          <a:prstGeom prst="rect">
            <a:avLst/>
          </a:prstGeom>
          <a:noFill/>
        </p:spPr>
        <p:txBody>
          <a:bodyPr wrap="square" rtlCol="0">
            <a:spAutoFit/>
          </a:bodyPr>
          <a:lstStyle/>
          <a:p>
            <a:r>
              <a:rPr lang="es" sz="2400" b="1" u="sng" dirty="0">
                <a:solidFill>
                  <a:schemeClr val="accent5"/>
                </a:solidFill>
                <a:latin typeface="Calibri" panose="020F0502020204030204" pitchFamily="34" charset="0"/>
                <a:cs typeface="Calibri" panose="020F0502020204030204" pitchFamily="34" charset="0"/>
              </a:rPr>
              <a:t>Evite </a:t>
            </a:r>
            <a:r>
              <a:rPr lang="es" sz="2400" b="1" dirty="0">
                <a:solidFill>
                  <a:schemeClr val="accent5"/>
                </a:solidFill>
                <a:latin typeface="Calibri" panose="020F0502020204030204" pitchFamily="34" charset="0"/>
                <a:cs typeface="Calibri" panose="020F0502020204030204" pitchFamily="34" charset="0"/>
              </a:rPr>
              <a:t>amamantar</a:t>
            </a:r>
          </a:p>
        </p:txBody>
      </p:sp>
      <p:sp>
        <p:nvSpPr>
          <p:cNvPr id="11" name="TextBox 10">
            <a:extLst>
              <a:ext uri="{FF2B5EF4-FFF2-40B4-BE49-F238E27FC236}">
                <a16:creationId xmlns:a16="http://schemas.microsoft.com/office/drawing/2014/main" id="{79D69B0E-ED2F-F1C1-9DF9-A5292213B3B3}"/>
              </a:ext>
            </a:extLst>
          </p:cNvPr>
          <p:cNvSpPr txBox="1"/>
          <p:nvPr/>
        </p:nvSpPr>
        <p:spPr>
          <a:xfrm>
            <a:off x="8796594" y="929714"/>
            <a:ext cx="2103120" cy="519351"/>
          </a:xfrm>
          <a:prstGeom prst="roundRect">
            <a:avLst>
              <a:gd name="adj" fmla="val 50000"/>
            </a:avLst>
          </a:prstGeom>
          <a:noFill/>
          <a:ln w="19050">
            <a:solidFill>
              <a:schemeClr val="accent5"/>
            </a:solidFill>
          </a:ln>
        </p:spPr>
        <p:txBody>
          <a:bodyPr wrap="square" rtlCol="0" anchor="ctr">
            <a:spAutoFit/>
          </a:bodyPr>
          <a:lstStyle/>
          <a:p>
            <a:r>
              <a:rPr lang="es" dirty="0">
                <a:latin typeface="Calibri" panose="020F0502020204030204" pitchFamily="34" charset="0"/>
                <a:cs typeface="Calibri" panose="020F0502020204030204" pitchFamily="34" charset="0"/>
              </a:rPr>
              <a:t>S1Ps</a:t>
            </a:r>
          </a:p>
        </p:txBody>
      </p:sp>
      <p:sp>
        <p:nvSpPr>
          <p:cNvPr id="3" name="TextBox 2">
            <a:extLst>
              <a:ext uri="{FF2B5EF4-FFF2-40B4-BE49-F238E27FC236}">
                <a16:creationId xmlns:a16="http://schemas.microsoft.com/office/drawing/2014/main" id="{C230FA90-4529-182B-DB73-2C7AB51DF566}"/>
              </a:ext>
            </a:extLst>
          </p:cNvPr>
          <p:cNvSpPr txBox="1"/>
          <p:nvPr/>
        </p:nvSpPr>
        <p:spPr>
          <a:xfrm>
            <a:off x="8794562" y="1545410"/>
            <a:ext cx="2103120" cy="519351"/>
          </a:xfrm>
          <a:prstGeom prst="roundRect">
            <a:avLst>
              <a:gd name="adj" fmla="val 50000"/>
            </a:avLst>
          </a:prstGeom>
          <a:noFill/>
          <a:ln w="19050">
            <a:solidFill>
              <a:schemeClr val="accent5"/>
            </a:solidFill>
          </a:ln>
        </p:spPr>
        <p:txBody>
          <a:bodyPr wrap="square" rtlCol="0" anchor="ctr">
            <a:spAutoFit/>
          </a:bodyPr>
          <a:lstStyle/>
          <a:p>
            <a:r>
              <a:rPr lang="es" dirty="0">
                <a:latin typeface="Calibri" panose="020F0502020204030204" pitchFamily="34" charset="0"/>
                <a:cs typeface="Calibri" panose="020F0502020204030204" pitchFamily="34" charset="0"/>
              </a:rPr>
              <a:t>Inhibidores de JAK</a:t>
            </a:r>
          </a:p>
        </p:txBody>
      </p:sp>
      <p:sp>
        <p:nvSpPr>
          <p:cNvPr id="4" name="TextBox 3">
            <a:extLst>
              <a:ext uri="{FF2B5EF4-FFF2-40B4-BE49-F238E27FC236}">
                <a16:creationId xmlns:a16="http://schemas.microsoft.com/office/drawing/2014/main" id="{F266FC95-8681-6142-0FE0-FD95A2688028}"/>
              </a:ext>
            </a:extLst>
          </p:cNvPr>
          <p:cNvSpPr txBox="1"/>
          <p:nvPr/>
        </p:nvSpPr>
        <p:spPr>
          <a:xfrm>
            <a:off x="455168" y="911352"/>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5-ASA</a:t>
            </a:r>
          </a:p>
        </p:txBody>
      </p:sp>
      <p:sp>
        <p:nvSpPr>
          <p:cNvPr id="5" name="TextBox 4">
            <a:extLst>
              <a:ext uri="{FF2B5EF4-FFF2-40B4-BE49-F238E27FC236}">
                <a16:creationId xmlns:a16="http://schemas.microsoft.com/office/drawing/2014/main" id="{6AF1A9A9-7EBE-CEF0-F51A-B940DF09D375}"/>
              </a:ext>
            </a:extLst>
          </p:cNvPr>
          <p:cNvSpPr txBox="1"/>
          <p:nvPr/>
        </p:nvSpPr>
        <p:spPr>
          <a:xfrm>
            <a:off x="455168" y="1530096"/>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Sulfasalazina</a:t>
            </a:r>
          </a:p>
        </p:txBody>
      </p:sp>
      <p:sp>
        <p:nvSpPr>
          <p:cNvPr id="12" name="TextBox 11">
            <a:extLst>
              <a:ext uri="{FF2B5EF4-FFF2-40B4-BE49-F238E27FC236}">
                <a16:creationId xmlns:a16="http://schemas.microsoft.com/office/drawing/2014/main" id="{D1B89AD7-4C7E-9430-E281-9597A988D472}"/>
              </a:ext>
            </a:extLst>
          </p:cNvPr>
          <p:cNvSpPr txBox="1"/>
          <p:nvPr/>
        </p:nvSpPr>
        <p:spPr>
          <a:xfrm>
            <a:off x="455168" y="2148840"/>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Tiopurinas</a:t>
            </a:r>
          </a:p>
        </p:txBody>
      </p:sp>
      <p:sp>
        <p:nvSpPr>
          <p:cNvPr id="13" name="TextBox 12">
            <a:extLst>
              <a:ext uri="{FF2B5EF4-FFF2-40B4-BE49-F238E27FC236}">
                <a16:creationId xmlns:a16="http://schemas.microsoft.com/office/drawing/2014/main" id="{706ECE76-A82F-E834-B1A5-3DBD71C0133E}"/>
              </a:ext>
            </a:extLst>
          </p:cNvPr>
          <p:cNvSpPr txBox="1"/>
          <p:nvPr/>
        </p:nvSpPr>
        <p:spPr>
          <a:xfrm>
            <a:off x="455168" y="2767584"/>
            <a:ext cx="1838853" cy="519351"/>
          </a:xfrm>
          <a:prstGeom prst="roundRect">
            <a:avLst>
              <a:gd name="adj" fmla="val 50000"/>
            </a:avLst>
          </a:prstGeom>
          <a:noFill/>
          <a:ln w="19050">
            <a:solidFill>
              <a:schemeClr val="accent2"/>
            </a:solidFill>
          </a:ln>
        </p:spPr>
        <p:txBody>
          <a:bodyPr wrap="square" rtlCol="0" anchor="ctr">
            <a:spAutoFit/>
          </a:bodyPr>
          <a:lstStyle/>
          <a:p>
            <a:r>
              <a:rPr lang="es" spc="-30" dirty="0">
                <a:latin typeface="Calibri" panose="020F0502020204030204" pitchFamily="34" charset="0"/>
                <a:cs typeface="Calibri" panose="020F0502020204030204" pitchFamily="34" charset="0"/>
              </a:rPr>
              <a:t>Corticosteroides</a:t>
            </a:r>
          </a:p>
        </p:txBody>
      </p:sp>
      <p:sp>
        <p:nvSpPr>
          <p:cNvPr id="14" name="TextBox 13">
            <a:extLst>
              <a:ext uri="{FF2B5EF4-FFF2-40B4-BE49-F238E27FC236}">
                <a16:creationId xmlns:a16="http://schemas.microsoft.com/office/drawing/2014/main" id="{C2990BFA-8B21-72E0-03E0-F0773B35F67D}"/>
              </a:ext>
            </a:extLst>
          </p:cNvPr>
          <p:cNvSpPr txBox="1"/>
          <p:nvPr/>
        </p:nvSpPr>
        <p:spPr>
          <a:xfrm>
            <a:off x="455168" y="3386328"/>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Anti-TNF</a:t>
            </a:r>
          </a:p>
        </p:txBody>
      </p:sp>
      <p:sp>
        <p:nvSpPr>
          <p:cNvPr id="15" name="TextBox 14">
            <a:extLst>
              <a:ext uri="{FF2B5EF4-FFF2-40B4-BE49-F238E27FC236}">
                <a16:creationId xmlns:a16="http://schemas.microsoft.com/office/drawing/2014/main" id="{0272AA98-665A-0969-3E63-1D0197DF84ED}"/>
              </a:ext>
            </a:extLst>
          </p:cNvPr>
          <p:cNvSpPr txBox="1"/>
          <p:nvPr/>
        </p:nvSpPr>
        <p:spPr>
          <a:xfrm>
            <a:off x="455168" y="4005072"/>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Antiintegrinas</a:t>
            </a:r>
          </a:p>
        </p:txBody>
      </p:sp>
      <p:sp>
        <p:nvSpPr>
          <p:cNvPr id="16" name="TextBox 15">
            <a:extLst>
              <a:ext uri="{FF2B5EF4-FFF2-40B4-BE49-F238E27FC236}">
                <a16:creationId xmlns:a16="http://schemas.microsoft.com/office/drawing/2014/main" id="{28633ED1-7C1E-E899-E74D-492EADE098A2}"/>
              </a:ext>
            </a:extLst>
          </p:cNvPr>
          <p:cNvSpPr txBox="1"/>
          <p:nvPr/>
        </p:nvSpPr>
        <p:spPr>
          <a:xfrm>
            <a:off x="455168" y="4623816"/>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Anti-IL-23</a:t>
            </a:r>
          </a:p>
        </p:txBody>
      </p:sp>
      <p:sp>
        <p:nvSpPr>
          <p:cNvPr id="17" name="TextBox 16">
            <a:extLst>
              <a:ext uri="{FF2B5EF4-FFF2-40B4-BE49-F238E27FC236}">
                <a16:creationId xmlns:a16="http://schemas.microsoft.com/office/drawing/2014/main" id="{87BA09C2-7799-733C-723D-1480EC348194}"/>
              </a:ext>
            </a:extLst>
          </p:cNvPr>
          <p:cNvSpPr txBox="1"/>
          <p:nvPr/>
        </p:nvSpPr>
        <p:spPr>
          <a:xfrm>
            <a:off x="455168" y="5242560"/>
            <a:ext cx="1838853" cy="519351"/>
          </a:xfrm>
          <a:prstGeom prst="roundRect">
            <a:avLst>
              <a:gd name="adj" fmla="val 50000"/>
            </a:avLst>
          </a:prstGeom>
          <a:noFill/>
          <a:ln w="19050">
            <a:solidFill>
              <a:schemeClr val="accent2"/>
            </a:solidFill>
          </a:ln>
        </p:spPr>
        <p:txBody>
          <a:bodyPr wrap="square" rtlCol="0" anchor="ctr">
            <a:spAutoFit/>
          </a:bodyPr>
          <a:lstStyle/>
          <a:p>
            <a:r>
              <a:rPr lang="es" dirty="0">
                <a:latin typeface="Calibri" panose="020F0502020204030204" pitchFamily="34" charset="0"/>
                <a:cs typeface="Calibri" panose="020F0502020204030204" pitchFamily="34" charset="0"/>
              </a:rPr>
              <a:t>Biosimilares</a:t>
            </a:r>
            <a:endParaRPr lang="en-US" dirty="0"/>
          </a:p>
        </p:txBody>
      </p:sp>
      <p:sp>
        <p:nvSpPr>
          <p:cNvPr id="6" name="TextBox 5">
            <a:extLst>
              <a:ext uri="{FF2B5EF4-FFF2-40B4-BE49-F238E27FC236}">
                <a16:creationId xmlns:a16="http://schemas.microsoft.com/office/drawing/2014/main" id="{745C944A-13BD-82DA-8E6B-D58F09ED3DC8}"/>
              </a:ext>
            </a:extLst>
          </p:cNvPr>
          <p:cNvSpPr txBox="1"/>
          <p:nvPr/>
        </p:nvSpPr>
        <p:spPr>
          <a:xfrm>
            <a:off x="8794562" y="2167080"/>
            <a:ext cx="2103120" cy="519351"/>
          </a:xfrm>
          <a:prstGeom prst="roundRect">
            <a:avLst>
              <a:gd name="adj" fmla="val 50000"/>
            </a:avLst>
          </a:prstGeom>
          <a:noFill/>
          <a:ln w="19050">
            <a:solidFill>
              <a:schemeClr val="accent5"/>
            </a:solidFill>
          </a:ln>
        </p:spPr>
        <p:txBody>
          <a:bodyPr wrap="square" rtlCol="0" anchor="ctr">
            <a:spAutoFit/>
          </a:bodyPr>
          <a:lstStyle/>
          <a:p>
            <a:r>
              <a:rPr lang="es" dirty="0">
                <a:latin typeface="Calibri" panose="020F0502020204030204" pitchFamily="34" charset="0"/>
                <a:cs typeface="Calibri" panose="020F0502020204030204" pitchFamily="34" charset="0"/>
              </a:rPr>
              <a:t>Metotrexato</a:t>
            </a:r>
          </a:p>
        </p:txBody>
      </p:sp>
    </p:spTree>
    <p:extLst>
      <p:ext uri="{BB962C8B-B14F-4D97-AF65-F5344CB8AC3E}">
        <p14:creationId xmlns:p14="http://schemas.microsoft.com/office/powerpoint/2010/main" val="4072419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09577C-9069-CAA2-0692-2AD2DB600305}"/>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04D70E-D19B-C3F0-CD86-34CFD45839E0}"/>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0E65E32F-9DB3-996B-B55F-A70F765F3570}"/>
              </a:ext>
            </a:extLst>
          </p:cNvPr>
          <p:cNvSpPr>
            <a:spLocks noGrp="1"/>
          </p:cNvSpPr>
          <p:nvPr>
            <p:ph type="sldNum" sz="quarter" idx="12"/>
          </p:nvPr>
        </p:nvSpPr>
        <p:spPr/>
        <p:txBody>
          <a:bodyPr/>
          <a:lstStyle/>
          <a:p>
            <a:fld id="{C1BBCEF6-2ADA-364E-98F1-750B8367BB0E}" type="slidenum">
              <a:rPr lang="en-US" smtClean="0"/>
              <a:pPr/>
              <a:t>59</a:t>
            </a:fld>
            <a:endParaRPr lang="en-US"/>
          </a:p>
        </p:txBody>
      </p:sp>
      <p:sp>
        <p:nvSpPr>
          <p:cNvPr id="11" name="Content Placeholder 2">
            <a:extLst>
              <a:ext uri="{FF2B5EF4-FFF2-40B4-BE49-F238E27FC236}">
                <a16:creationId xmlns:a16="http://schemas.microsoft.com/office/drawing/2014/main" id="{2C7DAD36-0E01-BC4C-57B5-0CEE4E32447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E7913397-F20B-EB89-90AE-89E4B4081765}"/>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EF8288-322B-AD74-F77C-8DCDE8F3902B}"/>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12A9042-4F56-812F-D5B7-C6E13C5346D5}"/>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4D1E4A-28B4-8C6D-81AA-D3441788E85E}"/>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EDE9DD-4847-1D53-29CE-54D96866CDBE}"/>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07917D03-8DDF-6992-F86D-B74EEDB9C1CB}"/>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7F943651-5F4C-9373-948C-1EB7EF9551B9}"/>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4CF89AAB-1AC0-7FCD-0D61-BCF37FBE0A54}"/>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61E42C4C-935C-A091-F0DF-6B324E9F4EA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DA1F1F81-DF41-864F-94AE-6AE18B67DD83}"/>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B98197C9-6FDC-4193-73FD-77E21C775A81}"/>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9201C1C-5577-C0C1-97EC-93874AB0E454}"/>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8CB790F-0833-CA8F-7950-C30F64143F32}"/>
              </a:ext>
            </a:extLst>
          </p:cNvPr>
          <p:cNvSpPr/>
          <p:nvPr/>
        </p:nvSpPr>
        <p:spPr>
          <a:xfrm>
            <a:off x="56388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DA9D303-1796-5D0C-F217-5B6121EA29DF}"/>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FCEA6F8-D391-B9D7-AB6C-854A9144231A}"/>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62574151-737B-DF76-F909-668147DE9EE6}"/>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la lactancia</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BCA36618-7016-6D07-9E03-C1E155AE1B31}"/>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accent2">
                    <a:lumMod val="75000"/>
                  </a:schemeClr>
                </a:solidFill>
                <a:latin typeface="Calibri" panose="020F0502020204030204" pitchFamily="34" charset="0"/>
                <a:cs typeface="Times New Roman" panose="02020603050405020304" pitchFamily="18" charset="0"/>
              </a:rPr>
              <a:t>Eventos adversos </a:t>
            </a:r>
            <a:endParaRPr lang="en-US" sz="1600" dirty="0">
              <a:solidFill>
                <a:schemeClr val="accent2">
                  <a:lumMod val="75000"/>
                </a:schemeClr>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0D4FFEC8-E8DB-9A32-CF4D-991B8AAC02B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75254582-6427-5719-1BDB-FE47CC232D25}"/>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2C0383D-409F-2860-813C-A2A08A27C418}"/>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616C4AF5-007A-3BD7-4A3B-E732BEAA9418}"/>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905E12CA-61D4-16FF-6083-EEA337EBE3E6}"/>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F254EBFF-7F09-77B3-1AB9-04F39B3545DB}"/>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243A50A1-A083-CF93-308F-8D43313A6AB0}"/>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C3F1594F-BE11-5EE7-4194-167C06D390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3A1DA1A5-8346-CA73-6F05-2101DC67B1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8C731B94-8D45-8CDF-7F65-33D65B35AB97}"/>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364ED40C-AF87-A1B0-2089-95446CB342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21C3DC5C-7B29-6566-3A32-A7F2F4054E99}"/>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403528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ey triangle pattern&#10;&#10;Description automatically generated">
            <a:extLst>
              <a:ext uri="{FF2B5EF4-FFF2-40B4-BE49-F238E27FC236}">
                <a16:creationId xmlns:a16="http://schemas.microsoft.com/office/drawing/2014/main" id="{646AD9D9-C2D7-7614-A9EF-901CC9433C0A}"/>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3" name="Rectangle 2">
            <a:extLst>
              <a:ext uri="{FF2B5EF4-FFF2-40B4-BE49-F238E27FC236}">
                <a16:creationId xmlns:a16="http://schemas.microsoft.com/office/drawing/2014/main" id="{8E7E00B4-AE66-D5C8-258F-578B8425B77D}"/>
              </a:ext>
            </a:extLst>
          </p:cNvPr>
          <p:cNvSpPr/>
          <p:nvPr/>
        </p:nvSpPr>
        <p:spPr>
          <a:xfrm>
            <a:off x="0" y="1"/>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F37A553-9D4A-8826-1A73-FA893EF7B07E}"/>
              </a:ext>
            </a:extLst>
          </p:cNvPr>
          <p:cNvSpPr>
            <a:spLocks noGrp="1"/>
          </p:cNvSpPr>
          <p:nvPr>
            <p:ph type="title"/>
          </p:nvPr>
        </p:nvSpPr>
        <p:spPr>
          <a:xfrm>
            <a:off x="327212" y="0"/>
            <a:ext cx="10515600" cy="1325563"/>
          </a:xfrm>
        </p:spPr>
        <p:txBody>
          <a:bodyPr>
            <a:normAutofit/>
          </a:bodyPr>
          <a:lstStyle/>
          <a:p>
            <a:r>
              <a:rPr lang="es" sz="4000" dirty="0">
                <a:solidFill>
                  <a:schemeClr val="tx2"/>
                </a:solidFill>
                <a:latin typeface="Calibri" panose="020F0502020204030204" pitchFamily="34" charset="0"/>
                <a:cs typeface="Calibri" panose="020F0502020204030204" pitchFamily="34" charset="0"/>
              </a:rPr>
              <a:t>Antecedentes: Grupo de Consenso Global</a:t>
            </a:r>
          </a:p>
        </p:txBody>
      </p:sp>
      <p:sp>
        <p:nvSpPr>
          <p:cNvPr id="8" name="TextBox 7">
            <a:extLst>
              <a:ext uri="{FF2B5EF4-FFF2-40B4-BE49-F238E27FC236}">
                <a16:creationId xmlns:a16="http://schemas.microsoft.com/office/drawing/2014/main" id="{B7CF94DA-7381-80B2-3F86-3A42C9BEB4AF}"/>
              </a:ext>
            </a:extLst>
          </p:cNvPr>
          <p:cNvSpPr txBox="1"/>
          <p:nvPr/>
        </p:nvSpPr>
        <p:spPr>
          <a:xfrm>
            <a:off x="376518" y="6455413"/>
            <a:ext cx="6284562" cy="215444"/>
          </a:xfrm>
          <a:prstGeom prst="rect">
            <a:avLst/>
          </a:prstGeom>
          <a:noFill/>
        </p:spPr>
        <p:txBody>
          <a:bodyPr wrap="square">
            <a:spAutoFit/>
          </a:bodyPr>
          <a:lstStyle/>
          <a:p>
            <a:r>
              <a:rPr lang="es" sz="800" b="1" dirty="0">
                <a:latin typeface="Calibri" panose="020F0502020204030204" pitchFamily="34" charset="0"/>
                <a:cs typeface="Calibri" panose="020F0502020204030204" pitchFamily="34" charset="0"/>
              </a:rPr>
              <a:t>Financiación </a:t>
            </a:r>
            <a:r>
              <a:rPr lang="es" sz="800" dirty="0">
                <a:latin typeface="Calibri" panose="020F0502020204030204" pitchFamily="34" charset="0"/>
                <a:cs typeface="Calibri" panose="020F0502020204030204" pitchFamily="34" charset="0"/>
              </a:rPr>
              <a:t>: Helmsley Charitable Trust</a:t>
            </a:r>
          </a:p>
        </p:txBody>
      </p:sp>
      <p:sp>
        <p:nvSpPr>
          <p:cNvPr id="12" name="Slide Number Placeholder 11">
            <a:extLst>
              <a:ext uri="{FF2B5EF4-FFF2-40B4-BE49-F238E27FC236}">
                <a16:creationId xmlns:a16="http://schemas.microsoft.com/office/drawing/2014/main" id="{9C442A6F-0ADA-4A8D-8AE9-C2417B475CD6}"/>
              </a:ext>
            </a:extLst>
          </p:cNvPr>
          <p:cNvSpPr>
            <a:spLocks noGrp="1"/>
          </p:cNvSpPr>
          <p:nvPr>
            <p:ph type="sldNum" sz="quarter" idx="12"/>
          </p:nvPr>
        </p:nvSpPr>
        <p:spPr/>
        <p:txBody>
          <a:bodyPr/>
          <a:lstStyle/>
          <a:p>
            <a:fld id="{F7A97E85-343F-DE4C-AB4F-C00C4B6D29EF}" type="slidenum">
              <a:rPr lang="en-US" smtClean="0"/>
              <a:t>6</a:t>
            </a:fld>
            <a:endParaRPr lang="en-US" dirty="0"/>
          </a:p>
        </p:txBody>
      </p:sp>
      <p:sp>
        <p:nvSpPr>
          <p:cNvPr id="18" name="Rectangle 17">
            <a:extLst>
              <a:ext uri="{FF2B5EF4-FFF2-40B4-BE49-F238E27FC236}">
                <a16:creationId xmlns:a16="http://schemas.microsoft.com/office/drawing/2014/main" id="{EA1E9323-7CA9-A4A9-25E3-8F2E25D5D791}"/>
              </a:ext>
            </a:extLst>
          </p:cNvPr>
          <p:cNvSpPr/>
          <p:nvPr/>
        </p:nvSpPr>
        <p:spPr>
          <a:xfrm>
            <a:off x="4571410" y="2281755"/>
            <a:ext cx="2673752" cy="19202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591405-6DBF-6344-5819-E8DC50F48B67}"/>
              </a:ext>
            </a:extLst>
          </p:cNvPr>
          <p:cNvSpPr/>
          <p:nvPr/>
        </p:nvSpPr>
        <p:spPr>
          <a:xfrm>
            <a:off x="4482296" y="2173127"/>
            <a:ext cx="2857018" cy="213749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8B3D9E-349C-DD58-DCB9-AD31F4A235EE}"/>
              </a:ext>
            </a:extLst>
          </p:cNvPr>
          <p:cNvSpPr/>
          <p:nvPr/>
        </p:nvSpPr>
        <p:spPr>
          <a:xfrm>
            <a:off x="734051" y="1806615"/>
            <a:ext cx="2871216" cy="287052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F2A980-1354-FBC3-1415-0579C1D60531}"/>
              </a:ext>
            </a:extLst>
          </p:cNvPr>
          <p:cNvSpPr/>
          <p:nvPr/>
        </p:nvSpPr>
        <p:spPr>
          <a:xfrm>
            <a:off x="642395" y="1714981"/>
            <a:ext cx="3054528" cy="3053789"/>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7D6E92-361F-0B23-B92B-24D8D55FBA25}"/>
              </a:ext>
            </a:extLst>
          </p:cNvPr>
          <p:cNvSpPr txBox="1"/>
          <p:nvPr/>
        </p:nvSpPr>
        <p:spPr>
          <a:xfrm>
            <a:off x="588360" y="2244671"/>
            <a:ext cx="3130513" cy="1938992"/>
          </a:xfrm>
          <a:prstGeom prst="rect">
            <a:avLst/>
          </a:prstGeom>
          <a:noFill/>
        </p:spPr>
        <p:txBody>
          <a:bodyPr wrap="square" rtlCol="0">
            <a:spAutoFit/>
          </a:bodyPr>
          <a:lstStyle/>
          <a:p>
            <a:pPr marL="0" indent="0" algn="ctr">
              <a:buFont typeface="Arial" panose="020B0604020202020204" pitchFamily="34" charset="0"/>
              <a:buNone/>
            </a:pPr>
            <a:r>
              <a:rPr lang="es" sz="2000" dirty="0">
                <a:solidFill>
                  <a:schemeClr val="bg1"/>
                </a:solidFill>
                <a:latin typeface="Calibri" panose="020F0502020204030204" pitchFamily="34" charset="0"/>
                <a:cs typeface="Calibri" panose="020F0502020204030204" pitchFamily="34" charset="0"/>
              </a:rPr>
              <a:t>Directrices </a:t>
            </a:r>
            <a:br>
              <a:rPr lang="en-US" sz="2000" dirty="0">
                <a:solidFill>
                  <a:schemeClr val="bg1"/>
                </a:solidFill>
                <a:latin typeface="Calibri" panose="020F0502020204030204" pitchFamily="34" charset="0"/>
                <a:cs typeface="Calibri" panose="020F0502020204030204" pitchFamily="34" charset="0"/>
              </a:rPr>
            </a:br>
            <a:r>
              <a:rPr lang="es" sz="2000" dirty="0">
                <a:solidFill>
                  <a:schemeClr val="bg1"/>
                </a:solidFill>
                <a:latin typeface="Calibri" panose="020F0502020204030204" pitchFamily="34" charset="0"/>
                <a:cs typeface="Calibri" panose="020F0502020204030204" pitchFamily="34" charset="0"/>
              </a:rPr>
              <a:t>universales con </a:t>
            </a:r>
            <a:br>
              <a:rPr lang="en-US" sz="2000" dirty="0">
                <a:solidFill>
                  <a:schemeClr val="bg1"/>
                </a:solidFill>
                <a:latin typeface="Calibri" panose="020F0502020204030204" pitchFamily="34" charset="0"/>
                <a:cs typeface="Calibri" panose="020F0502020204030204" pitchFamily="34" charset="0"/>
              </a:rPr>
            </a:br>
            <a:r>
              <a:rPr lang="es" sz="2000" spc="-30" dirty="0">
                <a:solidFill>
                  <a:schemeClr val="bg1"/>
                </a:solidFill>
                <a:latin typeface="Calibri" panose="020F0502020204030204" pitchFamily="34" charset="0"/>
                <a:cs typeface="Calibri" panose="020F0502020204030204" pitchFamily="34" charset="0"/>
              </a:rPr>
              <a:t>interpretación consistente </a:t>
            </a:r>
            <a:br>
              <a:rPr lang="en-US" sz="2000" spc="-30" dirty="0">
                <a:solidFill>
                  <a:schemeClr val="bg1"/>
                </a:solidFill>
                <a:latin typeface="Calibri" panose="020F0502020204030204" pitchFamily="34" charset="0"/>
                <a:cs typeface="Calibri" panose="020F0502020204030204" pitchFamily="34" charset="0"/>
              </a:rPr>
            </a:br>
            <a:r>
              <a:rPr lang="es" sz="2000" spc="-30" dirty="0">
                <a:solidFill>
                  <a:schemeClr val="bg1"/>
                </a:solidFill>
                <a:latin typeface="Calibri" panose="020F0502020204030204" pitchFamily="34" charset="0"/>
                <a:cs typeface="Calibri" panose="020F0502020204030204" pitchFamily="34" charset="0"/>
              </a:rPr>
              <a:t>de la evidencia, teniendo </a:t>
            </a:r>
            <a:br>
              <a:rPr lang="es" sz="2000" spc="-30" dirty="0">
                <a:solidFill>
                  <a:schemeClr val="bg1"/>
                </a:solidFill>
                <a:latin typeface="Calibri" panose="020F0502020204030204" pitchFamily="34" charset="0"/>
                <a:cs typeface="Calibri" panose="020F0502020204030204" pitchFamily="34" charset="0"/>
              </a:rPr>
            </a:br>
            <a:r>
              <a:rPr lang="es" sz="2000" spc="-30" dirty="0">
                <a:solidFill>
                  <a:schemeClr val="bg1"/>
                </a:solidFill>
                <a:latin typeface="Calibri" panose="020F0502020204030204" pitchFamily="34" charset="0"/>
                <a:cs typeface="Calibri" panose="020F0502020204030204" pitchFamily="34" charset="0"/>
              </a:rPr>
              <a:t>en cuenta las diferencias </a:t>
            </a:r>
            <a:r>
              <a:rPr lang="es" sz="2000" dirty="0">
                <a:solidFill>
                  <a:schemeClr val="bg1"/>
                </a:solidFill>
                <a:latin typeface="Calibri" panose="020F0502020204030204" pitchFamily="34" charset="0"/>
                <a:cs typeface="Calibri" panose="020F0502020204030204" pitchFamily="34" charset="0"/>
              </a:rPr>
              <a:t>regionales</a:t>
            </a:r>
          </a:p>
        </p:txBody>
      </p:sp>
      <p:sp>
        <p:nvSpPr>
          <p:cNvPr id="7" name="TextBox 6">
            <a:extLst>
              <a:ext uri="{FF2B5EF4-FFF2-40B4-BE49-F238E27FC236}">
                <a16:creationId xmlns:a16="http://schemas.microsoft.com/office/drawing/2014/main" id="{68A1865A-28CD-2AFB-060C-0BA8E18E1472}"/>
              </a:ext>
            </a:extLst>
          </p:cNvPr>
          <p:cNvSpPr txBox="1"/>
          <p:nvPr/>
        </p:nvSpPr>
        <p:spPr>
          <a:xfrm>
            <a:off x="4571999" y="2426267"/>
            <a:ext cx="2658359" cy="1631216"/>
          </a:xfrm>
          <a:prstGeom prst="rect">
            <a:avLst/>
          </a:prstGeom>
          <a:noFill/>
        </p:spPr>
        <p:txBody>
          <a:bodyPr wrap="square" rtlCol="0">
            <a:spAutoFit/>
          </a:bodyPr>
          <a:lstStyle/>
          <a:p>
            <a:pPr algn="ctr">
              <a:spcAft>
                <a:spcPts val="600"/>
              </a:spcAft>
            </a:pPr>
            <a:r>
              <a:rPr lang="es" sz="2000" dirty="0">
                <a:solidFill>
                  <a:schemeClr val="bg1"/>
                </a:solidFill>
                <a:latin typeface="Calibri" panose="020F0502020204030204" pitchFamily="34" charset="0"/>
                <a:cs typeface="Calibri" panose="020F0502020204030204" pitchFamily="34" charset="0"/>
              </a:rPr>
              <a:t>Profesionales de </a:t>
            </a:r>
            <a:br>
              <a:rPr lang="es" sz="2000" dirty="0">
                <a:solidFill>
                  <a:schemeClr val="bg1"/>
                </a:solidFill>
                <a:latin typeface="Calibri" panose="020F0502020204030204" pitchFamily="34" charset="0"/>
                <a:cs typeface="Calibri" panose="020F0502020204030204" pitchFamily="34" charset="0"/>
              </a:rPr>
            </a:br>
            <a:r>
              <a:rPr lang="es" sz="2000" dirty="0">
                <a:solidFill>
                  <a:schemeClr val="bg1"/>
                </a:solidFill>
                <a:latin typeface="Calibri" panose="020F0502020204030204" pitchFamily="34" charset="0"/>
                <a:cs typeface="Calibri" panose="020F0502020204030204" pitchFamily="34" charset="0"/>
              </a:rPr>
              <a:t>la salud y representantes de pacientes de todo </a:t>
            </a:r>
            <a:br>
              <a:rPr lang="en-US" sz="2000" dirty="0">
                <a:solidFill>
                  <a:schemeClr val="bg1"/>
                </a:solidFill>
                <a:latin typeface="Calibri" panose="020F0502020204030204" pitchFamily="34" charset="0"/>
                <a:cs typeface="Calibri" panose="020F0502020204030204" pitchFamily="34" charset="0"/>
              </a:rPr>
            </a:br>
            <a:r>
              <a:rPr lang="es" sz="2000" dirty="0">
                <a:solidFill>
                  <a:schemeClr val="bg1"/>
                </a:solidFill>
                <a:latin typeface="Calibri" panose="020F0502020204030204" pitchFamily="34" charset="0"/>
                <a:cs typeface="Calibri" panose="020F0502020204030204" pitchFamily="34" charset="0"/>
              </a:rPr>
              <a:t>el mundo</a:t>
            </a:r>
          </a:p>
        </p:txBody>
      </p:sp>
      <p:sp>
        <p:nvSpPr>
          <p:cNvPr id="16" name="Round Diagonal Corner Rectangle 15">
            <a:extLst>
              <a:ext uri="{FF2B5EF4-FFF2-40B4-BE49-F238E27FC236}">
                <a16:creationId xmlns:a16="http://schemas.microsoft.com/office/drawing/2014/main" id="{7B10E7D9-EB7E-588D-A32C-6D1BA5CCAD41}"/>
              </a:ext>
            </a:extLst>
          </p:cNvPr>
          <p:cNvSpPr/>
          <p:nvPr/>
        </p:nvSpPr>
        <p:spPr>
          <a:xfrm>
            <a:off x="8245249" y="2431647"/>
            <a:ext cx="3206187" cy="1620456"/>
          </a:xfrm>
          <a:prstGeom prst="round2DiagRect">
            <a:avLst>
              <a:gd name="adj1" fmla="val 2117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a:extLst>
              <a:ext uri="{FF2B5EF4-FFF2-40B4-BE49-F238E27FC236}">
                <a16:creationId xmlns:a16="http://schemas.microsoft.com/office/drawing/2014/main" id="{1C03D17B-2FC0-1FD7-808C-980699E0D605}"/>
              </a:ext>
            </a:extLst>
          </p:cNvPr>
          <p:cNvSpPr/>
          <p:nvPr/>
        </p:nvSpPr>
        <p:spPr>
          <a:xfrm>
            <a:off x="8154581" y="2328440"/>
            <a:ext cx="3395024" cy="1826871"/>
          </a:xfrm>
          <a:prstGeom prst="round2DiagRect">
            <a:avLst>
              <a:gd name="adj1" fmla="val 21178"/>
              <a:gd name="adj2" fmla="val 0"/>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DF1770-516E-ECF8-C47C-CF8FE5982A78}"/>
              </a:ext>
            </a:extLst>
          </p:cNvPr>
          <p:cNvSpPr txBox="1"/>
          <p:nvPr/>
        </p:nvSpPr>
        <p:spPr>
          <a:xfrm>
            <a:off x="8241176" y="2887932"/>
            <a:ext cx="3194612" cy="707886"/>
          </a:xfrm>
          <a:prstGeom prst="rect">
            <a:avLst/>
          </a:prstGeom>
          <a:noFill/>
        </p:spPr>
        <p:txBody>
          <a:bodyPr wrap="square" rtlCol="0">
            <a:spAutoFit/>
          </a:bodyPr>
          <a:lstStyle/>
          <a:p>
            <a:pPr algn="ctr"/>
            <a:r>
              <a:rPr lang="es" sz="2000" dirty="0">
                <a:solidFill>
                  <a:schemeClr val="bg1"/>
                </a:solidFill>
                <a:latin typeface="Calibri" panose="020F0502020204030204" pitchFamily="34" charset="0"/>
                <a:cs typeface="Calibri" panose="020F0502020204030204" pitchFamily="34" charset="0"/>
              </a:rPr>
              <a:t>Aplicando las metodologías GRADE y RAND</a:t>
            </a:r>
          </a:p>
        </p:txBody>
      </p:sp>
    </p:spTree>
    <p:extLst>
      <p:ext uri="{BB962C8B-B14F-4D97-AF65-F5344CB8AC3E}">
        <p14:creationId xmlns:p14="http://schemas.microsoft.com/office/powerpoint/2010/main" val="3911433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E06AE9-0F67-133A-98AA-018E7D9B5E41}"/>
              </a:ext>
            </a:extLst>
          </p:cNvPr>
          <p:cNvSpPr>
            <a:spLocks noGrp="1"/>
          </p:cNvSpPr>
          <p:nvPr>
            <p:ph type="sldNum" sz="quarter" idx="12"/>
          </p:nvPr>
        </p:nvSpPr>
        <p:spPr/>
        <p:txBody>
          <a:bodyPr/>
          <a:lstStyle/>
          <a:p>
            <a:fld id="{C1BBCEF6-2ADA-364E-98F1-750B8367BB0E}" type="slidenum">
              <a:rPr lang="en-US" smtClean="0"/>
              <a:t>60</a:t>
            </a:fld>
            <a:endParaRPr lang="en-US"/>
          </a:p>
        </p:txBody>
      </p:sp>
      <p:pic>
        <p:nvPicPr>
          <p:cNvPr id="6" name="Picture 5" descr="A white and grey triangle pattern&#10;&#10;Description automatically generated">
            <a:extLst>
              <a:ext uri="{FF2B5EF4-FFF2-40B4-BE49-F238E27FC236}">
                <a16:creationId xmlns:a16="http://schemas.microsoft.com/office/drawing/2014/main" id="{E07F62F3-823D-7C61-169F-ADAF5D995F96}"/>
              </a:ext>
            </a:extLst>
          </p:cNvPr>
          <p:cNvPicPr>
            <a:picLocks/>
          </p:cNvPicPr>
          <p:nvPr/>
        </p:nvPicPr>
        <p:blipFill>
          <a:blip r:embed="rId3">
            <a:alphaModFix/>
          </a:blip>
          <a:srcRect t="54168" b="19503"/>
          <a:stretch/>
        </p:blipFill>
        <p:spPr>
          <a:xfrm>
            <a:off x="0" y="8662"/>
            <a:ext cx="7878726" cy="1399032"/>
          </a:xfrm>
          <a:prstGeom prst="rect">
            <a:avLst/>
          </a:prstGeom>
        </p:spPr>
      </p:pic>
      <p:sp>
        <p:nvSpPr>
          <p:cNvPr id="7" name="Rectangle 6">
            <a:extLst>
              <a:ext uri="{FF2B5EF4-FFF2-40B4-BE49-F238E27FC236}">
                <a16:creationId xmlns:a16="http://schemas.microsoft.com/office/drawing/2014/main" id="{604440E2-2494-65A0-009E-A9073A0E235B}"/>
              </a:ext>
            </a:extLst>
          </p:cNvPr>
          <p:cNvSpPr/>
          <p:nvPr/>
        </p:nvSpPr>
        <p:spPr>
          <a:xfrm>
            <a:off x="0" y="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E6B181-9E12-D6C3-76F5-23309C9BFE1F}"/>
              </a:ext>
            </a:extLst>
          </p:cNvPr>
          <p:cNvSpPr/>
          <p:nvPr/>
        </p:nvSpPr>
        <p:spPr>
          <a:xfrm>
            <a:off x="7889358" y="70462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7291640-0013-8766-D207-569C5150634A}"/>
              </a:ext>
            </a:extLst>
          </p:cNvPr>
          <p:cNvSpPr txBox="1"/>
          <p:nvPr/>
        </p:nvSpPr>
        <p:spPr>
          <a:xfrm>
            <a:off x="363942" y="18769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23:</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FE6CBC4-8DE1-9D2F-026C-8B5F27D4E108}"/>
              </a:ext>
            </a:extLst>
          </p:cNvPr>
          <p:cNvSpPr/>
          <p:nvPr/>
        </p:nvSpPr>
        <p:spPr>
          <a:xfrm>
            <a:off x="7889358" y="423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B75EDC20-A1DC-72A1-09BB-A938BA94D1D3}"/>
              </a:ext>
            </a:extLst>
          </p:cNvPr>
          <p:cNvSpPr txBox="1">
            <a:spLocks/>
          </p:cNvSpPr>
          <p:nvPr/>
        </p:nvSpPr>
        <p:spPr>
          <a:xfrm>
            <a:off x="8053475" y="37651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81EDE19E-62D7-E248-58F5-4DFCE5FD95E2}"/>
              </a:ext>
            </a:extLst>
          </p:cNvPr>
          <p:cNvGrpSpPr>
            <a:grpSpLocks noChangeAspect="1"/>
          </p:cNvGrpSpPr>
          <p:nvPr/>
        </p:nvGrpSpPr>
        <p:grpSpPr>
          <a:xfrm>
            <a:off x="10180320" y="207678"/>
            <a:ext cx="1554480" cy="306358"/>
            <a:chOff x="8077200" y="2074333"/>
            <a:chExt cx="2319866" cy="457200"/>
          </a:xfrm>
        </p:grpSpPr>
        <p:sp>
          <p:nvSpPr>
            <p:cNvPr id="14" name="Oval 13">
              <a:extLst>
                <a:ext uri="{FF2B5EF4-FFF2-40B4-BE49-F238E27FC236}">
                  <a16:creationId xmlns:a16="http://schemas.microsoft.com/office/drawing/2014/main" id="{E462742B-135A-B92B-9BAC-22DCD484FC9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CAF3F0A-2682-5AA2-72A2-09E645A0068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B71FD671-C554-12F6-CB1F-75DBFEF175E7}"/>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8DF3124D-B9AE-4962-5CD0-7FE42F7FA2F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DB0B784-FBE4-25A5-946F-AD77E845BC77}"/>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64F38513-E90C-5667-C625-36C52F9D07AB}"/>
              </a:ext>
            </a:extLst>
          </p:cNvPr>
          <p:cNvSpPr txBox="1">
            <a:spLocks/>
          </p:cNvSpPr>
          <p:nvPr/>
        </p:nvSpPr>
        <p:spPr>
          <a:xfrm>
            <a:off x="8057019" y="106952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20" name="TextBox 19">
            <a:extLst>
              <a:ext uri="{FF2B5EF4-FFF2-40B4-BE49-F238E27FC236}">
                <a16:creationId xmlns:a16="http://schemas.microsoft.com/office/drawing/2014/main" id="{4015B40C-6B6D-B5AC-7B68-DB12B640918C}"/>
              </a:ext>
            </a:extLst>
          </p:cNvPr>
          <p:cNvSpPr txBox="1"/>
          <p:nvPr/>
        </p:nvSpPr>
        <p:spPr>
          <a:xfrm>
            <a:off x="8057019" y="779068"/>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21" name="Round Single Corner Rectangle 20">
            <a:extLst>
              <a:ext uri="{FF2B5EF4-FFF2-40B4-BE49-F238E27FC236}">
                <a16:creationId xmlns:a16="http://schemas.microsoft.com/office/drawing/2014/main" id="{3F853F73-ACB7-4EBC-0100-46692E7DB0B1}"/>
              </a:ext>
            </a:extLst>
          </p:cNvPr>
          <p:cNvSpPr/>
          <p:nvPr/>
        </p:nvSpPr>
        <p:spPr>
          <a:xfrm>
            <a:off x="152400" y="15240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232A8134-87E4-F6D4-BEC6-09E54271F4BF}"/>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23" name="TextBox 22">
            <a:extLst>
              <a:ext uri="{FF2B5EF4-FFF2-40B4-BE49-F238E27FC236}">
                <a16:creationId xmlns:a16="http://schemas.microsoft.com/office/drawing/2014/main" id="{FBCA0879-045F-7105-C3EF-3704B04E28A6}"/>
              </a:ext>
            </a:extLst>
          </p:cNvPr>
          <p:cNvSpPr txBox="1"/>
          <p:nvPr/>
        </p:nvSpPr>
        <p:spPr>
          <a:xfrm>
            <a:off x="388751" y="493971"/>
            <a:ext cx="7265116" cy="757130"/>
          </a:xfrm>
          <a:prstGeom prst="rect">
            <a:avLst/>
          </a:prstGeom>
          <a:noFill/>
        </p:spPr>
        <p:txBody>
          <a:bodyPr wrap="square" rtlCol="0">
            <a:spAutoFit/>
          </a:bodyPr>
          <a:lstStyle/>
          <a:p>
            <a:pPr>
              <a:lnSpc>
                <a:spcPct val="90000"/>
              </a:lnSpc>
            </a:pPr>
            <a:r>
              <a:rPr lang="es-ES" sz="1600" dirty="0">
                <a:solidFill>
                  <a:schemeClr val="bg1"/>
                </a:solidFill>
                <a:latin typeface="Calibri" panose="020F0502020204030204" pitchFamily="34" charset="0"/>
                <a:cs typeface="Calibri" panose="020F0502020204030204" pitchFamily="34" charset="0"/>
              </a:rPr>
              <a:t>Sugerimos informar que las mujeres con enfermedad inflamatoria intestinal, en comparación con mujeres sin EII, presentan un mayor riesgo de complicaciones </a:t>
            </a:r>
            <a:br>
              <a:rPr lang="es-ES" sz="1600" dirty="0">
                <a:solidFill>
                  <a:schemeClr val="bg1"/>
                </a:solidFill>
                <a:latin typeface="Calibri" panose="020F0502020204030204" pitchFamily="34" charset="0"/>
                <a:cs typeface="Calibri" panose="020F0502020204030204" pitchFamily="34" charset="0"/>
              </a:rPr>
            </a:br>
            <a:r>
              <a:rPr lang="es-ES" sz="1600" dirty="0">
                <a:solidFill>
                  <a:schemeClr val="bg1"/>
                </a:solidFill>
                <a:latin typeface="Calibri" panose="020F0502020204030204" pitchFamily="34" charset="0"/>
                <a:cs typeface="Calibri" panose="020F0502020204030204" pitchFamily="34" charset="0"/>
              </a:rPr>
              <a:t>del embarazo, como bajo peso al nacer y parto prematuro.</a:t>
            </a:r>
            <a:endParaRPr lang="es" sz="1600" spc="-30" dirty="0">
              <a:solidFill>
                <a:schemeClr val="bg1"/>
              </a:solidFill>
              <a:effectLst/>
              <a:latin typeface="Calibri" panose="020F0502020204030204" pitchFamily="34" charset="0"/>
              <a:cs typeface="Calibri" panose="020F0502020204030204" pitchFamily="34" charset="0"/>
            </a:endParaRPr>
          </a:p>
        </p:txBody>
      </p:sp>
      <p:pic>
        <p:nvPicPr>
          <p:cNvPr id="59" name="Picture 58" descr="A white and grey triangle pattern&#10;&#10;Description automatically generated">
            <a:extLst>
              <a:ext uri="{FF2B5EF4-FFF2-40B4-BE49-F238E27FC236}">
                <a16:creationId xmlns:a16="http://schemas.microsoft.com/office/drawing/2014/main" id="{68D1C1AD-30F8-29E3-D25D-BEB763A8BAD9}"/>
              </a:ext>
            </a:extLst>
          </p:cNvPr>
          <p:cNvPicPr>
            <a:picLocks/>
          </p:cNvPicPr>
          <p:nvPr/>
        </p:nvPicPr>
        <p:blipFill>
          <a:blip r:embed="rId3">
            <a:alphaModFix/>
          </a:blip>
          <a:srcRect t="54168" b="19503"/>
          <a:stretch/>
        </p:blipFill>
        <p:spPr>
          <a:xfrm>
            <a:off x="0" y="1559556"/>
            <a:ext cx="7878726" cy="1399032"/>
          </a:xfrm>
          <a:prstGeom prst="rect">
            <a:avLst/>
          </a:prstGeom>
        </p:spPr>
      </p:pic>
      <p:sp>
        <p:nvSpPr>
          <p:cNvPr id="60" name="Rectangle 59">
            <a:extLst>
              <a:ext uri="{FF2B5EF4-FFF2-40B4-BE49-F238E27FC236}">
                <a16:creationId xmlns:a16="http://schemas.microsoft.com/office/drawing/2014/main" id="{4CFA6398-B8AF-5610-A6D3-4BD48CE9B45C}"/>
              </a:ext>
            </a:extLst>
          </p:cNvPr>
          <p:cNvSpPr/>
          <p:nvPr/>
        </p:nvSpPr>
        <p:spPr>
          <a:xfrm>
            <a:off x="0" y="155089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3A0CC25B-109D-1F57-0198-9E89C922636E}"/>
              </a:ext>
            </a:extLst>
          </p:cNvPr>
          <p:cNvSpPr/>
          <p:nvPr/>
        </p:nvSpPr>
        <p:spPr>
          <a:xfrm>
            <a:off x="7889358" y="225552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3241E200-CF9E-DA32-34A1-042F65B20BDB}"/>
              </a:ext>
            </a:extLst>
          </p:cNvPr>
          <p:cNvSpPr txBox="1"/>
          <p:nvPr/>
        </p:nvSpPr>
        <p:spPr>
          <a:xfrm>
            <a:off x="363942" y="1723345"/>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24:</a:t>
            </a:r>
            <a:endParaRPr lang="en-US" dirty="0">
              <a:solidFill>
                <a:schemeClr val="bg1"/>
              </a:solidFill>
              <a:latin typeface="Calibri" panose="020F0502020204030204" pitchFamily="34" charset="0"/>
              <a:cs typeface="Calibri" panose="020F0502020204030204" pitchFamily="34" charset="0"/>
            </a:endParaRPr>
          </a:p>
        </p:txBody>
      </p:sp>
      <p:sp>
        <p:nvSpPr>
          <p:cNvPr id="63" name="Rectangle 62">
            <a:extLst>
              <a:ext uri="{FF2B5EF4-FFF2-40B4-BE49-F238E27FC236}">
                <a16:creationId xmlns:a16="http://schemas.microsoft.com/office/drawing/2014/main" id="{FF6ABF23-AB4B-ECCC-5B5E-D9788DC8B220}"/>
              </a:ext>
            </a:extLst>
          </p:cNvPr>
          <p:cNvSpPr/>
          <p:nvPr/>
        </p:nvSpPr>
        <p:spPr>
          <a:xfrm>
            <a:off x="7889358" y="155512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4" name="Content Placeholder 2">
            <a:extLst>
              <a:ext uri="{FF2B5EF4-FFF2-40B4-BE49-F238E27FC236}">
                <a16:creationId xmlns:a16="http://schemas.microsoft.com/office/drawing/2014/main" id="{5D5D12B4-2871-862C-8DFB-F27D3FF9BC72}"/>
              </a:ext>
            </a:extLst>
          </p:cNvPr>
          <p:cNvSpPr txBox="1">
            <a:spLocks/>
          </p:cNvSpPr>
          <p:nvPr/>
        </p:nvSpPr>
        <p:spPr>
          <a:xfrm>
            <a:off x="8053475" y="192741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65" name="Group 64">
            <a:extLst>
              <a:ext uri="{FF2B5EF4-FFF2-40B4-BE49-F238E27FC236}">
                <a16:creationId xmlns:a16="http://schemas.microsoft.com/office/drawing/2014/main" id="{DDAAD19F-0BA1-B808-FB8C-D807ACEC6125}"/>
              </a:ext>
            </a:extLst>
          </p:cNvPr>
          <p:cNvGrpSpPr>
            <a:grpSpLocks noChangeAspect="1"/>
          </p:cNvGrpSpPr>
          <p:nvPr/>
        </p:nvGrpSpPr>
        <p:grpSpPr>
          <a:xfrm>
            <a:off x="10180320" y="1758572"/>
            <a:ext cx="1554480" cy="306358"/>
            <a:chOff x="8077200" y="2074333"/>
            <a:chExt cx="2319866" cy="457200"/>
          </a:xfrm>
        </p:grpSpPr>
        <p:sp>
          <p:nvSpPr>
            <p:cNvPr id="66" name="Oval 65">
              <a:extLst>
                <a:ext uri="{FF2B5EF4-FFF2-40B4-BE49-F238E27FC236}">
                  <a16:creationId xmlns:a16="http://schemas.microsoft.com/office/drawing/2014/main" id="{0E23B719-F07A-8F25-B69E-574F324FADD0}"/>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7" name="Oval 66">
              <a:extLst>
                <a:ext uri="{FF2B5EF4-FFF2-40B4-BE49-F238E27FC236}">
                  <a16:creationId xmlns:a16="http://schemas.microsoft.com/office/drawing/2014/main" id="{5A8C1B1A-F683-A7A5-C15D-A6AC9677075B}"/>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8" name="Oval 67">
              <a:extLst>
                <a:ext uri="{FF2B5EF4-FFF2-40B4-BE49-F238E27FC236}">
                  <a16:creationId xmlns:a16="http://schemas.microsoft.com/office/drawing/2014/main" id="{FB000C48-57BB-B80B-D8B9-C0EAF1C1DA3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9" name="Oval 68">
              <a:extLst>
                <a:ext uri="{FF2B5EF4-FFF2-40B4-BE49-F238E27FC236}">
                  <a16:creationId xmlns:a16="http://schemas.microsoft.com/office/drawing/2014/main" id="{C69D96BF-CFF3-C2FF-289E-9AE8ED6BB1B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70" name="TextBox 69">
            <a:extLst>
              <a:ext uri="{FF2B5EF4-FFF2-40B4-BE49-F238E27FC236}">
                <a16:creationId xmlns:a16="http://schemas.microsoft.com/office/drawing/2014/main" id="{4AB975AD-B712-6EDE-937C-DB9F1B34EB1E}"/>
              </a:ext>
            </a:extLst>
          </p:cNvPr>
          <p:cNvSpPr txBox="1"/>
          <p:nvPr/>
        </p:nvSpPr>
        <p:spPr>
          <a:xfrm>
            <a:off x="8053475" y="1643759"/>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71" name="Content Placeholder 2">
            <a:extLst>
              <a:ext uri="{FF2B5EF4-FFF2-40B4-BE49-F238E27FC236}">
                <a16:creationId xmlns:a16="http://schemas.microsoft.com/office/drawing/2014/main" id="{523C2B88-02BB-C7BB-1EB0-CD5430B0231D}"/>
              </a:ext>
            </a:extLst>
          </p:cNvPr>
          <p:cNvSpPr txBox="1">
            <a:spLocks/>
          </p:cNvSpPr>
          <p:nvPr/>
        </p:nvSpPr>
        <p:spPr>
          <a:xfrm>
            <a:off x="8057019" y="262042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72" name="TextBox 71">
            <a:extLst>
              <a:ext uri="{FF2B5EF4-FFF2-40B4-BE49-F238E27FC236}">
                <a16:creationId xmlns:a16="http://schemas.microsoft.com/office/drawing/2014/main" id="{C9F11F52-B67E-839A-03A1-AFEDC36F524D}"/>
              </a:ext>
            </a:extLst>
          </p:cNvPr>
          <p:cNvSpPr txBox="1"/>
          <p:nvPr/>
        </p:nvSpPr>
        <p:spPr>
          <a:xfrm>
            <a:off x="8057019" y="232996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73" name="Round Single Corner Rectangle 72">
            <a:extLst>
              <a:ext uri="{FF2B5EF4-FFF2-40B4-BE49-F238E27FC236}">
                <a16:creationId xmlns:a16="http://schemas.microsoft.com/office/drawing/2014/main" id="{413628F5-CF43-55DE-35EE-CDE918661585}"/>
              </a:ext>
            </a:extLst>
          </p:cNvPr>
          <p:cNvSpPr/>
          <p:nvPr/>
        </p:nvSpPr>
        <p:spPr>
          <a:xfrm>
            <a:off x="152400" y="170329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4" name="Picture 73">
            <a:extLst>
              <a:ext uri="{FF2B5EF4-FFF2-40B4-BE49-F238E27FC236}">
                <a16:creationId xmlns:a16="http://schemas.microsoft.com/office/drawing/2014/main" id="{22B427EF-7128-5FA0-7BEB-39DBDBCEACC8}"/>
              </a:ext>
            </a:extLst>
          </p:cNvPr>
          <p:cNvPicPr>
            <a:picLocks noChangeAspect="1"/>
          </p:cNvPicPr>
          <p:nvPr/>
        </p:nvPicPr>
        <p:blipFill>
          <a:blip r:embed="rId4">
            <a:alphaModFix amt="10000"/>
          </a:blip>
          <a:srcRect t="794" b="794"/>
          <a:stretch/>
        </p:blipFill>
        <p:spPr>
          <a:xfrm>
            <a:off x="6398211" y="1837990"/>
            <a:ext cx="1106447" cy="869352"/>
          </a:xfrm>
          <a:prstGeom prst="rect">
            <a:avLst/>
          </a:prstGeom>
        </p:spPr>
      </p:pic>
      <p:sp>
        <p:nvSpPr>
          <p:cNvPr id="75" name="TextBox 74">
            <a:extLst>
              <a:ext uri="{FF2B5EF4-FFF2-40B4-BE49-F238E27FC236}">
                <a16:creationId xmlns:a16="http://schemas.microsoft.com/office/drawing/2014/main" id="{BE3B9C2D-7F58-B8F4-CDA8-0D1B755EFECA}"/>
              </a:ext>
            </a:extLst>
          </p:cNvPr>
          <p:cNvSpPr txBox="1"/>
          <p:nvPr/>
        </p:nvSpPr>
        <p:spPr>
          <a:xfrm>
            <a:off x="388750" y="2029625"/>
            <a:ext cx="7370203" cy="757130"/>
          </a:xfrm>
          <a:prstGeom prst="rect">
            <a:avLst/>
          </a:prstGeom>
          <a:noFill/>
        </p:spPr>
        <p:txBody>
          <a:bodyPr wrap="square" rtlCol="0">
            <a:spAutoFit/>
          </a:bodyPr>
          <a:lstStyle/>
          <a:p>
            <a:pPr>
              <a:lnSpc>
                <a:spcPct val="90000"/>
              </a:lnSpc>
            </a:pPr>
            <a:r>
              <a:rPr lang="es-ES" sz="1600" dirty="0">
                <a:solidFill>
                  <a:schemeClr val="bg1"/>
                </a:solidFill>
                <a:latin typeface="Calibri" panose="020F0502020204030204" pitchFamily="34" charset="0"/>
                <a:cs typeface="Calibri" panose="020F0502020204030204" pitchFamily="34" charset="0"/>
              </a:rPr>
              <a:t>Sugerimos informar que las mujeres con enfermedad inflamatoria intestinal activa de moderada a grave presentan un mayor riesgo de aborto espontáneo en comparación con mujeres sin EII o con EII en forma leve.</a:t>
            </a:r>
            <a:endParaRPr lang="es" sz="1600" spc="-40" dirty="0">
              <a:solidFill>
                <a:schemeClr val="bg1"/>
              </a:solidFill>
              <a:effectLst/>
              <a:latin typeface="Calibri" panose="020F0502020204030204" pitchFamily="34" charset="0"/>
              <a:cs typeface="Calibri" panose="020F0502020204030204" pitchFamily="34" charset="0"/>
            </a:endParaRPr>
          </a:p>
        </p:txBody>
      </p:sp>
      <p:pic>
        <p:nvPicPr>
          <p:cNvPr id="76" name="Picture 75" descr="A white and grey triangle pattern&#10;&#10;Description automatically generated">
            <a:extLst>
              <a:ext uri="{FF2B5EF4-FFF2-40B4-BE49-F238E27FC236}">
                <a16:creationId xmlns:a16="http://schemas.microsoft.com/office/drawing/2014/main" id="{B7971566-3D2D-8549-CA3F-623AA659E0D3}"/>
              </a:ext>
            </a:extLst>
          </p:cNvPr>
          <p:cNvPicPr>
            <a:picLocks/>
          </p:cNvPicPr>
          <p:nvPr/>
        </p:nvPicPr>
        <p:blipFill>
          <a:blip r:embed="rId3">
            <a:alphaModFix/>
          </a:blip>
          <a:srcRect t="54168" b="19503"/>
          <a:stretch/>
        </p:blipFill>
        <p:spPr>
          <a:xfrm>
            <a:off x="0" y="3108512"/>
            <a:ext cx="7878726" cy="1399032"/>
          </a:xfrm>
          <a:prstGeom prst="rect">
            <a:avLst/>
          </a:prstGeom>
        </p:spPr>
      </p:pic>
      <p:sp>
        <p:nvSpPr>
          <p:cNvPr id="77" name="Rectangle 76">
            <a:extLst>
              <a:ext uri="{FF2B5EF4-FFF2-40B4-BE49-F238E27FC236}">
                <a16:creationId xmlns:a16="http://schemas.microsoft.com/office/drawing/2014/main" id="{FCF448BC-321F-DB80-A13E-9B2A40B2D13E}"/>
              </a:ext>
            </a:extLst>
          </p:cNvPr>
          <p:cNvSpPr/>
          <p:nvPr/>
        </p:nvSpPr>
        <p:spPr>
          <a:xfrm>
            <a:off x="0" y="309985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2F8DB2B8-8F57-369B-5458-77EF0C6D4BE6}"/>
              </a:ext>
            </a:extLst>
          </p:cNvPr>
          <p:cNvSpPr/>
          <p:nvPr/>
        </p:nvSpPr>
        <p:spPr>
          <a:xfrm>
            <a:off x="7889358" y="380447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BE343505-8A52-AD1B-4B41-B9C711A64A20}"/>
              </a:ext>
            </a:extLst>
          </p:cNvPr>
          <p:cNvSpPr txBox="1"/>
          <p:nvPr/>
        </p:nvSpPr>
        <p:spPr>
          <a:xfrm>
            <a:off x="363942" y="328754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25:</a:t>
            </a:r>
            <a:endParaRPr lang="en-US" dirty="0">
              <a:solidFill>
                <a:schemeClr val="bg1"/>
              </a:solidFill>
              <a:latin typeface="Calibri" panose="020F0502020204030204" pitchFamily="34" charset="0"/>
              <a:cs typeface="Calibri" panose="020F0502020204030204" pitchFamily="34" charset="0"/>
            </a:endParaRPr>
          </a:p>
        </p:txBody>
      </p:sp>
      <p:sp>
        <p:nvSpPr>
          <p:cNvPr id="80" name="Rectangle 79">
            <a:extLst>
              <a:ext uri="{FF2B5EF4-FFF2-40B4-BE49-F238E27FC236}">
                <a16:creationId xmlns:a16="http://schemas.microsoft.com/office/drawing/2014/main" id="{B72B1A7A-3351-ACCF-A01C-3EC428911299}"/>
              </a:ext>
            </a:extLst>
          </p:cNvPr>
          <p:cNvSpPr/>
          <p:nvPr/>
        </p:nvSpPr>
        <p:spPr>
          <a:xfrm>
            <a:off x="7889358" y="310408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1" name="Content Placeholder 2">
            <a:extLst>
              <a:ext uri="{FF2B5EF4-FFF2-40B4-BE49-F238E27FC236}">
                <a16:creationId xmlns:a16="http://schemas.microsoft.com/office/drawing/2014/main" id="{FCA1C876-6C28-5EEF-B5D0-B155E80EB41D}"/>
              </a:ext>
            </a:extLst>
          </p:cNvPr>
          <p:cNvSpPr txBox="1">
            <a:spLocks/>
          </p:cNvSpPr>
          <p:nvPr/>
        </p:nvSpPr>
        <p:spPr>
          <a:xfrm>
            <a:off x="8053475" y="347636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82" name="Group 81">
            <a:extLst>
              <a:ext uri="{FF2B5EF4-FFF2-40B4-BE49-F238E27FC236}">
                <a16:creationId xmlns:a16="http://schemas.microsoft.com/office/drawing/2014/main" id="{F3E80272-4F5C-F089-4E63-6E6154FBD529}"/>
              </a:ext>
            </a:extLst>
          </p:cNvPr>
          <p:cNvGrpSpPr>
            <a:grpSpLocks noChangeAspect="1"/>
          </p:cNvGrpSpPr>
          <p:nvPr/>
        </p:nvGrpSpPr>
        <p:grpSpPr>
          <a:xfrm>
            <a:off x="10180320" y="3307528"/>
            <a:ext cx="1554480" cy="306358"/>
            <a:chOff x="8077200" y="2074333"/>
            <a:chExt cx="2319866" cy="457200"/>
          </a:xfrm>
        </p:grpSpPr>
        <p:sp>
          <p:nvSpPr>
            <p:cNvPr id="83" name="Oval 82">
              <a:extLst>
                <a:ext uri="{FF2B5EF4-FFF2-40B4-BE49-F238E27FC236}">
                  <a16:creationId xmlns:a16="http://schemas.microsoft.com/office/drawing/2014/main" id="{0B40845E-A526-1FED-C277-CE45403572E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4" name="Oval 83">
              <a:extLst>
                <a:ext uri="{FF2B5EF4-FFF2-40B4-BE49-F238E27FC236}">
                  <a16:creationId xmlns:a16="http://schemas.microsoft.com/office/drawing/2014/main" id="{395D56A9-215C-CD5C-8A8A-EA12AAA7A0AC}"/>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5" name="Oval 84">
              <a:extLst>
                <a:ext uri="{FF2B5EF4-FFF2-40B4-BE49-F238E27FC236}">
                  <a16:creationId xmlns:a16="http://schemas.microsoft.com/office/drawing/2014/main" id="{703BDCBD-6F8B-8389-9E12-B8FFE09D3691}"/>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7BFF8768-1CD5-1CD8-6105-7DC087696A06}"/>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7" name="TextBox 86">
            <a:extLst>
              <a:ext uri="{FF2B5EF4-FFF2-40B4-BE49-F238E27FC236}">
                <a16:creationId xmlns:a16="http://schemas.microsoft.com/office/drawing/2014/main" id="{04D50B9B-9E06-CCD5-5573-704616A4B9C5}"/>
              </a:ext>
            </a:extLst>
          </p:cNvPr>
          <p:cNvSpPr txBox="1"/>
          <p:nvPr/>
        </p:nvSpPr>
        <p:spPr>
          <a:xfrm>
            <a:off x="8053475" y="319271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88" name="Content Placeholder 2">
            <a:extLst>
              <a:ext uri="{FF2B5EF4-FFF2-40B4-BE49-F238E27FC236}">
                <a16:creationId xmlns:a16="http://schemas.microsoft.com/office/drawing/2014/main" id="{85E99469-7A95-E9E3-64C3-515A26F023E6}"/>
              </a:ext>
            </a:extLst>
          </p:cNvPr>
          <p:cNvSpPr txBox="1">
            <a:spLocks/>
          </p:cNvSpPr>
          <p:nvPr/>
        </p:nvSpPr>
        <p:spPr>
          <a:xfrm>
            <a:off x="8057019" y="416937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89" name="TextBox 88">
            <a:extLst>
              <a:ext uri="{FF2B5EF4-FFF2-40B4-BE49-F238E27FC236}">
                <a16:creationId xmlns:a16="http://schemas.microsoft.com/office/drawing/2014/main" id="{64D5677E-9D67-75AF-69C0-EF430563636F}"/>
              </a:ext>
            </a:extLst>
          </p:cNvPr>
          <p:cNvSpPr txBox="1"/>
          <p:nvPr/>
        </p:nvSpPr>
        <p:spPr>
          <a:xfrm>
            <a:off x="8057019" y="3878918"/>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90" name="Round Single Corner Rectangle 89">
            <a:extLst>
              <a:ext uri="{FF2B5EF4-FFF2-40B4-BE49-F238E27FC236}">
                <a16:creationId xmlns:a16="http://schemas.microsoft.com/office/drawing/2014/main" id="{C0F45AC0-9E3B-6DDC-E1D4-554D85A66C31}"/>
              </a:ext>
            </a:extLst>
          </p:cNvPr>
          <p:cNvSpPr/>
          <p:nvPr/>
        </p:nvSpPr>
        <p:spPr>
          <a:xfrm>
            <a:off x="152400" y="325225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91" name="Picture 90">
            <a:extLst>
              <a:ext uri="{FF2B5EF4-FFF2-40B4-BE49-F238E27FC236}">
                <a16:creationId xmlns:a16="http://schemas.microsoft.com/office/drawing/2014/main" id="{3A295CF3-E7A3-D677-48B8-E156A0F8D219}"/>
              </a:ext>
            </a:extLst>
          </p:cNvPr>
          <p:cNvPicPr>
            <a:picLocks noChangeAspect="1"/>
          </p:cNvPicPr>
          <p:nvPr/>
        </p:nvPicPr>
        <p:blipFill>
          <a:blip r:embed="rId4">
            <a:alphaModFix amt="10000"/>
          </a:blip>
          <a:srcRect t="794" b="794"/>
          <a:stretch/>
        </p:blipFill>
        <p:spPr>
          <a:xfrm>
            <a:off x="6398211" y="3386946"/>
            <a:ext cx="1106447" cy="869352"/>
          </a:xfrm>
          <a:prstGeom prst="rect">
            <a:avLst/>
          </a:prstGeom>
        </p:spPr>
      </p:pic>
      <p:sp>
        <p:nvSpPr>
          <p:cNvPr id="92" name="TextBox 91">
            <a:extLst>
              <a:ext uri="{FF2B5EF4-FFF2-40B4-BE49-F238E27FC236}">
                <a16:creationId xmlns:a16="http://schemas.microsoft.com/office/drawing/2014/main" id="{4AAAD167-2ABC-6C76-022F-ECC6F1CCF9E4}"/>
              </a:ext>
            </a:extLst>
          </p:cNvPr>
          <p:cNvSpPr txBox="1"/>
          <p:nvPr/>
        </p:nvSpPr>
        <p:spPr>
          <a:xfrm>
            <a:off x="388751" y="3605748"/>
            <a:ext cx="7265116" cy="757964"/>
          </a:xfrm>
          <a:prstGeom prst="rect">
            <a:avLst/>
          </a:prstGeom>
          <a:noFill/>
        </p:spPr>
        <p:txBody>
          <a:bodyPr wrap="square" rtlCol="0">
            <a:spAutoFit/>
          </a:bodyPr>
          <a:lstStyle/>
          <a:p>
            <a:pPr>
              <a:lnSpc>
                <a:spcPct val="90000"/>
              </a:lnSpc>
            </a:pPr>
            <a:r>
              <a:rPr lang="es-ES" sz="1600" dirty="0">
                <a:solidFill>
                  <a:schemeClr val="bg1"/>
                </a:solidFill>
                <a:latin typeface="Calibri" panose="020F0502020204030204" pitchFamily="34" charset="0"/>
                <a:cs typeface="Calibri" panose="020F0502020204030204" pitchFamily="34" charset="0"/>
              </a:rPr>
              <a:t>Sugerimos informar que las mujeres embarazadas con enfermedad inflamatoria intestinal presentan un mayor riesgo de tromboembolismo venoso durante el embarazo, en comparación con las mujeres embarazadas sin esta enfermedad.</a:t>
            </a:r>
            <a:endParaRPr lang="es" sz="1600" spc="-30" dirty="0">
              <a:solidFill>
                <a:schemeClr val="bg1"/>
              </a:solidFill>
              <a:effectLst/>
              <a:latin typeface="Calibri" panose="020F0502020204030204" pitchFamily="34" charset="0"/>
              <a:cs typeface="Calibri" panose="020F0502020204030204" pitchFamily="34" charset="0"/>
            </a:endParaRPr>
          </a:p>
        </p:txBody>
      </p:sp>
      <p:pic>
        <p:nvPicPr>
          <p:cNvPr id="93" name="Picture 92" descr="A white and grey triangle pattern&#10;&#10;Description automatically generated">
            <a:extLst>
              <a:ext uri="{FF2B5EF4-FFF2-40B4-BE49-F238E27FC236}">
                <a16:creationId xmlns:a16="http://schemas.microsoft.com/office/drawing/2014/main" id="{8B02D873-9264-354F-4A5E-06AA0C31BCA3}"/>
              </a:ext>
            </a:extLst>
          </p:cNvPr>
          <p:cNvPicPr>
            <a:picLocks/>
          </p:cNvPicPr>
          <p:nvPr/>
        </p:nvPicPr>
        <p:blipFill>
          <a:blip r:embed="rId3">
            <a:alphaModFix/>
          </a:blip>
          <a:srcRect t="54168" b="19503"/>
          <a:stretch/>
        </p:blipFill>
        <p:spPr>
          <a:xfrm>
            <a:off x="0" y="4659406"/>
            <a:ext cx="7878726" cy="1399032"/>
          </a:xfrm>
          <a:prstGeom prst="rect">
            <a:avLst/>
          </a:prstGeom>
        </p:spPr>
      </p:pic>
      <p:sp>
        <p:nvSpPr>
          <p:cNvPr id="94" name="Rectangle 93">
            <a:extLst>
              <a:ext uri="{FF2B5EF4-FFF2-40B4-BE49-F238E27FC236}">
                <a16:creationId xmlns:a16="http://schemas.microsoft.com/office/drawing/2014/main" id="{20688B78-6CA1-D441-7F0E-E91F35085BD1}"/>
              </a:ext>
            </a:extLst>
          </p:cNvPr>
          <p:cNvSpPr/>
          <p:nvPr/>
        </p:nvSpPr>
        <p:spPr>
          <a:xfrm>
            <a:off x="0" y="465074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A7091AE8-6B48-0465-A8AA-B597F4761AFF}"/>
              </a:ext>
            </a:extLst>
          </p:cNvPr>
          <p:cNvSpPr/>
          <p:nvPr/>
        </p:nvSpPr>
        <p:spPr>
          <a:xfrm>
            <a:off x="7889358" y="535537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B2310326-D577-5129-9BBC-28BB4FA49BBB}"/>
              </a:ext>
            </a:extLst>
          </p:cNvPr>
          <p:cNvSpPr txBox="1"/>
          <p:nvPr/>
        </p:nvSpPr>
        <p:spPr>
          <a:xfrm>
            <a:off x="363942" y="4838435"/>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26:</a:t>
            </a:r>
            <a:endParaRPr lang="en-US" dirty="0">
              <a:solidFill>
                <a:schemeClr val="bg1"/>
              </a:solidFill>
              <a:latin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BA4C1F61-4C1A-1034-B275-33F0084B5B06}"/>
              </a:ext>
            </a:extLst>
          </p:cNvPr>
          <p:cNvSpPr/>
          <p:nvPr/>
        </p:nvSpPr>
        <p:spPr>
          <a:xfrm>
            <a:off x="7889358" y="465497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A1A05A3B-2A4E-51AF-2784-8A42996194FC}"/>
              </a:ext>
            </a:extLst>
          </p:cNvPr>
          <p:cNvSpPr txBox="1">
            <a:spLocks/>
          </p:cNvSpPr>
          <p:nvPr/>
        </p:nvSpPr>
        <p:spPr>
          <a:xfrm>
            <a:off x="8053475" y="502726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99" name="Group 98">
            <a:extLst>
              <a:ext uri="{FF2B5EF4-FFF2-40B4-BE49-F238E27FC236}">
                <a16:creationId xmlns:a16="http://schemas.microsoft.com/office/drawing/2014/main" id="{AF960F3F-1364-FAE2-C144-FA82C9382349}"/>
              </a:ext>
            </a:extLst>
          </p:cNvPr>
          <p:cNvGrpSpPr>
            <a:grpSpLocks noChangeAspect="1"/>
          </p:cNvGrpSpPr>
          <p:nvPr/>
        </p:nvGrpSpPr>
        <p:grpSpPr>
          <a:xfrm>
            <a:off x="10180320" y="4858422"/>
            <a:ext cx="1554480" cy="306358"/>
            <a:chOff x="8077200" y="2074333"/>
            <a:chExt cx="2319866" cy="457200"/>
          </a:xfrm>
        </p:grpSpPr>
        <p:sp>
          <p:nvSpPr>
            <p:cNvPr id="100" name="Oval 99">
              <a:extLst>
                <a:ext uri="{FF2B5EF4-FFF2-40B4-BE49-F238E27FC236}">
                  <a16:creationId xmlns:a16="http://schemas.microsoft.com/office/drawing/2014/main" id="{217919BE-2C46-FAED-D5E3-78CFFB3483D9}"/>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1" name="Oval 100">
              <a:extLst>
                <a:ext uri="{FF2B5EF4-FFF2-40B4-BE49-F238E27FC236}">
                  <a16:creationId xmlns:a16="http://schemas.microsoft.com/office/drawing/2014/main" id="{50DCC7B8-B2F4-9DFC-FD79-04B263E710AC}"/>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2" name="Oval 101">
              <a:extLst>
                <a:ext uri="{FF2B5EF4-FFF2-40B4-BE49-F238E27FC236}">
                  <a16:creationId xmlns:a16="http://schemas.microsoft.com/office/drawing/2014/main" id="{5505D95F-C875-E344-7C63-A104F274CF2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Oval 102">
              <a:extLst>
                <a:ext uri="{FF2B5EF4-FFF2-40B4-BE49-F238E27FC236}">
                  <a16:creationId xmlns:a16="http://schemas.microsoft.com/office/drawing/2014/main" id="{CF5AC7FB-0983-5061-8EF9-2890E777331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04" name="TextBox 103">
            <a:extLst>
              <a:ext uri="{FF2B5EF4-FFF2-40B4-BE49-F238E27FC236}">
                <a16:creationId xmlns:a16="http://schemas.microsoft.com/office/drawing/2014/main" id="{78D92AEB-AD2B-DA50-59CD-2AD59E7EF14F}"/>
              </a:ext>
            </a:extLst>
          </p:cNvPr>
          <p:cNvSpPr txBox="1"/>
          <p:nvPr/>
        </p:nvSpPr>
        <p:spPr>
          <a:xfrm>
            <a:off x="8053475" y="4743609"/>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05" name="Content Placeholder 2">
            <a:extLst>
              <a:ext uri="{FF2B5EF4-FFF2-40B4-BE49-F238E27FC236}">
                <a16:creationId xmlns:a16="http://schemas.microsoft.com/office/drawing/2014/main" id="{882310AC-961B-098D-D52B-00AE06D47DFE}"/>
              </a:ext>
            </a:extLst>
          </p:cNvPr>
          <p:cNvSpPr txBox="1">
            <a:spLocks/>
          </p:cNvSpPr>
          <p:nvPr/>
        </p:nvSpPr>
        <p:spPr>
          <a:xfrm>
            <a:off x="8057019" y="572027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106" name="TextBox 105">
            <a:extLst>
              <a:ext uri="{FF2B5EF4-FFF2-40B4-BE49-F238E27FC236}">
                <a16:creationId xmlns:a16="http://schemas.microsoft.com/office/drawing/2014/main" id="{2FE89253-ADB3-9868-4228-60840F886D7E}"/>
              </a:ext>
            </a:extLst>
          </p:cNvPr>
          <p:cNvSpPr txBox="1"/>
          <p:nvPr/>
        </p:nvSpPr>
        <p:spPr>
          <a:xfrm>
            <a:off x="8057019" y="542981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07" name="Round Single Corner Rectangle 106">
            <a:extLst>
              <a:ext uri="{FF2B5EF4-FFF2-40B4-BE49-F238E27FC236}">
                <a16:creationId xmlns:a16="http://schemas.microsoft.com/office/drawing/2014/main" id="{E426AFC2-831E-3EC6-7D1F-DC8C8F580526}"/>
              </a:ext>
            </a:extLst>
          </p:cNvPr>
          <p:cNvSpPr/>
          <p:nvPr/>
        </p:nvSpPr>
        <p:spPr>
          <a:xfrm>
            <a:off x="152400" y="480314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8" name="Picture 107">
            <a:extLst>
              <a:ext uri="{FF2B5EF4-FFF2-40B4-BE49-F238E27FC236}">
                <a16:creationId xmlns:a16="http://schemas.microsoft.com/office/drawing/2014/main" id="{B09A49BE-2A87-DC8B-849D-872F540AC3B0}"/>
              </a:ext>
            </a:extLst>
          </p:cNvPr>
          <p:cNvPicPr>
            <a:picLocks noChangeAspect="1"/>
          </p:cNvPicPr>
          <p:nvPr/>
        </p:nvPicPr>
        <p:blipFill>
          <a:blip r:embed="rId4">
            <a:alphaModFix amt="10000"/>
          </a:blip>
          <a:srcRect t="794" b="794"/>
          <a:stretch/>
        </p:blipFill>
        <p:spPr>
          <a:xfrm>
            <a:off x="6398211" y="4937840"/>
            <a:ext cx="1106447" cy="869352"/>
          </a:xfrm>
          <a:prstGeom prst="rect">
            <a:avLst/>
          </a:prstGeom>
        </p:spPr>
      </p:pic>
      <p:sp>
        <p:nvSpPr>
          <p:cNvPr id="109" name="TextBox 108">
            <a:extLst>
              <a:ext uri="{FF2B5EF4-FFF2-40B4-BE49-F238E27FC236}">
                <a16:creationId xmlns:a16="http://schemas.microsoft.com/office/drawing/2014/main" id="{8F7E0840-DCDD-CF00-2884-B9720E00E95D}"/>
              </a:ext>
            </a:extLst>
          </p:cNvPr>
          <p:cNvSpPr txBox="1"/>
          <p:nvPr/>
        </p:nvSpPr>
        <p:spPr>
          <a:xfrm>
            <a:off x="388750" y="5146702"/>
            <a:ext cx="7314075" cy="757964"/>
          </a:xfrm>
          <a:prstGeom prst="rect">
            <a:avLst/>
          </a:prstGeom>
          <a:noFill/>
        </p:spPr>
        <p:txBody>
          <a:bodyPr wrap="square" rtlCol="0">
            <a:spAutoFit/>
          </a:bodyPr>
          <a:lstStyle/>
          <a:p>
            <a:pPr>
              <a:lnSpc>
                <a:spcPct val="90000"/>
              </a:lnSpc>
            </a:pPr>
            <a:r>
              <a:rPr lang="es-ES" sz="1600" dirty="0">
                <a:solidFill>
                  <a:schemeClr val="bg1"/>
                </a:solidFill>
                <a:latin typeface="Calibri" panose="020F0502020204030204" pitchFamily="34" charset="0"/>
                <a:cs typeface="Calibri" panose="020F0502020204030204" pitchFamily="34" charset="0"/>
              </a:rPr>
              <a:t>Sugerimos informar que las mujeres con enfermedad inflamatoria intestinal presentan un mayor riesgo de tromboembolismo venoso en el posparto, en comparación con mujeres sin esta enfermedad.</a:t>
            </a:r>
            <a:endParaRPr lang="es" sz="1600"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87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23D44F4B-2A11-3897-DAA3-A2B81CA2BFC3}"/>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3" name="Rectangle 2">
            <a:extLst>
              <a:ext uri="{FF2B5EF4-FFF2-40B4-BE49-F238E27FC236}">
                <a16:creationId xmlns:a16="http://schemas.microsoft.com/office/drawing/2014/main" id="{FB02C05C-B5DD-1623-A512-4B3D73528E70}"/>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4D3EC55-7761-4438-EE48-45B9177CE225}"/>
              </a:ext>
            </a:extLst>
          </p:cNvPr>
          <p:cNvSpPr>
            <a:spLocks noGrp="1"/>
          </p:cNvSpPr>
          <p:nvPr>
            <p:ph type="sldNum" sz="quarter" idx="12"/>
          </p:nvPr>
        </p:nvSpPr>
        <p:spPr/>
        <p:txBody>
          <a:bodyPr/>
          <a:lstStyle/>
          <a:p>
            <a:fld id="{C1BBCEF6-2ADA-364E-98F1-750B8367BB0E}" type="slidenum">
              <a:rPr lang="en-US" smtClean="0"/>
              <a:t>61</a:t>
            </a:fld>
            <a:endParaRPr lang="en-US"/>
          </a:p>
        </p:txBody>
      </p:sp>
      <p:sp>
        <p:nvSpPr>
          <p:cNvPr id="9" name="Title 1">
            <a:extLst>
              <a:ext uri="{FF2B5EF4-FFF2-40B4-BE49-F238E27FC236}">
                <a16:creationId xmlns:a16="http://schemas.microsoft.com/office/drawing/2014/main" id="{93F20501-C030-179E-0573-1ECBD784D240}"/>
              </a:ext>
            </a:extLst>
          </p:cNvPr>
          <p:cNvSpPr>
            <a:spLocks noGrp="1"/>
          </p:cNvSpPr>
          <p:nvPr>
            <p:ph type="title"/>
          </p:nvPr>
        </p:nvSpPr>
        <p:spPr>
          <a:xfrm>
            <a:off x="320523" y="795867"/>
            <a:ext cx="9408268" cy="1325563"/>
          </a:xfrm>
        </p:spPr>
        <p:txBody>
          <a:bodyPr anchor="t"/>
          <a:lstStyle/>
          <a:p>
            <a:r>
              <a:rPr lang="es" dirty="0">
                <a:solidFill>
                  <a:schemeClr val="bg1"/>
                </a:solidFill>
                <a:latin typeface="Calibri" panose="020F0502020204030204" pitchFamily="34" charset="0"/>
                <a:cs typeface="Calibri" panose="020F0502020204030204" pitchFamily="34" charset="0"/>
              </a:rPr>
              <a:t>Recomendación de consenso</a:t>
            </a:r>
          </a:p>
        </p:txBody>
      </p:sp>
      <p:sp>
        <p:nvSpPr>
          <p:cNvPr id="10" name="TextBox 9">
            <a:extLst>
              <a:ext uri="{FF2B5EF4-FFF2-40B4-BE49-F238E27FC236}">
                <a16:creationId xmlns:a16="http://schemas.microsoft.com/office/drawing/2014/main" id="{9A3B08FA-DBA8-8ED2-C0FB-7853662FEB7E}"/>
              </a:ext>
            </a:extLst>
          </p:cNvPr>
          <p:cNvSpPr txBox="1"/>
          <p:nvPr/>
        </p:nvSpPr>
        <p:spPr>
          <a:xfrm>
            <a:off x="5475767" y="1318437"/>
            <a:ext cx="5901069" cy="4295554"/>
          </a:xfrm>
          <a:prstGeom prst="rect">
            <a:avLst/>
          </a:prstGeom>
        </p:spPr>
        <p:txBody>
          <a:bodyPr vert="horz" lIns="91440" tIns="45720" rIns="91440" bIns="45720" rtlCol="0" anchor="ctr">
            <a:normAutofit/>
          </a:bodyPr>
          <a:lstStyle/>
          <a:p>
            <a:pPr marL="0" indent="0">
              <a:buNone/>
            </a:pPr>
            <a:r>
              <a:rPr lang="es" sz="2000" dirty="0">
                <a:solidFill>
                  <a:schemeClr val="bg1"/>
                </a:solidFill>
                <a:effectLst/>
                <a:latin typeface="Calibri" panose="020F0502020204030204" pitchFamily="34" charset="0"/>
                <a:ea typeface="Calibri" panose="020F0502020204030204" pitchFamily="34" charset="0"/>
              </a:rPr>
              <a:t>32. </a:t>
            </a:r>
            <a:r>
              <a:rPr lang="es-ES" sz="2000" dirty="0">
                <a:solidFill>
                  <a:schemeClr val="bg1"/>
                </a:solidFill>
                <a:latin typeface="Calibri" panose="020F0502020204030204" pitchFamily="34" charset="0"/>
                <a:cs typeface="Calibri" panose="020F0502020204030204" pitchFamily="34" charset="0"/>
              </a:rPr>
              <a:t>Controlar la actividad de la enfermedad durante </a:t>
            </a:r>
            <a:br>
              <a:rPr lang="es-ES" sz="2000" dirty="0">
                <a:solidFill>
                  <a:schemeClr val="bg1"/>
                </a:solidFill>
                <a:latin typeface="Calibri" panose="020F0502020204030204" pitchFamily="34" charset="0"/>
                <a:cs typeface="Calibri" panose="020F0502020204030204" pitchFamily="34" charset="0"/>
              </a:rPr>
            </a:br>
            <a:r>
              <a:rPr lang="es-ES" sz="2000" dirty="0">
                <a:solidFill>
                  <a:schemeClr val="bg1"/>
                </a:solidFill>
                <a:latin typeface="Calibri" panose="020F0502020204030204" pitchFamily="34" charset="0"/>
                <a:cs typeface="Calibri" panose="020F0502020204030204" pitchFamily="34" charset="0"/>
              </a:rPr>
              <a:t>el embarazo en mujeres con enfermedad inflamatoria intestinal es fundamental para reducir el riesgo de complicaciones maternas y fetales.</a:t>
            </a:r>
            <a:endParaRPr lang="en-US" sz="2000" dirty="0">
              <a:solidFill>
                <a:schemeClr val="bg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07E132C5-DC42-EF75-A755-470C40AE39F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5AAF8415-5578-4D88-2467-3771C4FD7FA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F5CF80C-B29F-5B81-7896-F6F009310DCB}"/>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1CA9DBD-87AA-4547-B211-EF636C03C9EF}"/>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BE00810-CD63-DC40-099A-DEE3B824D532}"/>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95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CEDE5C-0AEF-5473-232C-B9048D749083}"/>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71CB1E-F736-9ECA-E631-3D864EF80A25}"/>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Slide Number Placeholder 2">
            <a:extLst>
              <a:ext uri="{FF2B5EF4-FFF2-40B4-BE49-F238E27FC236}">
                <a16:creationId xmlns:a16="http://schemas.microsoft.com/office/drawing/2014/main" id="{48C6291B-1921-55CB-CE4C-980122EC3487}"/>
              </a:ext>
            </a:extLst>
          </p:cNvPr>
          <p:cNvSpPr>
            <a:spLocks noGrp="1"/>
          </p:cNvSpPr>
          <p:nvPr>
            <p:ph type="sldNum" sz="quarter" idx="12"/>
          </p:nvPr>
        </p:nvSpPr>
        <p:spPr/>
        <p:txBody>
          <a:bodyPr/>
          <a:lstStyle/>
          <a:p>
            <a:fld id="{C1BBCEF6-2ADA-364E-98F1-750B8367BB0E}" type="slidenum">
              <a:rPr lang="en-US" smtClean="0"/>
              <a:pPr/>
              <a:t>62</a:t>
            </a:fld>
            <a:endParaRPr lang="en-US"/>
          </a:p>
        </p:txBody>
      </p:sp>
      <p:sp>
        <p:nvSpPr>
          <p:cNvPr id="11" name="Content Placeholder 2">
            <a:extLst>
              <a:ext uri="{FF2B5EF4-FFF2-40B4-BE49-F238E27FC236}">
                <a16:creationId xmlns:a16="http://schemas.microsoft.com/office/drawing/2014/main" id="{DB433BE5-EED8-0564-39A6-E911705BE9C7}"/>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2" name="Oval 11">
            <a:extLst>
              <a:ext uri="{FF2B5EF4-FFF2-40B4-BE49-F238E27FC236}">
                <a16:creationId xmlns:a16="http://schemas.microsoft.com/office/drawing/2014/main" id="{38B01E0B-FBF2-643D-D1D5-708E57F9AC2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7C5096D-6AE4-C26A-693D-93330E308634}"/>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50697-DB06-C06E-8176-2462ED8E5F19}"/>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DED7B80-91F0-C199-567E-1D716339A1EB}"/>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BA6BB0F-F716-FFDD-F5CB-19D7A08EEDD4}"/>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9A15BA6-EB79-4F25-2566-EE548518E05A}"/>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8" name="Content Placeholder 2">
            <a:extLst>
              <a:ext uri="{FF2B5EF4-FFF2-40B4-BE49-F238E27FC236}">
                <a16:creationId xmlns:a16="http://schemas.microsoft.com/office/drawing/2014/main" id="{3BE0F4E0-A102-A213-C429-A6768754E2EC}"/>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9" name="Content Placeholder 2">
            <a:extLst>
              <a:ext uri="{FF2B5EF4-FFF2-40B4-BE49-F238E27FC236}">
                <a16:creationId xmlns:a16="http://schemas.microsoft.com/office/drawing/2014/main" id="{6E66001E-6C43-D369-1BAC-8D128B63F1F9}"/>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20" name="Content Placeholder 2">
            <a:extLst>
              <a:ext uri="{FF2B5EF4-FFF2-40B4-BE49-F238E27FC236}">
                <a16:creationId xmlns:a16="http://schemas.microsoft.com/office/drawing/2014/main" id="{4FB5B143-8145-02F4-2BA6-E82758C8CC9C}"/>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075B53D6-3FF5-9F72-2088-2C4917918C59}"/>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C2175501-D2FA-DF7F-5F7E-F3349B721BA2}"/>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75080C8-414A-A50A-4905-DFCEAB4C4F1A}"/>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B1E454-57D3-89DE-908C-827E37682E9C}"/>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769949-EDDF-91F2-2CD4-B9A4B4CC68EC}"/>
              </a:ext>
            </a:extLst>
          </p:cNvPr>
          <p:cNvSpPr/>
          <p:nvPr/>
        </p:nvSpPr>
        <p:spPr>
          <a:xfrm>
            <a:off x="7696200" y="3435485"/>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2FB0E26-A93B-9D01-208A-11ED2E3B3C52}"/>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271B0CF6-F8C6-696C-966B-B67231B1F06D}"/>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la lactancia</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4A365B87-5079-917D-21EE-2F43C09E3C7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741A1520-89B0-27D2-8251-50915DB9FD93}"/>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accent2">
                    <a:lumMod val="75000"/>
                  </a:schemeClr>
                </a:solidFill>
                <a:latin typeface="Calibri" panose="020F0502020204030204" pitchFamily="34" charset="0"/>
                <a:cs typeface="Times New Roman" panose="02020603050405020304" pitchFamily="18" charset="0"/>
              </a:rPr>
              <a:t>Eventos adversos fetales y neonatales</a:t>
            </a:r>
            <a:endParaRPr lang="en-US" sz="1600" dirty="0">
              <a:solidFill>
                <a:schemeClr val="accent2">
                  <a:lumMod val="75000"/>
                </a:schemeClr>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E1D1A00B-1E37-F3EB-A346-ADD7A92381A1}"/>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Vacunas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69A203C-7E5A-A0A0-BBFB-F4B0A3ECF414}"/>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705FCA3A-E419-01F1-08EC-7BFF08E45DCE}"/>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07D69B3B-64B0-24DE-5D9B-AE6010DC3690}"/>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BBD4C01B-C288-CE6F-FCEF-68B6CD25A82C}"/>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296F3011-5339-4EF3-3592-42999BD11EC8}"/>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2645C3F-FABA-0260-0CB0-6B1ADA9A3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F5DCD41C-9818-DBB7-9921-A472008B26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3824B089-A9B2-4879-788B-C024574598C0}"/>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F9ACE2EE-4CD0-B9E7-A1D6-AD0C766DF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72E59B59-37FA-433F-25BA-972A6C0CDE0C}"/>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350036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134858-44EE-4251-CE4A-82E7B9F73570}"/>
              </a:ext>
            </a:extLst>
          </p:cNvPr>
          <p:cNvSpPr>
            <a:spLocks noGrp="1"/>
          </p:cNvSpPr>
          <p:nvPr>
            <p:ph type="sldNum" sz="quarter" idx="12"/>
          </p:nvPr>
        </p:nvSpPr>
        <p:spPr/>
        <p:txBody>
          <a:bodyPr/>
          <a:lstStyle/>
          <a:p>
            <a:fld id="{C1BBCEF6-2ADA-364E-98F1-750B8367BB0E}" type="slidenum">
              <a:rPr lang="en-US" smtClean="0"/>
              <a:t>63</a:t>
            </a:fld>
            <a:endParaRPr lang="en-US"/>
          </a:p>
        </p:txBody>
      </p:sp>
      <p:pic>
        <p:nvPicPr>
          <p:cNvPr id="19" name="Picture 18" descr="A white and grey triangle pattern&#10;&#10;Description automatically generated">
            <a:extLst>
              <a:ext uri="{FF2B5EF4-FFF2-40B4-BE49-F238E27FC236}">
                <a16:creationId xmlns:a16="http://schemas.microsoft.com/office/drawing/2014/main" id="{499A5A59-9300-3DE9-27C7-C59658957FA3}"/>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20" name="Rectangle 19">
            <a:extLst>
              <a:ext uri="{FF2B5EF4-FFF2-40B4-BE49-F238E27FC236}">
                <a16:creationId xmlns:a16="http://schemas.microsoft.com/office/drawing/2014/main" id="{AA344640-DC12-B4B8-08E4-F3F9649D9364}"/>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552C23F6-8774-8EDF-442F-8EF7CE080528}"/>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115CED7-61EF-97A2-00E5-C9E26FBC4C07}"/>
              </a:ext>
            </a:extLst>
          </p:cNvPr>
          <p:cNvSpPr txBox="1"/>
          <p:nvPr/>
        </p:nvSpPr>
        <p:spPr>
          <a:xfrm>
            <a:off x="363942" y="27913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27:</a:t>
            </a:r>
            <a:endParaRPr lang="en-US" dirty="0">
              <a:solidFill>
                <a:schemeClr val="bg1"/>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8EFEE71-9248-7B43-95CA-EC058EFED8DF}"/>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Content Placeholder 2">
            <a:extLst>
              <a:ext uri="{FF2B5EF4-FFF2-40B4-BE49-F238E27FC236}">
                <a16:creationId xmlns:a16="http://schemas.microsoft.com/office/drawing/2014/main" id="{F4FAC78B-20FF-2295-C82E-8D08D7F08C77}"/>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89" name="Group 88">
            <a:extLst>
              <a:ext uri="{FF2B5EF4-FFF2-40B4-BE49-F238E27FC236}">
                <a16:creationId xmlns:a16="http://schemas.microsoft.com/office/drawing/2014/main" id="{C63EC24D-0709-E855-4B42-F2EEBEDFB34A}"/>
              </a:ext>
            </a:extLst>
          </p:cNvPr>
          <p:cNvGrpSpPr>
            <a:grpSpLocks noChangeAspect="1"/>
          </p:cNvGrpSpPr>
          <p:nvPr/>
        </p:nvGrpSpPr>
        <p:grpSpPr>
          <a:xfrm>
            <a:off x="9582647" y="476619"/>
            <a:ext cx="1554480" cy="306358"/>
            <a:chOff x="8077200" y="2074333"/>
            <a:chExt cx="2319866" cy="457200"/>
          </a:xfrm>
        </p:grpSpPr>
        <p:sp>
          <p:nvSpPr>
            <p:cNvPr id="90" name="Oval 89">
              <a:extLst>
                <a:ext uri="{FF2B5EF4-FFF2-40B4-BE49-F238E27FC236}">
                  <a16:creationId xmlns:a16="http://schemas.microsoft.com/office/drawing/2014/main" id="{EE6B9248-E43D-0411-6E8C-90A42F70EB7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Oval 90">
              <a:extLst>
                <a:ext uri="{FF2B5EF4-FFF2-40B4-BE49-F238E27FC236}">
                  <a16:creationId xmlns:a16="http://schemas.microsoft.com/office/drawing/2014/main" id="{18E02E7F-4368-AA74-763B-2B566BE25CEE}"/>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42FE6E68-8B42-CB2F-A469-834C7E8071B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3" name="Oval 92">
              <a:extLst>
                <a:ext uri="{FF2B5EF4-FFF2-40B4-BE49-F238E27FC236}">
                  <a16:creationId xmlns:a16="http://schemas.microsoft.com/office/drawing/2014/main" id="{AEA8E84F-9A54-7AA7-8658-1ECE9BF4042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4" name="TextBox 93">
            <a:extLst>
              <a:ext uri="{FF2B5EF4-FFF2-40B4-BE49-F238E27FC236}">
                <a16:creationId xmlns:a16="http://schemas.microsoft.com/office/drawing/2014/main" id="{E5B723ED-DC9D-2A09-3DAF-06A1FC832AF9}"/>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95" name="Content Placeholder 2">
            <a:extLst>
              <a:ext uri="{FF2B5EF4-FFF2-40B4-BE49-F238E27FC236}">
                <a16:creationId xmlns:a16="http://schemas.microsoft.com/office/drawing/2014/main" id="{D9FFE9F7-72FE-6ABE-A5A5-85024C9B23C1}"/>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96" name="TextBox 95">
            <a:extLst>
              <a:ext uri="{FF2B5EF4-FFF2-40B4-BE49-F238E27FC236}">
                <a16:creationId xmlns:a16="http://schemas.microsoft.com/office/drawing/2014/main" id="{06D410BB-B1E4-4E78-EC21-96A7F42FF133}"/>
              </a:ext>
            </a:extLst>
          </p:cNvPr>
          <p:cNvSpPr txBox="1"/>
          <p:nvPr/>
        </p:nvSpPr>
        <p:spPr>
          <a:xfrm>
            <a:off x="8057019" y="112869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97" name="Round Single Corner Rectangle 96">
            <a:extLst>
              <a:ext uri="{FF2B5EF4-FFF2-40B4-BE49-F238E27FC236}">
                <a16:creationId xmlns:a16="http://schemas.microsoft.com/office/drawing/2014/main" id="{CDF7A00A-78EF-D04D-191B-BFB6B453520F}"/>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98" name="Picture 97">
            <a:extLst>
              <a:ext uri="{FF2B5EF4-FFF2-40B4-BE49-F238E27FC236}">
                <a16:creationId xmlns:a16="http://schemas.microsoft.com/office/drawing/2014/main" id="{F3C15F0E-E556-38C5-9393-2D86C272C359}"/>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99" name="TextBox 98">
            <a:extLst>
              <a:ext uri="{FF2B5EF4-FFF2-40B4-BE49-F238E27FC236}">
                <a16:creationId xmlns:a16="http://schemas.microsoft.com/office/drawing/2014/main" id="{EC3D463B-DAB1-4002-BF6C-04934D9CE28A}"/>
              </a:ext>
            </a:extLst>
          </p:cNvPr>
          <p:cNvSpPr txBox="1"/>
          <p:nvPr/>
        </p:nvSpPr>
        <p:spPr>
          <a:xfrm>
            <a:off x="388751" y="644849"/>
            <a:ext cx="7265116" cy="1089529"/>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Sugerimos informar que los recién nacidos de mujeres con enfermedad inflamatoria intestinal presentan una mayor tasa de ingreso en unidades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de cuidados intensivos neonatales y hospitalizaciones durante el primer año de vida, en comparación con los nacidos de mujeres sin esta enfermedad.</a:t>
            </a:r>
            <a:endParaRPr lang="es" spc="-30" dirty="0">
              <a:solidFill>
                <a:schemeClr val="bg1"/>
              </a:solidFill>
              <a:effectLst/>
              <a:latin typeface="Calibri" panose="020F0502020204030204" pitchFamily="34" charset="0"/>
              <a:cs typeface="Calibri" panose="020F0502020204030204" pitchFamily="34" charset="0"/>
            </a:endParaRPr>
          </a:p>
        </p:txBody>
      </p:sp>
      <p:pic>
        <p:nvPicPr>
          <p:cNvPr id="100" name="Picture 99" descr="A white and grey triangle pattern&#10;&#10;Description automatically generated">
            <a:extLst>
              <a:ext uri="{FF2B5EF4-FFF2-40B4-BE49-F238E27FC236}">
                <a16:creationId xmlns:a16="http://schemas.microsoft.com/office/drawing/2014/main" id="{B220CF79-E3F1-9FFA-3DAF-CCDD2DF96A3E}"/>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101" name="Rectangle 100">
            <a:extLst>
              <a:ext uri="{FF2B5EF4-FFF2-40B4-BE49-F238E27FC236}">
                <a16:creationId xmlns:a16="http://schemas.microsoft.com/office/drawing/2014/main" id="{E1914E36-2BCD-DB9F-B593-D9368C88E8A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2" name="Rectangle 101">
            <a:extLst>
              <a:ext uri="{FF2B5EF4-FFF2-40B4-BE49-F238E27FC236}">
                <a16:creationId xmlns:a16="http://schemas.microsoft.com/office/drawing/2014/main" id="{6B91EFA7-1B79-6B7C-86C9-82E2151958CA}"/>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77B77778-4359-444F-8189-656CE3AC005A}"/>
              </a:ext>
            </a:extLst>
          </p:cNvPr>
          <p:cNvSpPr txBox="1"/>
          <p:nvPr/>
        </p:nvSpPr>
        <p:spPr>
          <a:xfrm>
            <a:off x="363942" y="236966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28:</a:t>
            </a:r>
            <a:endParaRPr lang="en-US" dirty="0">
              <a:solidFill>
                <a:schemeClr val="bg1"/>
              </a:solidFill>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1375E3E9-FF98-7339-B498-C17DF554DE97}"/>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5" name="Content Placeholder 2">
            <a:extLst>
              <a:ext uri="{FF2B5EF4-FFF2-40B4-BE49-F238E27FC236}">
                <a16:creationId xmlns:a16="http://schemas.microsoft.com/office/drawing/2014/main" id="{DA2BA336-06D9-00BC-760B-ABAA4A4F4FDD}"/>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6" name="Group 105">
            <a:extLst>
              <a:ext uri="{FF2B5EF4-FFF2-40B4-BE49-F238E27FC236}">
                <a16:creationId xmlns:a16="http://schemas.microsoft.com/office/drawing/2014/main" id="{05C36CFF-1EF0-177B-9FC5-E9A5D0C17338}"/>
              </a:ext>
            </a:extLst>
          </p:cNvPr>
          <p:cNvGrpSpPr>
            <a:grpSpLocks noChangeAspect="1"/>
          </p:cNvGrpSpPr>
          <p:nvPr/>
        </p:nvGrpSpPr>
        <p:grpSpPr>
          <a:xfrm>
            <a:off x="9582647" y="2567150"/>
            <a:ext cx="1554480" cy="306358"/>
            <a:chOff x="8077200" y="2074333"/>
            <a:chExt cx="2319866" cy="457200"/>
          </a:xfrm>
        </p:grpSpPr>
        <p:sp>
          <p:nvSpPr>
            <p:cNvPr id="107" name="Oval 106">
              <a:extLst>
                <a:ext uri="{FF2B5EF4-FFF2-40B4-BE49-F238E27FC236}">
                  <a16:creationId xmlns:a16="http://schemas.microsoft.com/office/drawing/2014/main" id="{618370DE-694D-1247-E542-610F7109D16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8" name="Oval 107">
              <a:extLst>
                <a:ext uri="{FF2B5EF4-FFF2-40B4-BE49-F238E27FC236}">
                  <a16:creationId xmlns:a16="http://schemas.microsoft.com/office/drawing/2014/main" id="{5AB49324-A724-215A-EC24-F905FB88E51E}"/>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9" name="Oval 108">
              <a:extLst>
                <a:ext uri="{FF2B5EF4-FFF2-40B4-BE49-F238E27FC236}">
                  <a16:creationId xmlns:a16="http://schemas.microsoft.com/office/drawing/2014/main" id="{DF1D8CAD-602A-BE97-B390-DA77FA06C318}"/>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0" name="Oval 109">
              <a:extLst>
                <a:ext uri="{FF2B5EF4-FFF2-40B4-BE49-F238E27FC236}">
                  <a16:creationId xmlns:a16="http://schemas.microsoft.com/office/drawing/2014/main" id="{9497B1BA-7D4B-7FC0-6F51-C6F3FCBE270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11" name="TextBox 110">
            <a:extLst>
              <a:ext uri="{FF2B5EF4-FFF2-40B4-BE49-F238E27FC236}">
                <a16:creationId xmlns:a16="http://schemas.microsoft.com/office/drawing/2014/main" id="{A86AA160-BA14-8C46-ED0E-F1C0F02435AB}"/>
              </a:ext>
            </a:extLst>
          </p:cNvPr>
          <p:cNvSpPr txBox="1"/>
          <p:nvPr/>
        </p:nvSpPr>
        <p:spPr>
          <a:xfrm>
            <a:off x="8053475" y="218339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12" name="Content Placeholder 2">
            <a:extLst>
              <a:ext uri="{FF2B5EF4-FFF2-40B4-BE49-F238E27FC236}">
                <a16:creationId xmlns:a16="http://schemas.microsoft.com/office/drawing/2014/main" id="{1CE8AE13-CF29-860E-5531-CCDCCE9BE6F5}"/>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113" name="TextBox 112">
            <a:extLst>
              <a:ext uri="{FF2B5EF4-FFF2-40B4-BE49-F238E27FC236}">
                <a16:creationId xmlns:a16="http://schemas.microsoft.com/office/drawing/2014/main" id="{B07F97AB-CE52-3D77-26CF-2CBE0DAE6695}"/>
              </a:ext>
            </a:extLst>
          </p:cNvPr>
          <p:cNvSpPr txBox="1"/>
          <p:nvPr/>
        </p:nvSpPr>
        <p:spPr>
          <a:xfrm>
            <a:off x="8057019" y="321922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14" name="Round Single Corner Rectangle 113">
            <a:extLst>
              <a:ext uri="{FF2B5EF4-FFF2-40B4-BE49-F238E27FC236}">
                <a16:creationId xmlns:a16="http://schemas.microsoft.com/office/drawing/2014/main" id="{735B4D6F-4BD7-E781-3924-264F6072C432}"/>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5" name="Picture 114" descr="A white and grey triangle pattern&#10;&#10;Description automatically generated">
            <a:extLst>
              <a:ext uri="{FF2B5EF4-FFF2-40B4-BE49-F238E27FC236}">
                <a16:creationId xmlns:a16="http://schemas.microsoft.com/office/drawing/2014/main" id="{E74225AA-0FE9-2F5F-01BB-1C93CD6BBD56}"/>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116" name="Rectangle 115">
            <a:extLst>
              <a:ext uri="{FF2B5EF4-FFF2-40B4-BE49-F238E27FC236}">
                <a16:creationId xmlns:a16="http://schemas.microsoft.com/office/drawing/2014/main" id="{2645010C-0658-59AF-4FB8-67C15468B624}"/>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7" name="Rectangle 116">
            <a:extLst>
              <a:ext uri="{FF2B5EF4-FFF2-40B4-BE49-F238E27FC236}">
                <a16:creationId xmlns:a16="http://schemas.microsoft.com/office/drawing/2014/main" id="{1BE23A5E-02EB-ABE8-4E9B-CA822ED14244}"/>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8" name="TextBox 117">
            <a:extLst>
              <a:ext uri="{FF2B5EF4-FFF2-40B4-BE49-F238E27FC236}">
                <a16:creationId xmlns:a16="http://schemas.microsoft.com/office/drawing/2014/main" id="{ED1FE893-4B35-A2B8-0B05-27F56A734FBE}"/>
              </a:ext>
            </a:extLst>
          </p:cNvPr>
          <p:cNvSpPr txBox="1"/>
          <p:nvPr/>
        </p:nvSpPr>
        <p:spPr>
          <a:xfrm>
            <a:off x="363942" y="445122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29:</a:t>
            </a:r>
            <a:endParaRPr lang="en-US" dirty="0">
              <a:solidFill>
                <a:schemeClr val="bg1"/>
              </a:solidFill>
              <a:latin typeface="Calibri" panose="020F0502020204030204" pitchFamily="34" charset="0"/>
              <a:cs typeface="Calibri" panose="020F0502020204030204" pitchFamily="34" charset="0"/>
            </a:endParaRPr>
          </a:p>
        </p:txBody>
      </p:sp>
      <p:sp>
        <p:nvSpPr>
          <p:cNvPr id="119" name="Rectangle 118">
            <a:extLst>
              <a:ext uri="{FF2B5EF4-FFF2-40B4-BE49-F238E27FC236}">
                <a16:creationId xmlns:a16="http://schemas.microsoft.com/office/drawing/2014/main" id="{9F4B0A4B-C552-DBFC-20F8-E4AE73858E73}"/>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0" name="Content Placeholder 2">
            <a:extLst>
              <a:ext uri="{FF2B5EF4-FFF2-40B4-BE49-F238E27FC236}">
                <a16:creationId xmlns:a16="http://schemas.microsoft.com/office/drawing/2014/main" id="{80C3ACCE-6390-B69A-A512-74B4D79AD322}"/>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121" name="Group 120">
            <a:extLst>
              <a:ext uri="{FF2B5EF4-FFF2-40B4-BE49-F238E27FC236}">
                <a16:creationId xmlns:a16="http://schemas.microsoft.com/office/drawing/2014/main" id="{B4AFFE44-9D1F-79D5-09F2-AFDD5263243A}"/>
              </a:ext>
            </a:extLst>
          </p:cNvPr>
          <p:cNvGrpSpPr>
            <a:grpSpLocks noChangeAspect="1"/>
          </p:cNvGrpSpPr>
          <p:nvPr/>
        </p:nvGrpSpPr>
        <p:grpSpPr>
          <a:xfrm>
            <a:off x="9582647" y="4648710"/>
            <a:ext cx="1554480" cy="306358"/>
            <a:chOff x="8077200" y="2074333"/>
            <a:chExt cx="2319866" cy="457200"/>
          </a:xfrm>
        </p:grpSpPr>
        <p:sp>
          <p:nvSpPr>
            <p:cNvPr id="122" name="Oval 121">
              <a:extLst>
                <a:ext uri="{FF2B5EF4-FFF2-40B4-BE49-F238E27FC236}">
                  <a16:creationId xmlns:a16="http://schemas.microsoft.com/office/drawing/2014/main" id="{74072055-27FB-5B42-053C-19E7857EB33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3" name="Oval 122">
              <a:extLst>
                <a:ext uri="{FF2B5EF4-FFF2-40B4-BE49-F238E27FC236}">
                  <a16:creationId xmlns:a16="http://schemas.microsoft.com/office/drawing/2014/main" id="{89D83920-D2D0-8123-CE1D-CBBF4BEC26A2}"/>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4" name="Oval 123">
              <a:extLst>
                <a:ext uri="{FF2B5EF4-FFF2-40B4-BE49-F238E27FC236}">
                  <a16:creationId xmlns:a16="http://schemas.microsoft.com/office/drawing/2014/main" id="{5E6D1B4A-18DE-04AD-6BD5-D74354330D43}"/>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5" name="Oval 124">
              <a:extLst>
                <a:ext uri="{FF2B5EF4-FFF2-40B4-BE49-F238E27FC236}">
                  <a16:creationId xmlns:a16="http://schemas.microsoft.com/office/drawing/2014/main" id="{07F02FEA-6486-DEF5-A392-A4A6F876273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26" name="TextBox 125">
            <a:extLst>
              <a:ext uri="{FF2B5EF4-FFF2-40B4-BE49-F238E27FC236}">
                <a16:creationId xmlns:a16="http://schemas.microsoft.com/office/drawing/2014/main" id="{35376EDA-8F7C-D11C-CC27-E22E1DB3BFEF}"/>
              </a:ext>
            </a:extLst>
          </p:cNvPr>
          <p:cNvSpPr txBox="1"/>
          <p:nvPr/>
        </p:nvSpPr>
        <p:spPr>
          <a:xfrm>
            <a:off x="8053475" y="426495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127" name="Content Placeholder 2">
            <a:extLst>
              <a:ext uri="{FF2B5EF4-FFF2-40B4-BE49-F238E27FC236}">
                <a16:creationId xmlns:a16="http://schemas.microsoft.com/office/drawing/2014/main" id="{1189C539-AB32-6040-2464-45C99E52217D}"/>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s" sz="1800" dirty="0">
                <a:latin typeface="Calibri" panose="020F0502020204030204" pitchFamily="34" charset="0"/>
                <a:cs typeface="Calibri" panose="020F0502020204030204" pitchFamily="34" charset="0"/>
              </a:rPr>
              <a:t>Condicional</a:t>
            </a:r>
          </a:p>
        </p:txBody>
      </p:sp>
      <p:sp>
        <p:nvSpPr>
          <p:cNvPr id="128" name="TextBox 127">
            <a:extLst>
              <a:ext uri="{FF2B5EF4-FFF2-40B4-BE49-F238E27FC236}">
                <a16:creationId xmlns:a16="http://schemas.microsoft.com/office/drawing/2014/main" id="{7A3078AD-BDC3-8D48-ABD7-4FE23F7AFD4B}"/>
              </a:ext>
            </a:extLst>
          </p:cNvPr>
          <p:cNvSpPr txBox="1"/>
          <p:nvPr/>
        </p:nvSpPr>
        <p:spPr>
          <a:xfrm>
            <a:off x="8057019" y="530078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29" name="Round Single Corner Rectangle 128">
            <a:extLst>
              <a:ext uri="{FF2B5EF4-FFF2-40B4-BE49-F238E27FC236}">
                <a16:creationId xmlns:a16="http://schemas.microsoft.com/office/drawing/2014/main" id="{A1F91F08-75F5-DE12-DBD0-A087B39A1FEA}"/>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0" name="Picture 129">
            <a:extLst>
              <a:ext uri="{FF2B5EF4-FFF2-40B4-BE49-F238E27FC236}">
                <a16:creationId xmlns:a16="http://schemas.microsoft.com/office/drawing/2014/main" id="{5438AC99-98C1-9431-7292-A6FB1A01B60B}"/>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131" name="TextBox 130">
            <a:extLst>
              <a:ext uri="{FF2B5EF4-FFF2-40B4-BE49-F238E27FC236}">
                <a16:creationId xmlns:a16="http://schemas.microsoft.com/office/drawing/2014/main" id="{341ACA36-332B-62CF-3ABF-1893CC0E67F8}"/>
              </a:ext>
            </a:extLst>
          </p:cNvPr>
          <p:cNvSpPr txBox="1"/>
          <p:nvPr/>
        </p:nvSpPr>
        <p:spPr>
          <a:xfrm>
            <a:off x="392781" y="2724207"/>
            <a:ext cx="7265116" cy="1089529"/>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Sugerimos informar que los recién nacidos de mujeres con enfermedad inflamatoria intestinal activa presentan una mayor tasa de bajo peso al nacer y de tamaño pequeño para la edad gestacional, en comparación con los nacidos de mujeres con EII en remisión.</a:t>
            </a:r>
            <a:endParaRPr lang="en-US" i="0" kern="1200" dirty="0">
              <a:solidFill>
                <a:schemeClr val="bg1"/>
              </a:solidFill>
              <a:effectLst/>
              <a:latin typeface="Calibri" panose="020F0502020204030204" pitchFamily="34" charset="0"/>
              <a:cs typeface="Calibri" panose="020F0502020204030204" pitchFamily="34" charset="0"/>
            </a:endParaRPr>
          </a:p>
        </p:txBody>
      </p:sp>
      <p:pic>
        <p:nvPicPr>
          <p:cNvPr id="132" name="Picture 131">
            <a:extLst>
              <a:ext uri="{FF2B5EF4-FFF2-40B4-BE49-F238E27FC236}">
                <a16:creationId xmlns:a16="http://schemas.microsoft.com/office/drawing/2014/main" id="{40AE0128-4494-2762-067D-31FDFA710165}"/>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133" name="TextBox 132">
            <a:extLst>
              <a:ext uri="{FF2B5EF4-FFF2-40B4-BE49-F238E27FC236}">
                <a16:creationId xmlns:a16="http://schemas.microsoft.com/office/drawing/2014/main" id="{B004FCB4-ED56-6912-EC8A-2504ECF5708E}"/>
              </a:ext>
            </a:extLst>
          </p:cNvPr>
          <p:cNvSpPr txBox="1"/>
          <p:nvPr/>
        </p:nvSpPr>
        <p:spPr>
          <a:xfrm>
            <a:off x="388751" y="4904833"/>
            <a:ext cx="7265116" cy="840230"/>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Sugerimos informar que los hijos de mujeres tratadas durante el embarazo con anti-TNF, </a:t>
            </a:r>
            <a:r>
              <a:rPr lang="es-ES" dirty="0" err="1">
                <a:solidFill>
                  <a:schemeClr val="bg1"/>
                </a:solidFill>
                <a:latin typeface="Calibri" panose="020F0502020204030204" pitchFamily="34" charset="0"/>
                <a:cs typeface="Calibri" panose="020F0502020204030204" pitchFamily="34" charset="0"/>
              </a:rPr>
              <a:t>ustekinumab</a:t>
            </a:r>
            <a:r>
              <a:rPr lang="es-ES" dirty="0">
                <a:solidFill>
                  <a:schemeClr val="bg1"/>
                </a:solidFill>
                <a:latin typeface="Calibri" panose="020F0502020204030204" pitchFamily="34" charset="0"/>
                <a:cs typeface="Calibri" panose="020F0502020204030204" pitchFamily="34" charset="0"/>
              </a:rPr>
              <a:t> o </a:t>
            </a:r>
            <a:r>
              <a:rPr lang="es-ES" dirty="0" err="1">
                <a:solidFill>
                  <a:schemeClr val="bg1"/>
                </a:solidFill>
                <a:latin typeface="Calibri" panose="020F0502020204030204" pitchFamily="34" charset="0"/>
                <a:cs typeface="Calibri" panose="020F0502020204030204" pitchFamily="34" charset="0"/>
              </a:rPr>
              <a:t>vedolizumab</a:t>
            </a:r>
            <a:r>
              <a:rPr lang="es-ES" dirty="0">
                <a:solidFill>
                  <a:schemeClr val="bg1"/>
                </a:solidFill>
                <a:latin typeface="Calibri" panose="020F0502020204030204" pitchFamily="34" charset="0"/>
                <a:cs typeface="Calibri" panose="020F0502020204030204" pitchFamily="34" charset="0"/>
              </a:rPr>
              <a:t> no presentan un mayor riesgo de desarrollar cáncer en la primera infancia.</a:t>
            </a:r>
            <a:endParaRPr lang="en-US" b="1"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522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8A197-A209-D44C-DE24-131B84D33869}"/>
              </a:ext>
            </a:extLst>
          </p:cNvPr>
          <p:cNvSpPr>
            <a:spLocks noGrp="1"/>
          </p:cNvSpPr>
          <p:nvPr>
            <p:ph type="sldNum" sz="quarter" idx="12"/>
          </p:nvPr>
        </p:nvSpPr>
        <p:spPr/>
        <p:txBody>
          <a:bodyPr/>
          <a:lstStyle/>
          <a:p>
            <a:fld id="{F7A97E85-343F-DE4C-AB4F-C00C4B6D29EF}" type="slidenum">
              <a:rPr lang="en-US" smtClean="0"/>
              <a:t>64</a:t>
            </a:fld>
            <a:endParaRPr lang="en-US"/>
          </a:p>
        </p:txBody>
      </p:sp>
      <p:pic>
        <p:nvPicPr>
          <p:cNvPr id="37" name="Picture 36" descr="A white and grey triangle pattern&#10;&#10;Description automatically generated">
            <a:extLst>
              <a:ext uri="{FF2B5EF4-FFF2-40B4-BE49-F238E27FC236}">
                <a16:creationId xmlns:a16="http://schemas.microsoft.com/office/drawing/2014/main" id="{4762BCDB-DA20-94E3-111F-12D3B921196B}"/>
              </a:ext>
            </a:extLst>
          </p:cNvPr>
          <p:cNvPicPr>
            <a:picLocks noChangeAspect="1"/>
          </p:cNvPicPr>
          <p:nvPr/>
        </p:nvPicPr>
        <p:blipFill>
          <a:blip r:embed="rId3">
            <a:alphaModFix/>
          </a:blip>
          <a:srcRect t="54168" b="1116"/>
          <a:stretch/>
        </p:blipFill>
        <p:spPr>
          <a:xfrm>
            <a:off x="0" y="3269823"/>
            <a:ext cx="7878726" cy="2360429"/>
          </a:xfrm>
          <a:prstGeom prst="rect">
            <a:avLst/>
          </a:prstGeom>
        </p:spPr>
      </p:pic>
      <p:sp>
        <p:nvSpPr>
          <p:cNvPr id="38" name="Rectangle 37">
            <a:extLst>
              <a:ext uri="{FF2B5EF4-FFF2-40B4-BE49-F238E27FC236}">
                <a16:creationId xmlns:a16="http://schemas.microsoft.com/office/drawing/2014/main" id="{CA12DD1F-3E1E-F5CE-66F4-2F74BBD54921}"/>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9934B4-B9C6-E122-9F01-11F54EDDF49E}"/>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E0D3FDB2-9567-228A-4C78-9AA0D50FC3B9}"/>
              </a:ext>
            </a:extLst>
          </p:cNvPr>
          <p:cNvSpPr txBox="1"/>
          <p:nvPr/>
        </p:nvSpPr>
        <p:spPr>
          <a:xfrm>
            <a:off x="363942" y="35402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31:</a:t>
            </a:r>
            <a:endParaRPr lang="en-US" dirty="0">
              <a:solidFill>
                <a:schemeClr val="bg1"/>
              </a:solidFill>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A454B99F-3E29-164C-ACB4-4987FB2D1946}"/>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Content Placeholder 2">
            <a:extLst>
              <a:ext uri="{FF2B5EF4-FFF2-40B4-BE49-F238E27FC236}">
                <a16:creationId xmlns:a16="http://schemas.microsoft.com/office/drawing/2014/main" id="{FA4F1373-A405-9C72-489B-EE3E2D1FCFA9}"/>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FE3C5FBD-64F2-0D56-925D-0EABBA0EBFAB}"/>
              </a:ext>
            </a:extLst>
          </p:cNvPr>
          <p:cNvGrpSpPr>
            <a:grpSpLocks noChangeAspect="1"/>
          </p:cNvGrpSpPr>
          <p:nvPr/>
        </p:nvGrpSpPr>
        <p:grpSpPr>
          <a:xfrm>
            <a:off x="9639300" y="3893443"/>
            <a:ext cx="1828800" cy="360421"/>
            <a:chOff x="8077200" y="2074333"/>
            <a:chExt cx="2319866" cy="457200"/>
          </a:xfrm>
        </p:grpSpPr>
        <p:sp>
          <p:nvSpPr>
            <p:cNvPr id="44" name="Oval 43">
              <a:extLst>
                <a:ext uri="{FF2B5EF4-FFF2-40B4-BE49-F238E27FC236}">
                  <a16:creationId xmlns:a16="http://schemas.microsoft.com/office/drawing/2014/main" id="{22DFE44A-044B-F12E-94D6-196C324C2B97}"/>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C6A814D6-B469-AEA0-BEAC-19CC34F15EAF}"/>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Oval 45">
              <a:extLst>
                <a:ext uri="{FF2B5EF4-FFF2-40B4-BE49-F238E27FC236}">
                  <a16:creationId xmlns:a16="http://schemas.microsoft.com/office/drawing/2014/main" id="{D34B6315-DEE9-9B82-EDE8-5607157D24E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A7BDDE02-FAD1-E9AD-D2DC-30199B8AD53D}"/>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8" name="TextBox 47">
            <a:extLst>
              <a:ext uri="{FF2B5EF4-FFF2-40B4-BE49-F238E27FC236}">
                <a16:creationId xmlns:a16="http://schemas.microsoft.com/office/drawing/2014/main" id="{ACE552C8-182C-68E3-1F6E-5B8AA6036771}"/>
              </a:ext>
            </a:extLst>
          </p:cNvPr>
          <p:cNvSpPr txBox="1"/>
          <p:nvPr/>
        </p:nvSpPr>
        <p:spPr>
          <a:xfrm>
            <a:off x="8053475" y="33540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49" name="Content Placeholder 2">
            <a:extLst>
              <a:ext uri="{FF2B5EF4-FFF2-40B4-BE49-F238E27FC236}">
                <a16:creationId xmlns:a16="http://schemas.microsoft.com/office/drawing/2014/main" id="{14BA7FB6-8395-F820-3EEF-FCB08AF26BCF}"/>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50" name="TextBox 49">
            <a:extLst>
              <a:ext uri="{FF2B5EF4-FFF2-40B4-BE49-F238E27FC236}">
                <a16:creationId xmlns:a16="http://schemas.microsoft.com/office/drawing/2014/main" id="{9726DB73-194C-DAAB-52A7-3B1D0F62C3D5}"/>
              </a:ext>
            </a:extLst>
          </p:cNvPr>
          <p:cNvSpPr txBox="1"/>
          <p:nvPr/>
        </p:nvSpPr>
        <p:spPr>
          <a:xfrm>
            <a:off x="8057019" y="47079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51" name="Round Single Corner Rectangle 50">
            <a:extLst>
              <a:ext uri="{FF2B5EF4-FFF2-40B4-BE49-F238E27FC236}">
                <a16:creationId xmlns:a16="http://schemas.microsoft.com/office/drawing/2014/main" id="{25CCB883-6217-0A3C-2158-1D889BC2A991}"/>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D4B1104-A2CA-E876-6764-BDE6329AB2F0}"/>
              </a:ext>
            </a:extLst>
          </p:cNvPr>
          <p:cNvPicPr>
            <a:picLocks noChangeAspect="1"/>
          </p:cNvPicPr>
          <p:nvPr/>
        </p:nvPicPr>
        <p:blipFill>
          <a:blip r:embed="rId4">
            <a:alphaModFix amt="10000"/>
          </a:blip>
          <a:srcRect t="794" b="794"/>
          <a:stretch/>
        </p:blipFill>
        <p:spPr>
          <a:xfrm>
            <a:off x="5542469" y="3663228"/>
            <a:ext cx="1962189" cy="1541721"/>
          </a:xfrm>
          <a:prstGeom prst="rect">
            <a:avLst/>
          </a:prstGeom>
        </p:spPr>
      </p:pic>
      <p:pic>
        <p:nvPicPr>
          <p:cNvPr id="53" name="Picture 52" descr="A white and grey triangle pattern&#10;&#10;Description automatically generated">
            <a:extLst>
              <a:ext uri="{FF2B5EF4-FFF2-40B4-BE49-F238E27FC236}">
                <a16:creationId xmlns:a16="http://schemas.microsoft.com/office/drawing/2014/main" id="{71EDFECC-7D3A-72E7-E216-5362FD101A76}"/>
              </a:ext>
            </a:extLst>
          </p:cNvPr>
          <p:cNvPicPr>
            <a:picLocks noChangeAspect="1"/>
          </p:cNvPicPr>
          <p:nvPr/>
        </p:nvPicPr>
        <p:blipFill>
          <a:blip r:embed="rId3">
            <a:alphaModFix/>
          </a:blip>
          <a:srcRect t="54168" b="1116"/>
          <a:stretch/>
        </p:blipFill>
        <p:spPr>
          <a:xfrm>
            <a:off x="0" y="679023"/>
            <a:ext cx="7878726" cy="2360429"/>
          </a:xfrm>
          <a:prstGeom prst="rect">
            <a:avLst/>
          </a:prstGeom>
        </p:spPr>
      </p:pic>
      <p:sp>
        <p:nvSpPr>
          <p:cNvPr id="54" name="Rectangle 53">
            <a:extLst>
              <a:ext uri="{FF2B5EF4-FFF2-40B4-BE49-F238E27FC236}">
                <a16:creationId xmlns:a16="http://schemas.microsoft.com/office/drawing/2014/main" id="{0D7CB629-FA0F-8BCE-4073-14C9641B2B96}"/>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AFE1A855-0401-F359-2EEF-EB8A9F813EF2}"/>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ABB35216-F828-9855-7FEE-EE3581B7FE79}"/>
              </a:ext>
            </a:extLst>
          </p:cNvPr>
          <p:cNvSpPr txBox="1"/>
          <p:nvPr/>
        </p:nvSpPr>
        <p:spPr>
          <a:xfrm>
            <a:off x="363942" y="949493"/>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30:</a:t>
            </a:r>
            <a:endParaRPr lang="en-US" dirty="0">
              <a:solidFill>
                <a:schemeClr val="bg1"/>
              </a:solidFill>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E1C0F289-71AC-9261-D90A-CFDC2C573449}"/>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8" name="Content Placeholder 2">
            <a:extLst>
              <a:ext uri="{FF2B5EF4-FFF2-40B4-BE49-F238E27FC236}">
                <a16:creationId xmlns:a16="http://schemas.microsoft.com/office/drawing/2014/main" id="{90A189C7-34D7-18C5-972B-4CC245DBCB20}"/>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45B49587-BD03-F3AF-5FB8-4FF24E64887E}"/>
              </a:ext>
            </a:extLst>
          </p:cNvPr>
          <p:cNvGrpSpPr>
            <a:grpSpLocks noChangeAspect="1"/>
          </p:cNvGrpSpPr>
          <p:nvPr/>
        </p:nvGrpSpPr>
        <p:grpSpPr>
          <a:xfrm>
            <a:off x="9639300" y="1302643"/>
            <a:ext cx="1828800" cy="360421"/>
            <a:chOff x="8077200" y="2074333"/>
            <a:chExt cx="2319866" cy="457200"/>
          </a:xfrm>
        </p:grpSpPr>
        <p:sp>
          <p:nvSpPr>
            <p:cNvPr id="60" name="Oval 59">
              <a:extLst>
                <a:ext uri="{FF2B5EF4-FFF2-40B4-BE49-F238E27FC236}">
                  <a16:creationId xmlns:a16="http://schemas.microsoft.com/office/drawing/2014/main" id="{33DD60B2-5337-1D3A-6E86-084EFE8BAC48}"/>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1" name="Oval 60">
              <a:extLst>
                <a:ext uri="{FF2B5EF4-FFF2-40B4-BE49-F238E27FC236}">
                  <a16:creationId xmlns:a16="http://schemas.microsoft.com/office/drawing/2014/main" id="{051BC5F0-B3A6-9E58-3783-B1224175AD51}"/>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2" name="Oval 61">
              <a:extLst>
                <a:ext uri="{FF2B5EF4-FFF2-40B4-BE49-F238E27FC236}">
                  <a16:creationId xmlns:a16="http://schemas.microsoft.com/office/drawing/2014/main" id="{05D1FF97-1428-CFFC-8E1E-4568FFC64836}"/>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3" name="Oval 62">
              <a:extLst>
                <a:ext uri="{FF2B5EF4-FFF2-40B4-BE49-F238E27FC236}">
                  <a16:creationId xmlns:a16="http://schemas.microsoft.com/office/drawing/2014/main" id="{E41B7261-0C9A-3763-1BAA-02DA9CC91A8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id="{013F8A2F-4BF6-CA1D-9BCA-B9FAA1183F7F}"/>
              </a:ext>
            </a:extLst>
          </p:cNvPr>
          <p:cNvSpPr txBox="1"/>
          <p:nvPr/>
        </p:nvSpPr>
        <p:spPr>
          <a:xfrm>
            <a:off x="8053475" y="763227"/>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65" name="Content Placeholder 2">
            <a:extLst>
              <a:ext uri="{FF2B5EF4-FFF2-40B4-BE49-F238E27FC236}">
                <a16:creationId xmlns:a16="http://schemas.microsoft.com/office/drawing/2014/main" id="{51BE5D2D-9D20-EF6C-53D9-5761DFE3C114}"/>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66" name="TextBox 65">
            <a:extLst>
              <a:ext uri="{FF2B5EF4-FFF2-40B4-BE49-F238E27FC236}">
                <a16:creationId xmlns:a16="http://schemas.microsoft.com/office/drawing/2014/main" id="{1382030A-8694-9E77-10CC-5002115FF422}"/>
              </a:ext>
            </a:extLst>
          </p:cNvPr>
          <p:cNvSpPr txBox="1"/>
          <p:nvPr/>
        </p:nvSpPr>
        <p:spPr>
          <a:xfrm>
            <a:off x="8057019" y="2117106"/>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67" name="Round Single Corner Rectangle 66">
            <a:extLst>
              <a:ext uri="{FF2B5EF4-FFF2-40B4-BE49-F238E27FC236}">
                <a16:creationId xmlns:a16="http://schemas.microsoft.com/office/drawing/2014/main" id="{8C1B0971-FB7C-773D-46EA-51813201FA81}"/>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8" name="Picture 67">
            <a:extLst>
              <a:ext uri="{FF2B5EF4-FFF2-40B4-BE49-F238E27FC236}">
                <a16:creationId xmlns:a16="http://schemas.microsoft.com/office/drawing/2014/main" id="{E8C155F1-D38C-B86C-B122-FFED0B67A001}"/>
              </a:ext>
            </a:extLst>
          </p:cNvPr>
          <p:cNvPicPr>
            <a:picLocks noChangeAspect="1"/>
          </p:cNvPicPr>
          <p:nvPr/>
        </p:nvPicPr>
        <p:blipFill>
          <a:blip r:embed="rId4">
            <a:alphaModFix amt="10000"/>
          </a:blip>
          <a:srcRect t="794" b="794"/>
          <a:stretch/>
        </p:blipFill>
        <p:spPr>
          <a:xfrm>
            <a:off x="5542469" y="1072428"/>
            <a:ext cx="1962189" cy="1541721"/>
          </a:xfrm>
          <a:prstGeom prst="rect">
            <a:avLst/>
          </a:prstGeom>
        </p:spPr>
      </p:pic>
      <p:sp>
        <p:nvSpPr>
          <p:cNvPr id="69" name="TextBox 68">
            <a:extLst>
              <a:ext uri="{FF2B5EF4-FFF2-40B4-BE49-F238E27FC236}">
                <a16:creationId xmlns:a16="http://schemas.microsoft.com/office/drawing/2014/main" id="{6DF7186B-901C-0F14-FE4C-C75604954AE8}"/>
              </a:ext>
            </a:extLst>
          </p:cNvPr>
          <p:cNvSpPr txBox="1"/>
          <p:nvPr/>
        </p:nvSpPr>
        <p:spPr>
          <a:xfrm>
            <a:off x="388751" y="1611142"/>
            <a:ext cx="7265116" cy="840230"/>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Sugerimos informar que los hijos de mujeres tratadas durante el embarazo con anti-TNF, </a:t>
            </a:r>
            <a:r>
              <a:rPr lang="es-ES" dirty="0" err="1">
                <a:solidFill>
                  <a:schemeClr val="bg1"/>
                </a:solidFill>
                <a:latin typeface="Calibri" panose="020F0502020204030204" pitchFamily="34" charset="0"/>
                <a:cs typeface="Calibri" panose="020F0502020204030204" pitchFamily="34" charset="0"/>
              </a:rPr>
              <a:t>ustekinumab</a:t>
            </a:r>
            <a:r>
              <a:rPr lang="es-ES" dirty="0">
                <a:solidFill>
                  <a:schemeClr val="bg1"/>
                </a:solidFill>
                <a:latin typeface="Calibri" panose="020F0502020204030204" pitchFamily="34" charset="0"/>
                <a:cs typeface="Calibri" panose="020F0502020204030204" pitchFamily="34" charset="0"/>
              </a:rPr>
              <a:t> o </a:t>
            </a:r>
            <a:r>
              <a:rPr lang="es-ES" dirty="0" err="1">
                <a:solidFill>
                  <a:schemeClr val="bg1"/>
                </a:solidFill>
                <a:latin typeface="Calibri" panose="020F0502020204030204" pitchFamily="34" charset="0"/>
                <a:cs typeface="Calibri" panose="020F0502020204030204" pitchFamily="34" charset="0"/>
              </a:rPr>
              <a:t>vedolizumab</a:t>
            </a:r>
            <a:r>
              <a:rPr lang="es-ES" dirty="0">
                <a:solidFill>
                  <a:schemeClr val="bg1"/>
                </a:solidFill>
                <a:latin typeface="Calibri" panose="020F0502020204030204" pitchFamily="34" charset="0"/>
                <a:cs typeface="Calibri" panose="020F0502020204030204" pitchFamily="34" charset="0"/>
              </a:rPr>
              <a:t> no presentan un mayor riesgo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de retraso en el desarrollo durante la primera infancia.</a:t>
            </a:r>
            <a:r>
              <a:rPr lang="e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b="1" spc="-30" dirty="0">
              <a:solidFill>
                <a:schemeClr val="bg1"/>
              </a:solidFill>
              <a:effectLst/>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EDD3A874-3A39-3B74-D351-9AB49AA91D95}"/>
              </a:ext>
            </a:extLst>
          </p:cNvPr>
          <p:cNvSpPr txBox="1"/>
          <p:nvPr/>
        </p:nvSpPr>
        <p:spPr>
          <a:xfrm>
            <a:off x="388751" y="4194740"/>
            <a:ext cx="7265116" cy="840230"/>
          </a:xfrm>
          <a:prstGeom prst="rect">
            <a:avLst/>
          </a:prstGeom>
          <a:noFill/>
        </p:spPr>
        <p:txBody>
          <a:bodyPr wrap="square" rtlCol="0">
            <a:spAutoFit/>
          </a:bodyPr>
          <a:lstStyle/>
          <a:p>
            <a:pPr>
              <a:lnSpc>
                <a:spcPct val="90000"/>
              </a:lnSpc>
            </a:pPr>
            <a:r>
              <a:rPr lang="es-ES" dirty="0">
                <a:solidFill>
                  <a:schemeClr val="bg1"/>
                </a:solidFill>
                <a:latin typeface="Calibri" panose="020F0502020204030204" pitchFamily="34" charset="0"/>
                <a:cs typeface="Calibri" panose="020F0502020204030204" pitchFamily="34" charset="0"/>
              </a:rPr>
              <a:t>Sugerimos informar que los niños nacidos de mujeres tratadas con </a:t>
            </a:r>
            <a:r>
              <a:rPr lang="es-ES" dirty="0" err="1">
                <a:solidFill>
                  <a:schemeClr val="bg1"/>
                </a:solidFill>
                <a:latin typeface="Calibri" panose="020F0502020204030204" pitchFamily="34" charset="0"/>
                <a:cs typeface="Calibri" panose="020F0502020204030204" pitchFamily="34" charset="0"/>
              </a:rPr>
              <a:t>tiopurinas</a:t>
            </a:r>
            <a:r>
              <a:rPr lang="es-ES" dirty="0">
                <a:solidFill>
                  <a:schemeClr val="bg1"/>
                </a:solidFill>
                <a:latin typeface="Calibri" panose="020F0502020204030204" pitchFamily="34" charset="0"/>
                <a:cs typeface="Calibri" panose="020F0502020204030204" pitchFamily="34" charset="0"/>
              </a:rPr>
              <a:t> durante el embarazo no presentan un mayor riesgo de retraso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en el desarrollo durante la primera infancia.</a:t>
            </a:r>
            <a:endParaRPr lang="en-US" b="1"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3214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E87DC-55F1-9A06-8B0C-44F56C90663E}"/>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B893D9-7753-8144-08DC-36A441D68CFF}"/>
              </a:ext>
            </a:extLst>
          </p:cNvPr>
          <p:cNvSpPr>
            <a:spLocks noChangeAspect="1"/>
          </p:cNvSpPr>
          <p:nvPr/>
        </p:nvSpPr>
        <p:spPr>
          <a:xfrm>
            <a:off x="2895600" y="2247900"/>
            <a:ext cx="2743200" cy="27432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Description automatically generated">
            <a:extLst>
              <a:ext uri="{FF2B5EF4-FFF2-40B4-BE49-F238E27FC236}">
                <a16:creationId xmlns:a16="http://schemas.microsoft.com/office/drawing/2014/main" id="{844B0925-2EB0-A2E9-27B9-BAAB48179EFE}"/>
              </a:ext>
            </a:extLst>
          </p:cNvPr>
          <p:cNvPicPr>
            <a:picLocks noChangeAspect="1"/>
          </p:cNvPicPr>
          <p:nvPr/>
        </p:nvPicPr>
        <p:blipFill>
          <a:blip r:embed="rId3"/>
          <a:stretch>
            <a:fillRect/>
          </a:stretch>
        </p:blipFill>
        <p:spPr>
          <a:xfrm>
            <a:off x="3397250" y="2834506"/>
            <a:ext cx="1739900" cy="1569988"/>
          </a:xfrm>
          <a:prstGeom prst="rect">
            <a:avLst/>
          </a:prstGeom>
        </p:spPr>
      </p:pic>
      <p:sp>
        <p:nvSpPr>
          <p:cNvPr id="9" name="Oval 8">
            <a:extLst>
              <a:ext uri="{FF2B5EF4-FFF2-40B4-BE49-F238E27FC236}">
                <a16:creationId xmlns:a16="http://schemas.microsoft.com/office/drawing/2014/main" id="{773DB9F2-DD94-BB8F-8595-6C89FD369C30}"/>
              </a:ext>
            </a:extLst>
          </p:cNvPr>
          <p:cNvSpPr>
            <a:spLocks noChangeAspect="1"/>
          </p:cNvSpPr>
          <p:nvPr/>
        </p:nvSpPr>
        <p:spPr>
          <a:xfrm>
            <a:off x="6553200" y="2247900"/>
            <a:ext cx="2743200" cy="27432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42ED3B-9531-83C4-2DA1-89500344EE72}"/>
              </a:ext>
            </a:extLst>
          </p:cNvPr>
          <p:cNvPicPr>
            <a:picLocks noChangeAspect="1"/>
          </p:cNvPicPr>
          <p:nvPr/>
        </p:nvPicPr>
        <p:blipFill>
          <a:blip r:embed="rId4"/>
          <a:srcRect/>
          <a:stretch/>
        </p:blipFill>
        <p:spPr>
          <a:xfrm>
            <a:off x="7199062" y="2690555"/>
            <a:ext cx="1451477" cy="1857891"/>
          </a:xfrm>
          <a:prstGeom prst="rect">
            <a:avLst/>
          </a:prstGeom>
        </p:spPr>
      </p:pic>
      <p:sp>
        <p:nvSpPr>
          <p:cNvPr id="4" name="Title 3">
            <a:extLst>
              <a:ext uri="{FF2B5EF4-FFF2-40B4-BE49-F238E27FC236}">
                <a16:creationId xmlns:a16="http://schemas.microsoft.com/office/drawing/2014/main" id="{FA696352-71B3-71F0-7889-EEA2623311C0}"/>
              </a:ext>
            </a:extLst>
          </p:cNvPr>
          <p:cNvSpPr>
            <a:spLocks noGrp="1"/>
          </p:cNvSpPr>
          <p:nvPr>
            <p:ph type="title"/>
          </p:nvPr>
        </p:nvSpPr>
        <p:spPr>
          <a:xfrm>
            <a:off x="317500" y="365125"/>
            <a:ext cx="10515600" cy="1325563"/>
          </a:xfrm>
        </p:spPr>
        <p:txBody>
          <a:bodyPr/>
          <a:lstStyle/>
          <a:p>
            <a:r>
              <a:rPr lang="es" dirty="0">
                <a:solidFill>
                  <a:schemeClr val="tx2"/>
                </a:solidFill>
                <a:latin typeface="Calibri" panose="020F0502020204030204" pitchFamily="34" charset="0"/>
                <a:cs typeface="Calibri" panose="020F0502020204030204" pitchFamily="34" charset="0"/>
              </a:rPr>
              <a:t>Eventos adversos durante el embarazo y el neonato</a:t>
            </a:r>
          </a:p>
        </p:txBody>
      </p:sp>
      <p:sp>
        <p:nvSpPr>
          <p:cNvPr id="2" name="Slide Number Placeholder 1">
            <a:extLst>
              <a:ext uri="{FF2B5EF4-FFF2-40B4-BE49-F238E27FC236}">
                <a16:creationId xmlns:a16="http://schemas.microsoft.com/office/drawing/2014/main" id="{416C5A5D-D039-A2BE-7848-29FD55A9DE42}"/>
              </a:ext>
            </a:extLst>
          </p:cNvPr>
          <p:cNvSpPr>
            <a:spLocks noGrp="1"/>
          </p:cNvSpPr>
          <p:nvPr>
            <p:ph type="sldNum" sz="quarter" idx="12"/>
          </p:nvPr>
        </p:nvSpPr>
        <p:spPr/>
        <p:txBody>
          <a:bodyPr/>
          <a:lstStyle/>
          <a:p>
            <a:fld id="{F7A97E85-343F-DE4C-AB4F-C00C4B6D29EF}" type="slidenum">
              <a:rPr lang="en-US" smtClean="0"/>
              <a:t>65</a:t>
            </a:fld>
            <a:endParaRPr lang="en-US"/>
          </a:p>
        </p:txBody>
      </p:sp>
      <p:sp>
        <p:nvSpPr>
          <p:cNvPr id="3" name="TextBox 2">
            <a:extLst>
              <a:ext uri="{FF2B5EF4-FFF2-40B4-BE49-F238E27FC236}">
                <a16:creationId xmlns:a16="http://schemas.microsoft.com/office/drawing/2014/main" id="{702EA7B1-167E-6359-51C0-A1A1062BF569}"/>
              </a:ext>
            </a:extLst>
          </p:cNvPr>
          <p:cNvSpPr txBox="1"/>
          <p:nvPr/>
        </p:nvSpPr>
        <p:spPr>
          <a:xfrm>
            <a:off x="363220" y="2434560"/>
            <a:ext cx="2545080" cy="3477875"/>
          </a:xfrm>
          <a:prstGeom prst="rect">
            <a:avLst/>
          </a:prstGeom>
          <a:noFill/>
        </p:spPr>
        <p:txBody>
          <a:bodyPr wrap="square" lIns="91440" tIns="45720" rIns="91440" bIns="45720" rtlCol="0" anchor="t">
            <a:spAutoFit/>
          </a:bodyPr>
          <a:lstStyle/>
          <a:p>
            <a:pPr>
              <a:spcAft>
                <a:spcPts val="2400"/>
              </a:spcAft>
            </a:pPr>
            <a:r>
              <a:rPr lang="es" dirty="0">
                <a:solidFill>
                  <a:srgbClr val="211D1E"/>
                </a:solidFill>
                <a:effectLst/>
                <a:latin typeface="Calibri" panose="020F0502020204030204" pitchFamily="34" charset="0"/>
                <a:cs typeface="Calibri" panose="020F0502020204030204" pitchFamily="34" charset="0"/>
              </a:rPr>
              <a:t>Mayor riesgo de bajo peso al nacer con EII materna activa</a:t>
            </a:r>
          </a:p>
          <a:p>
            <a:pPr>
              <a:spcAft>
                <a:spcPts val="2400"/>
              </a:spcAft>
            </a:pPr>
            <a:r>
              <a:rPr lang="es" dirty="0">
                <a:solidFill>
                  <a:srgbClr val="211D1E"/>
                </a:solidFill>
                <a:effectLst/>
                <a:latin typeface="Calibri"/>
                <a:ea typeface="Calibri"/>
                <a:cs typeface="Calibri"/>
              </a:rPr>
              <a:t>Mayor riesgo </a:t>
            </a:r>
            <a:r>
              <a:rPr lang="es" dirty="0">
                <a:solidFill>
                  <a:srgbClr val="211D1E"/>
                </a:solidFill>
                <a:latin typeface="Calibri"/>
                <a:ea typeface="Calibri"/>
                <a:cs typeface="Calibri"/>
              </a:rPr>
              <a:t>de </a:t>
            </a:r>
            <a:r>
              <a:rPr lang="es" dirty="0">
                <a:solidFill>
                  <a:srgbClr val="3F3F3F"/>
                </a:solidFill>
                <a:latin typeface="Calibri"/>
                <a:ea typeface="Calibri"/>
                <a:cs typeface="Calibri"/>
              </a:rPr>
              <a:t>ingreso en</a:t>
            </a:r>
            <a:r>
              <a:rPr lang="es" dirty="0">
                <a:solidFill>
                  <a:srgbClr val="3F3F3F"/>
                </a:solidFill>
                <a:effectLst/>
                <a:latin typeface="Calibri"/>
                <a:ea typeface="Calibri"/>
                <a:cs typeface="Calibri"/>
              </a:rPr>
              <a:t> </a:t>
            </a:r>
            <a:r>
              <a:rPr lang="es" dirty="0">
                <a:solidFill>
                  <a:srgbClr val="3F3F3F"/>
                </a:solidFill>
                <a:latin typeface="Calibri"/>
                <a:ea typeface="Calibri"/>
                <a:cs typeface="Calibri"/>
              </a:rPr>
              <a:t>unidad de cuidados intensivos</a:t>
            </a:r>
            <a:r>
              <a:rPr lang="es" dirty="0">
                <a:solidFill>
                  <a:srgbClr val="211D1E"/>
                </a:solidFill>
                <a:effectLst/>
                <a:latin typeface="Calibri"/>
                <a:ea typeface="Calibri"/>
                <a:cs typeface="Calibri"/>
              </a:rPr>
              <a:t> neonatales</a:t>
            </a:r>
          </a:p>
          <a:p>
            <a:pPr>
              <a:spcAft>
                <a:spcPts val="2400"/>
              </a:spcAft>
            </a:pPr>
            <a:r>
              <a:rPr lang="es" dirty="0">
                <a:solidFill>
                  <a:srgbClr val="211D1E"/>
                </a:solidFill>
                <a:effectLst/>
                <a:latin typeface="Calibri"/>
                <a:ea typeface="Calibri"/>
                <a:cs typeface="Calibri"/>
              </a:rPr>
              <a:t>Mayor riesgo de </a:t>
            </a:r>
            <a:r>
              <a:rPr lang="es" dirty="0">
                <a:solidFill>
                  <a:srgbClr val="3F3F3F"/>
                </a:solidFill>
                <a:latin typeface="Calibri"/>
                <a:ea typeface="Calibri"/>
                <a:cs typeface="Calibri"/>
              </a:rPr>
              <a:t>ser </a:t>
            </a:r>
            <a:r>
              <a:rPr lang="es" dirty="0">
                <a:solidFill>
                  <a:srgbClr val="3F3F3F"/>
                </a:solidFill>
                <a:effectLst/>
                <a:latin typeface="Calibri"/>
                <a:ea typeface="Calibri"/>
                <a:cs typeface="Calibri"/>
              </a:rPr>
              <a:t>pequeño para la edad gestacional </a:t>
            </a:r>
            <a:r>
              <a:rPr lang="es" dirty="0">
                <a:solidFill>
                  <a:srgbClr val="211D1E"/>
                </a:solidFill>
                <a:effectLst/>
                <a:latin typeface="Calibri"/>
                <a:ea typeface="Calibri"/>
                <a:cs typeface="Calibri"/>
              </a:rPr>
              <a:t>con EII materna activa</a:t>
            </a:r>
            <a:endParaRPr lang="en-US" dirty="0">
              <a:latin typeface="Calibri"/>
              <a:ea typeface="Calibri"/>
              <a:cs typeface="Calibri"/>
            </a:endParaRPr>
          </a:p>
        </p:txBody>
      </p:sp>
      <p:sp>
        <p:nvSpPr>
          <p:cNvPr id="8" name="TextBox 7">
            <a:extLst>
              <a:ext uri="{FF2B5EF4-FFF2-40B4-BE49-F238E27FC236}">
                <a16:creationId xmlns:a16="http://schemas.microsoft.com/office/drawing/2014/main" id="{B1763CB5-96DC-AF40-FBF9-309D42D1E605}"/>
              </a:ext>
            </a:extLst>
          </p:cNvPr>
          <p:cNvSpPr txBox="1"/>
          <p:nvPr/>
        </p:nvSpPr>
        <p:spPr>
          <a:xfrm>
            <a:off x="9563100" y="2157561"/>
            <a:ext cx="2297327" cy="2923877"/>
          </a:xfrm>
          <a:prstGeom prst="rect">
            <a:avLst/>
          </a:prstGeom>
          <a:noFill/>
        </p:spPr>
        <p:txBody>
          <a:bodyPr wrap="square" lIns="91440" tIns="45720" rIns="91440" bIns="45720" rtlCol="0" anchor="t">
            <a:spAutoFit/>
          </a:bodyPr>
          <a:lstStyle/>
          <a:p>
            <a:pPr>
              <a:spcAft>
                <a:spcPts val="2400"/>
              </a:spcAft>
            </a:pPr>
            <a:r>
              <a:rPr lang="es" dirty="0">
                <a:solidFill>
                  <a:srgbClr val="211D1E"/>
                </a:solidFill>
                <a:effectLst/>
                <a:latin typeface="Calibri" panose="020F0502020204030204" pitchFamily="34" charset="0"/>
                <a:cs typeface="Calibri" panose="020F0502020204030204" pitchFamily="34" charset="0"/>
              </a:rPr>
              <a:t>Mayor riesgo de </a:t>
            </a:r>
            <a:br>
              <a:rPr lang="en-US" dirty="0">
                <a:solidFill>
                  <a:srgbClr val="211D1E"/>
                </a:solidFill>
                <a:effectLst/>
                <a:latin typeface="Calibri" panose="020F0502020204030204" pitchFamily="34" charset="0"/>
                <a:cs typeface="Calibri" panose="020F0502020204030204" pitchFamily="34" charset="0"/>
              </a:rPr>
            </a:br>
            <a:r>
              <a:rPr lang="es" dirty="0">
                <a:solidFill>
                  <a:srgbClr val="211D1E"/>
                </a:solidFill>
                <a:effectLst/>
                <a:latin typeface="Calibri" panose="020F0502020204030204" pitchFamily="34" charset="0"/>
                <a:cs typeface="Calibri" panose="020F0502020204030204" pitchFamily="34" charset="0"/>
              </a:rPr>
              <a:t>parto prematuro</a:t>
            </a:r>
          </a:p>
          <a:p>
            <a:pPr>
              <a:spcAft>
                <a:spcPts val="2400"/>
              </a:spcAft>
            </a:pPr>
            <a:r>
              <a:rPr lang="es" dirty="0">
                <a:solidFill>
                  <a:srgbClr val="211D1E"/>
                </a:solidFill>
                <a:effectLst/>
                <a:latin typeface="Calibri" panose="020F0502020204030204" pitchFamily="34" charset="0"/>
                <a:cs typeface="Calibri" panose="020F0502020204030204" pitchFamily="34" charset="0"/>
              </a:rPr>
              <a:t>Mayor riesgo </a:t>
            </a:r>
            <a:br>
              <a:rPr lang="en-US" dirty="0">
                <a:solidFill>
                  <a:srgbClr val="211D1E"/>
                </a:solidFill>
                <a:effectLst/>
                <a:latin typeface="Calibri" panose="020F0502020204030204" pitchFamily="34" charset="0"/>
                <a:cs typeface="Calibri" panose="020F0502020204030204" pitchFamily="34" charset="0"/>
              </a:rPr>
            </a:br>
            <a:r>
              <a:rPr lang="es" dirty="0">
                <a:solidFill>
                  <a:srgbClr val="211D1E"/>
                </a:solidFill>
                <a:effectLst/>
                <a:latin typeface="Calibri" panose="020F0502020204030204" pitchFamily="34" charset="0"/>
                <a:cs typeface="Calibri" panose="020F0502020204030204" pitchFamily="34" charset="0"/>
              </a:rPr>
              <a:t>de aborto espontáneo con enfermedad activa</a:t>
            </a:r>
          </a:p>
          <a:p>
            <a:pPr>
              <a:spcAft>
                <a:spcPts val="2400"/>
              </a:spcAft>
            </a:pPr>
            <a:r>
              <a:rPr lang="es" dirty="0">
                <a:solidFill>
                  <a:srgbClr val="211D1E"/>
                </a:solidFill>
                <a:effectLst/>
                <a:latin typeface="Calibri"/>
                <a:ea typeface="Calibri"/>
                <a:cs typeface="Calibri"/>
              </a:rPr>
              <a:t>Mayor riesgo </a:t>
            </a:r>
            <a:br>
              <a:rPr lang="en-US" dirty="0">
                <a:effectLst/>
                <a:latin typeface="Calibri" panose="020F0502020204030204" pitchFamily="34" charset="0"/>
                <a:cs typeface="Calibri" panose="020F0502020204030204" pitchFamily="34" charset="0"/>
              </a:rPr>
            </a:br>
            <a:r>
              <a:rPr lang="es" dirty="0">
                <a:solidFill>
                  <a:srgbClr val="211D1E"/>
                </a:solidFill>
                <a:effectLst/>
                <a:latin typeface="Calibri"/>
                <a:ea typeface="Calibri"/>
                <a:cs typeface="Calibri"/>
              </a:rPr>
              <a:t>de </a:t>
            </a:r>
            <a:r>
              <a:rPr lang="es" dirty="0">
                <a:solidFill>
                  <a:srgbClr val="3F3F3F"/>
                </a:solidFill>
                <a:effectLst/>
                <a:latin typeface="Calibri"/>
                <a:ea typeface="Calibri"/>
                <a:cs typeface="Calibri"/>
              </a:rPr>
              <a:t>tromboembolismo</a:t>
            </a:r>
            <a:endParaRPr lang="en-US" dirty="0">
              <a:solidFill>
                <a:srgbClr val="211D1E"/>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E2CB4B8B-01AA-B616-CC03-CA3632E8BF8C}"/>
              </a:ext>
            </a:extLst>
          </p:cNvPr>
          <p:cNvCxnSpPr/>
          <p:nvPr/>
        </p:nvCxnSpPr>
        <p:spPr>
          <a:xfrm>
            <a:off x="444500" y="3454400"/>
            <a:ext cx="22098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B226223-77A6-050E-FDD0-A232C0B5D46A}"/>
              </a:ext>
            </a:extLst>
          </p:cNvPr>
          <p:cNvCxnSpPr/>
          <p:nvPr/>
        </p:nvCxnSpPr>
        <p:spPr>
          <a:xfrm>
            <a:off x="444500" y="4540669"/>
            <a:ext cx="22098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A6B5BE-DAA7-0CD4-2687-0C61B8D63838}"/>
              </a:ext>
            </a:extLst>
          </p:cNvPr>
          <p:cNvCxnSpPr/>
          <p:nvPr/>
        </p:nvCxnSpPr>
        <p:spPr>
          <a:xfrm>
            <a:off x="9652000" y="2908300"/>
            <a:ext cx="2209800" cy="0"/>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EEE8E76-14DE-0EAF-40C6-E4AA3686B4E4}"/>
              </a:ext>
            </a:extLst>
          </p:cNvPr>
          <p:cNvCxnSpPr/>
          <p:nvPr/>
        </p:nvCxnSpPr>
        <p:spPr>
          <a:xfrm>
            <a:off x="9652000" y="4318000"/>
            <a:ext cx="2209800" cy="0"/>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E8BAC91-53D4-6406-5814-D3F533FBA64A}"/>
              </a:ext>
            </a:extLst>
          </p:cNvPr>
          <p:cNvCxnSpPr>
            <a:cxnSpLocks/>
          </p:cNvCxnSpPr>
          <p:nvPr/>
        </p:nvCxnSpPr>
        <p:spPr>
          <a:xfrm flipV="1">
            <a:off x="6096000" y="2247900"/>
            <a:ext cx="0" cy="2705100"/>
          </a:xfrm>
          <a:prstGeom prst="line">
            <a:avLst/>
          </a:prstGeom>
          <a:ln>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846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D97BF8-95A9-BFC5-4FD2-32CB4012D750}"/>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CA57CA-87EA-9745-03A4-EE2ED3BB9549}"/>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6" name="Text Placeholder 5">
            <a:extLst>
              <a:ext uri="{FF2B5EF4-FFF2-40B4-BE49-F238E27FC236}">
                <a16:creationId xmlns:a16="http://schemas.microsoft.com/office/drawing/2014/main" id="{B2025417-FFF6-B948-A556-346E1D2A7058}"/>
              </a:ext>
            </a:extLst>
          </p:cNvPr>
          <p:cNvSpPr>
            <a:spLocks noGrp="1"/>
          </p:cNvSpPr>
          <p:nvPr>
            <p:ph idx="1"/>
          </p:nvPr>
        </p:nvSpPr>
        <p:spPr/>
        <p:txBody>
          <a:bodyPr>
            <a:normAutofit/>
          </a:bodyPr>
          <a:lstStyle/>
          <a:p>
            <a:pPr lvl="2"/>
            <a:endParaRPr lang="en-US" sz="7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EBE2F002-152F-4211-0B70-8130D0889BB3}"/>
              </a:ext>
            </a:extLst>
          </p:cNvPr>
          <p:cNvSpPr>
            <a:spLocks noGrp="1"/>
          </p:cNvSpPr>
          <p:nvPr>
            <p:ph type="sldNum" sz="quarter" idx="12"/>
          </p:nvPr>
        </p:nvSpPr>
        <p:spPr/>
        <p:txBody>
          <a:bodyPr/>
          <a:lstStyle/>
          <a:p>
            <a:fld id="{C1BBCEF6-2ADA-364E-98F1-750B8367BB0E}" type="slidenum">
              <a:rPr lang="en-US" smtClean="0"/>
              <a:pPr/>
              <a:t>66</a:t>
            </a:fld>
            <a:endParaRPr lang="en-US"/>
          </a:p>
        </p:txBody>
      </p:sp>
      <p:sp>
        <p:nvSpPr>
          <p:cNvPr id="10" name="Content Placeholder 2">
            <a:extLst>
              <a:ext uri="{FF2B5EF4-FFF2-40B4-BE49-F238E27FC236}">
                <a16:creationId xmlns:a16="http://schemas.microsoft.com/office/drawing/2014/main" id="{C69F9B3A-6D75-2520-31E4-FE296ED9B03F}"/>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Factores maternos que afectan el embarazo</a:t>
            </a:r>
            <a:endParaRPr lang="en-US" sz="1600" dirty="0">
              <a:solidFill>
                <a:schemeClr val="tx2"/>
              </a:solidFill>
            </a:endParaRPr>
          </a:p>
        </p:txBody>
      </p:sp>
      <p:sp>
        <p:nvSpPr>
          <p:cNvPr id="11" name="Oval 10">
            <a:extLst>
              <a:ext uri="{FF2B5EF4-FFF2-40B4-BE49-F238E27FC236}">
                <a16:creationId xmlns:a16="http://schemas.microsoft.com/office/drawing/2014/main" id="{172CB423-1117-D546-8251-97500390EBCB}"/>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6FA2B-6B3C-68BC-1B93-606490FABE16}"/>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C607FA-5CAB-BA6C-93BA-E499D84D0B0A}"/>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5A725C-EC7A-4A9B-E4AB-8D44E637C982}"/>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F3CCC2-9E2E-9323-171C-C36D1A69D4A7}"/>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1E59651C-68A0-4CB1-2F31-57544892BB7B}"/>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Fertilidad</a:t>
            </a:r>
            <a:endParaRPr lang="en-US" sz="1600" dirty="0">
              <a:solidFill>
                <a:schemeClr val="tx2"/>
              </a:solidFill>
            </a:endParaRPr>
          </a:p>
        </p:txBody>
      </p:sp>
      <p:sp>
        <p:nvSpPr>
          <p:cNvPr id="17" name="Content Placeholder 2">
            <a:extLst>
              <a:ext uri="{FF2B5EF4-FFF2-40B4-BE49-F238E27FC236}">
                <a16:creationId xmlns:a16="http://schemas.microsoft.com/office/drawing/2014/main" id="{B34C7306-5AD0-6B57-9090-ABC5A6A3BD15}"/>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Asesoramiento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y optimización preconcepcional</a:t>
            </a:r>
            <a:endParaRPr lang="en-US" sz="1600" dirty="0">
              <a:solidFill>
                <a:schemeClr val="tx2"/>
              </a:solidFill>
            </a:endParaRPr>
          </a:p>
        </p:txBody>
      </p:sp>
      <p:sp>
        <p:nvSpPr>
          <p:cNvPr id="18" name="Content Placeholder 2">
            <a:extLst>
              <a:ext uri="{FF2B5EF4-FFF2-40B4-BE49-F238E27FC236}">
                <a16:creationId xmlns:a16="http://schemas.microsoft.com/office/drawing/2014/main" id="{1BB1CDD3-E62D-0E9F-E1C8-241C03BE666B}"/>
              </a:ext>
            </a:extLst>
          </p:cNvPr>
          <p:cNvSpPr txBox="1">
            <a:spLocks/>
          </p:cNvSpPr>
          <p:nvPr/>
        </p:nvSpPr>
        <p:spPr>
          <a:xfrm>
            <a:off x="7061657" y="1959307"/>
            <a:ext cx="2236647" cy="8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de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actividad de </a:t>
            </a:r>
            <a:br>
              <a:rPr lang="e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la enfermedad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endParaRPr>
          </a:p>
        </p:txBody>
      </p:sp>
      <p:sp>
        <p:nvSpPr>
          <p:cNvPr id="19" name="Content Placeholder 2">
            <a:extLst>
              <a:ext uri="{FF2B5EF4-FFF2-40B4-BE49-F238E27FC236}">
                <a16:creationId xmlns:a16="http://schemas.microsoft.com/office/drawing/2014/main" id="{0E6CFD37-0239-E021-8981-ECB79B3DE07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tx2"/>
                </a:solidFill>
                <a:latin typeface="Calibri" panose="020F0502020204030204" pitchFamily="34" charset="0"/>
                <a:cs typeface="Times New Roman" panose="02020603050405020304" pitchFamily="18" charset="0"/>
              </a:rPr>
              <a:t>Manejo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del embarazo</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0" name="Content Placeholder 2">
            <a:extLst>
              <a:ext uri="{FF2B5EF4-FFF2-40B4-BE49-F238E27FC236}">
                <a16:creationId xmlns:a16="http://schemas.microsoft.com/office/drawing/2014/main" id="{F0287246-EC89-18C3-61A9-8ED1452564E9}"/>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el embarazo</a:t>
            </a:r>
            <a:endParaRPr lang="en-US" sz="1600" dirty="0">
              <a:solidFill>
                <a:schemeClr val="tx2"/>
              </a:solidFill>
              <a:latin typeface="Calibri" panose="020F0502020204030204" pitchFamily="34" charset="0"/>
            </a:endParaRPr>
          </a:p>
        </p:txBody>
      </p:sp>
      <p:sp>
        <p:nvSpPr>
          <p:cNvPr id="21" name="Oval 20">
            <a:extLst>
              <a:ext uri="{FF2B5EF4-FFF2-40B4-BE49-F238E27FC236}">
                <a16:creationId xmlns:a16="http://schemas.microsoft.com/office/drawing/2014/main" id="{EF240DE4-1151-1DE1-BE31-8785039334E9}"/>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AD166B-B73C-351A-2A78-6CC02158E316}"/>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C90B5F5-FA27-FACF-967D-C72C4FD44041}"/>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FAAC19-79E1-2140-4F0D-7BFA354C6F7B}"/>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B23C53-0E52-9F67-9136-C8C624F683C0}"/>
              </a:ext>
            </a:extLst>
          </p:cNvPr>
          <p:cNvSpPr/>
          <p:nvPr/>
        </p:nvSpPr>
        <p:spPr>
          <a:xfrm>
            <a:off x="97536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B797CCD2-566E-C42A-F180-A6E0E5B65AA5}"/>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Fármacos para la EII </a:t>
            </a:r>
            <a:br>
              <a:rPr lang="en-US" sz="1600" dirty="0">
                <a:solidFill>
                  <a:schemeClr val="tx2"/>
                </a:solidFill>
                <a:latin typeface="Calibri" panose="020F0502020204030204" pitchFamily="34" charset="0"/>
                <a:cs typeface="Times New Roman" panose="02020603050405020304" pitchFamily="18" charset="0"/>
              </a:rPr>
            </a:br>
            <a:r>
              <a:rPr lang="es" sz="1600" dirty="0">
                <a:solidFill>
                  <a:schemeClr val="tx2"/>
                </a:solidFill>
                <a:latin typeface="Calibri" panose="020F0502020204030204" pitchFamily="34" charset="0"/>
                <a:cs typeface="Times New Roman" panose="02020603050405020304" pitchFamily="18" charset="0"/>
              </a:rPr>
              <a:t>durante la lactancia</a:t>
            </a:r>
            <a:endParaRPr lang="en-US" sz="1600" dirty="0">
              <a:solidFill>
                <a:schemeClr val="tx2"/>
              </a:solidFill>
              <a:latin typeface="Calibri" panose="020F0502020204030204" pitchFamily="34" charset="0"/>
            </a:endParaRPr>
          </a:p>
        </p:txBody>
      </p:sp>
      <p:sp>
        <p:nvSpPr>
          <p:cNvPr id="27" name="Content Placeholder 2">
            <a:extLst>
              <a:ext uri="{FF2B5EF4-FFF2-40B4-BE49-F238E27FC236}">
                <a16:creationId xmlns:a16="http://schemas.microsoft.com/office/drawing/2014/main" id="{1D111DF3-A540-06CB-FF3A-B3EB5B5AAFAB}"/>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235762C0-DFC5-4C17-B373-41FD25566C0F}"/>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s" sz="1600" dirty="0">
                <a:solidFill>
                  <a:schemeClr val="tx2"/>
                </a:solidFill>
                <a:latin typeface="Calibri" panose="020F0502020204030204" pitchFamily="34" charset="0"/>
                <a:cs typeface="Times New Roman" panose="02020603050405020304" pitchFamily="18" charset="0"/>
              </a:rPr>
              <a:t>Eventos adversos fetales y neonatales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231D7518-9607-2FF4-8C4D-4E4636CB887B}"/>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s" sz="1600" dirty="0">
                <a:solidFill>
                  <a:schemeClr val="accent2">
                    <a:lumMod val="75000"/>
                  </a:schemeClr>
                </a:solidFill>
                <a:latin typeface="Calibri" panose="020F0502020204030204" pitchFamily="34" charset="0"/>
                <a:cs typeface="Times New Roman" panose="02020603050405020304" pitchFamily="18" charset="0"/>
              </a:rPr>
              <a:t>Vacunas</a:t>
            </a:r>
            <a:endParaRPr lang="en-US" sz="1600" dirty="0">
              <a:solidFill>
                <a:schemeClr val="accent2">
                  <a:lumMod val="75000"/>
                </a:schemeClr>
              </a:solidFill>
            </a:endParaRPr>
          </a:p>
        </p:txBody>
      </p:sp>
      <p:pic>
        <p:nvPicPr>
          <p:cNvPr id="30" name="Picture 29" descr="A set of icons on a black background&#10;&#10;Description automatically generated">
            <a:extLst>
              <a:ext uri="{FF2B5EF4-FFF2-40B4-BE49-F238E27FC236}">
                <a16:creationId xmlns:a16="http://schemas.microsoft.com/office/drawing/2014/main" id="{3C48ED64-C2D3-99F8-3EE1-1E0D092F07C5}"/>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1" name="Picture 30" descr="A set of icons on a black background&#10;&#10;Description automatically generated">
            <a:extLst>
              <a:ext uri="{FF2B5EF4-FFF2-40B4-BE49-F238E27FC236}">
                <a16:creationId xmlns:a16="http://schemas.microsoft.com/office/drawing/2014/main" id="{649F011C-89A8-02D9-15ED-4CF5DA48EE23}"/>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CD9EC1D5-AFF0-FAFD-85B7-2BCABAFD30A0}"/>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7E10C39-073E-4EB0-DFA9-814A4425BBFA}"/>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42A5DB39-2D1B-9D99-EC99-39903956DA1F}"/>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5" name="Graphic 34" descr="Warning outline">
            <a:extLst>
              <a:ext uri="{FF2B5EF4-FFF2-40B4-BE49-F238E27FC236}">
                <a16:creationId xmlns:a16="http://schemas.microsoft.com/office/drawing/2014/main" id="{4DF31C05-5882-30EC-CFC6-037A77953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6" name="Graphic 35" descr="Medicine outline">
            <a:extLst>
              <a:ext uri="{FF2B5EF4-FFF2-40B4-BE49-F238E27FC236}">
                <a16:creationId xmlns:a16="http://schemas.microsoft.com/office/drawing/2014/main" id="{04AD3911-4281-7029-D8DF-5C8761599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7" name="Picture 36">
            <a:extLst>
              <a:ext uri="{FF2B5EF4-FFF2-40B4-BE49-F238E27FC236}">
                <a16:creationId xmlns:a16="http://schemas.microsoft.com/office/drawing/2014/main" id="{6D9A9B6A-3C15-9B21-197A-4C199C7974A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8" name="Graphic 37" descr="Chat outline">
            <a:extLst>
              <a:ext uri="{FF2B5EF4-FFF2-40B4-BE49-F238E27FC236}">
                <a16:creationId xmlns:a16="http://schemas.microsoft.com/office/drawing/2014/main" id="{0E51CB6E-7047-80D8-B8E4-B0AF983AE1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39" name="Picture 38" descr="A hand holding a heart&#10;&#10;Description automatically generated">
            <a:extLst>
              <a:ext uri="{FF2B5EF4-FFF2-40B4-BE49-F238E27FC236}">
                <a16:creationId xmlns:a16="http://schemas.microsoft.com/office/drawing/2014/main" id="{0FBCDB62-A3F8-A61B-AB51-382F22BBB3D0}"/>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479146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12506-992B-8AC4-0EA3-6C3782DA0C56}"/>
              </a:ext>
            </a:extLst>
          </p:cNvPr>
          <p:cNvSpPr>
            <a:spLocks noGrp="1"/>
          </p:cNvSpPr>
          <p:nvPr>
            <p:ph type="sldNum" sz="quarter" idx="12"/>
          </p:nvPr>
        </p:nvSpPr>
        <p:spPr/>
        <p:txBody>
          <a:bodyPr/>
          <a:lstStyle/>
          <a:p>
            <a:fld id="{C1BBCEF6-2ADA-364E-98F1-750B8367BB0E}" type="slidenum">
              <a:rPr lang="en-US" smtClean="0"/>
              <a:t>67</a:t>
            </a:fld>
            <a:endParaRPr lang="en-US"/>
          </a:p>
        </p:txBody>
      </p:sp>
      <p:pic>
        <p:nvPicPr>
          <p:cNvPr id="3" name="Picture 2" descr="A white and grey triangle pattern&#10;&#10;Description automatically generated">
            <a:extLst>
              <a:ext uri="{FF2B5EF4-FFF2-40B4-BE49-F238E27FC236}">
                <a16:creationId xmlns:a16="http://schemas.microsoft.com/office/drawing/2014/main" id="{E5057DF1-E1E5-07EF-A81E-083D1496D744}"/>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4" name="Rectangle 3">
            <a:extLst>
              <a:ext uri="{FF2B5EF4-FFF2-40B4-BE49-F238E27FC236}">
                <a16:creationId xmlns:a16="http://schemas.microsoft.com/office/drawing/2014/main" id="{171A4753-2521-834A-0BFA-91AE9E46CE5E}"/>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0D5AB26-86B5-10DF-D55A-B386A7075219}"/>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ACA8D07-5B96-74F8-5BA6-7515A58CEAC3}"/>
              </a:ext>
            </a:extLst>
          </p:cNvPr>
          <p:cNvSpPr txBox="1"/>
          <p:nvPr/>
        </p:nvSpPr>
        <p:spPr>
          <a:xfrm>
            <a:off x="363942" y="279131"/>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a:t>
            </a:r>
            <a:r>
              <a:rPr lang="es-ES" b="1" dirty="0">
                <a:solidFill>
                  <a:schemeClr val="bg1"/>
                </a:solidFill>
                <a:latin typeface="Calibri" panose="020F0502020204030204" pitchFamily="34" charset="0"/>
                <a:cs typeface="Calibri" panose="020F0502020204030204" pitchFamily="34" charset="0"/>
              </a:rPr>
              <a:t>e</a:t>
            </a:r>
            <a:r>
              <a:rPr lang="es" b="1" dirty="0">
                <a:solidFill>
                  <a:schemeClr val="bg1"/>
                </a:solidFill>
                <a:latin typeface="Calibri" panose="020F0502020204030204" pitchFamily="34" charset="0"/>
                <a:cs typeface="Calibri" panose="020F0502020204030204" pitchFamily="34" charset="0"/>
              </a:rPr>
              <a:t>comendación GRADE 32:</a:t>
            </a:r>
            <a:endParaRPr lang="en-US" dirty="0">
              <a:solidFill>
                <a:schemeClr val="bg1"/>
              </a:solidFill>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66F6BA47-CA2C-3695-4A29-FCC131924F48}"/>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Content Placeholder 2">
            <a:extLst>
              <a:ext uri="{FF2B5EF4-FFF2-40B4-BE49-F238E27FC236}">
                <a16:creationId xmlns:a16="http://schemas.microsoft.com/office/drawing/2014/main" id="{286895F3-7218-F92E-8170-C6658954AB15}"/>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59C9A991-F023-82E8-43EF-AA1C321B91E9}"/>
              </a:ext>
            </a:extLst>
          </p:cNvPr>
          <p:cNvGrpSpPr>
            <a:grpSpLocks noChangeAspect="1"/>
          </p:cNvGrpSpPr>
          <p:nvPr/>
        </p:nvGrpSpPr>
        <p:grpSpPr>
          <a:xfrm>
            <a:off x="9582647" y="476619"/>
            <a:ext cx="1554480" cy="306358"/>
            <a:chOff x="8077200" y="2074333"/>
            <a:chExt cx="2319866" cy="457200"/>
          </a:xfrm>
        </p:grpSpPr>
        <p:sp>
          <p:nvSpPr>
            <p:cNvPr id="44" name="Oval 43">
              <a:extLst>
                <a:ext uri="{FF2B5EF4-FFF2-40B4-BE49-F238E27FC236}">
                  <a16:creationId xmlns:a16="http://schemas.microsoft.com/office/drawing/2014/main" id="{97F28A56-870C-0D60-5A31-DE6E2EE5FAF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72CE03AE-F23E-6E9B-4349-C48906A6A23A}"/>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Oval 45">
              <a:extLst>
                <a:ext uri="{FF2B5EF4-FFF2-40B4-BE49-F238E27FC236}">
                  <a16:creationId xmlns:a16="http://schemas.microsoft.com/office/drawing/2014/main" id="{FEE445ED-5FC3-60FB-EF1A-F52166FA9591}"/>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5278F6AC-9BF8-D36B-38E0-9A4F46FE240B}"/>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8" name="TextBox 47">
            <a:extLst>
              <a:ext uri="{FF2B5EF4-FFF2-40B4-BE49-F238E27FC236}">
                <a16:creationId xmlns:a16="http://schemas.microsoft.com/office/drawing/2014/main" id="{36FA1862-95A3-FF86-40BB-96BE35AACDC3}"/>
              </a:ext>
            </a:extLst>
          </p:cNvPr>
          <p:cNvSpPr txBox="1"/>
          <p:nvPr/>
        </p:nvSpPr>
        <p:spPr>
          <a:xfrm>
            <a:off x="8053475" y="92865"/>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49" name="Content Placeholder 2">
            <a:extLst>
              <a:ext uri="{FF2B5EF4-FFF2-40B4-BE49-F238E27FC236}">
                <a16:creationId xmlns:a16="http://schemas.microsoft.com/office/drawing/2014/main" id="{4C42B309-D8B5-D97D-DC53-FE918BC983AE}"/>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Fuerte</a:t>
            </a:r>
          </a:p>
        </p:txBody>
      </p:sp>
      <p:sp>
        <p:nvSpPr>
          <p:cNvPr id="50" name="TextBox 49">
            <a:extLst>
              <a:ext uri="{FF2B5EF4-FFF2-40B4-BE49-F238E27FC236}">
                <a16:creationId xmlns:a16="http://schemas.microsoft.com/office/drawing/2014/main" id="{CD2003AE-0C81-43C0-D7D6-F90CA3624CC4}"/>
              </a:ext>
            </a:extLst>
          </p:cNvPr>
          <p:cNvSpPr txBox="1"/>
          <p:nvPr/>
        </p:nvSpPr>
        <p:spPr>
          <a:xfrm>
            <a:off x="8057019" y="1128692"/>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51" name="Round Single Corner Rectangle 50">
            <a:extLst>
              <a:ext uri="{FF2B5EF4-FFF2-40B4-BE49-F238E27FC236}">
                <a16:creationId xmlns:a16="http://schemas.microsoft.com/office/drawing/2014/main" id="{835F6540-8A1E-EF3F-7C8F-BC1BC58A37D8}"/>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58C0A898-128E-1FE2-5E43-C1C13B258C72}"/>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53" name="TextBox 52">
            <a:extLst>
              <a:ext uri="{FF2B5EF4-FFF2-40B4-BE49-F238E27FC236}">
                <a16:creationId xmlns:a16="http://schemas.microsoft.com/office/drawing/2014/main" id="{3EEA4173-5A24-EF6D-A2BE-E25473F787B3}"/>
              </a:ext>
            </a:extLst>
          </p:cNvPr>
          <p:cNvSpPr txBox="1"/>
          <p:nvPr/>
        </p:nvSpPr>
        <p:spPr>
          <a:xfrm>
            <a:off x="388751" y="800563"/>
            <a:ext cx="7265116" cy="646331"/>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Recomendamos que se administren vacunas inactivadas a los recién nacidos de madres con EII tratadas con fármacos anti-TNF</a:t>
            </a:r>
            <a:endParaRPr lang="es" sz="1500" spc="-40" dirty="0">
              <a:solidFill>
                <a:schemeClr val="bg1"/>
              </a:solidFill>
              <a:effectLst/>
              <a:latin typeface="Calibri" panose="020F0502020204030204" pitchFamily="34" charset="0"/>
              <a:cs typeface="Calibri" panose="020F0502020204030204" pitchFamily="34" charset="0"/>
            </a:endParaRPr>
          </a:p>
        </p:txBody>
      </p:sp>
      <p:pic>
        <p:nvPicPr>
          <p:cNvPr id="54" name="Picture 53" descr="A white and grey triangle pattern&#10;&#10;Description automatically generated">
            <a:extLst>
              <a:ext uri="{FF2B5EF4-FFF2-40B4-BE49-F238E27FC236}">
                <a16:creationId xmlns:a16="http://schemas.microsoft.com/office/drawing/2014/main" id="{B35AB85A-19EC-3867-5FD5-179BCDB7B526}"/>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55" name="Rectangle 54">
            <a:extLst>
              <a:ext uri="{FF2B5EF4-FFF2-40B4-BE49-F238E27FC236}">
                <a16:creationId xmlns:a16="http://schemas.microsoft.com/office/drawing/2014/main" id="{AF144508-BF55-36A3-1757-971B9D259C8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1E51A433-2762-58D5-B176-E8B82469FA9A}"/>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F178B5DD-E42A-3BD9-6A26-E821EEBA774F}"/>
              </a:ext>
            </a:extLst>
          </p:cNvPr>
          <p:cNvSpPr txBox="1"/>
          <p:nvPr/>
        </p:nvSpPr>
        <p:spPr>
          <a:xfrm>
            <a:off x="363942" y="236966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33:</a:t>
            </a:r>
            <a:endParaRPr lang="en-US" dirty="0">
              <a:solidFill>
                <a:schemeClr val="bg1"/>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2762D89A-2E06-5AC1-8187-EC3718FEE5DC}"/>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Content Placeholder 2">
            <a:extLst>
              <a:ext uri="{FF2B5EF4-FFF2-40B4-BE49-F238E27FC236}">
                <a16:creationId xmlns:a16="http://schemas.microsoft.com/office/drawing/2014/main" id="{BBBE7655-45A0-6E2B-4463-187B5D6C4ED6}"/>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77" name="Group 76">
            <a:extLst>
              <a:ext uri="{FF2B5EF4-FFF2-40B4-BE49-F238E27FC236}">
                <a16:creationId xmlns:a16="http://schemas.microsoft.com/office/drawing/2014/main" id="{47D9755F-4FE9-5847-0663-3594AA197E49}"/>
              </a:ext>
            </a:extLst>
          </p:cNvPr>
          <p:cNvGrpSpPr>
            <a:grpSpLocks noChangeAspect="1"/>
          </p:cNvGrpSpPr>
          <p:nvPr/>
        </p:nvGrpSpPr>
        <p:grpSpPr>
          <a:xfrm>
            <a:off x="9582647" y="2567150"/>
            <a:ext cx="1554480" cy="306358"/>
            <a:chOff x="8077200" y="2074333"/>
            <a:chExt cx="2319866" cy="457200"/>
          </a:xfrm>
        </p:grpSpPr>
        <p:sp>
          <p:nvSpPr>
            <p:cNvPr id="78" name="Oval 77">
              <a:extLst>
                <a:ext uri="{FF2B5EF4-FFF2-40B4-BE49-F238E27FC236}">
                  <a16:creationId xmlns:a16="http://schemas.microsoft.com/office/drawing/2014/main" id="{C0A9A07B-87B3-3AAD-FD71-2F925F1876A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2D02D66B-71E8-1F52-AED9-F9971D8403CA}"/>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0" name="Oval 79">
              <a:extLst>
                <a:ext uri="{FF2B5EF4-FFF2-40B4-BE49-F238E27FC236}">
                  <a16:creationId xmlns:a16="http://schemas.microsoft.com/office/drawing/2014/main" id="{E273D6CE-010E-02A5-50CA-6F20271C772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1" name="Oval 80">
              <a:extLst>
                <a:ext uri="{FF2B5EF4-FFF2-40B4-BE49-F238E27FC236}">
                  <a16:creationId xmlns:a16="http://schemas.microsoft.com/office/drawing/2014/main" id="{484C612A-36DE-0174-7AD5-5E150259A763}"/>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2" name="TextBox 81">
            <a:extLst>
              <a:ext uri="{FF2B5EF4-FFF2-40B4-BE49-F238E27FC236}">
                <a16:creationId xmlns:a16="http://schemas.microsoft.com/office/drawing/2014/main" id="{464D1461-35A7-7356-D5EB-E4D70EAA0990}"/>
              </a:ext>
            </a:extLst>
          </p:cNvPr>
          <p:cNvSpPr txBox="1"/>
          <p:nvPr/>
        </p:nvSpPr>
        <p:spPr>
          <a:xfrm>
            <a:off x="8053475" y="218339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83" name="Content Placeholder 2">
            <a:extLst>
              <a:ext uri="{FF2B5EF4-FFF2-40B4-BE49-F238E27FC236}">
                <a16:creationId xmlns:a16="http://schemas.microsoft.com/office/drawing/2014/main" id="{C584D363-8C30-AAFA-3BD5-E521F63008B2}"/>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dirty="0">
                <a:latin typeface="Calibri" panose="020F0502020204030204" pitchFamily="34" charset="0"/>
                <a:cs typeface="Calibri" panose="020F0502020204030204" pitchFamily="34" charset="0"/>
              </a:rPr>
              <a:t>Condicional</a:t>
            </a:r>
          </a:p>
        </p:txBody>
      </p:sp>
      <p:sp>
        <p:nvSpPr>
          <p:cNvPr id="84" name="TextBox 83">
            <a:extLst>
              <a:ext uri="{FF2B5EF4-FFF2-40B4-BE49-F238E27FC236}">
                <a16:creationId xmlns:a16="http://schemas.microsoft.com/office/drawing/2014/main" id="{0B2049B3-73F1-B054-61D6-C01EAD392E61}"/>
              </a:ext>
            </a:extLst>
          </p:cNvPr>
          <p:cNvSpPr txBox="1"/>
          <p:nvPr/>
        </p:nvSpPr>
        <p:spPr>
          <a:xfrm>
            <a:off x="8057019" y="321922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85" name="Round Single Corner Rectangle 84">
            <a:extLst>
              <a:ext uri="{FF2B5EF4-FFF2-40B4-BE49-F238E27FC236}">
                <a16:creationId xmlns:a16="http://schemas.microsoft.com/office/drawing/2014/main" id="{295C25EE-1DF8-B35C-E06B-6F9971B3BFBA}"/>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6" name="Picture 85" descr="A white and grey triangle pattern&#10;&#10;Description automatically generated">
            <a:extLst>
              <a:ext uri="{FF2B5EF4-FFF2-40B4-BE49-F238E27FC236}">
                <a16:creationId xmlns:a16="http://schemas.microsoft.com/office/drawing/2014/main" id="{A5E3F5CA-CB35-9291-D64C-4E81CDAA2E88}"/>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87" name="Rectangle 86">
            <a:extLst>
              <a:ext uri="{FF2B5EF4-FFF2-40B4-BE49-F238E27FC236}">
                <a16:creationId xmlns:a16="http://schemas.microsoft.com/office/drawing/2014/main" id="{411776B6-22EC-B083-10ED-37CCD225E6FC}"/>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869317F7-3405-588F-F8D2-B527D5025F98}"/>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D577161B-A864-ADE4-ADF7-CDF2CD8A5A72}"/>
              </a:ext>
            </a:extLst>
          </p:cNvPr>
          <p:cNvSpPr txBox="1"/>
          <p:nvPr/>
        </p:nvSpPr>
        <p:spPr>
          <a:xfrm>
            <a:off x="363942" y="4451222"/>
            <a:ext cx="3876422"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Recomendación GRADE 34:</a:t>
            </a:r>
            <a:endParaRPr lang="en-US" dirty="0">
              <a:solidFill>
                <a:schemeClr val="bg1"/>
              </a:solidFill>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90407297-610E-00BD-671F-537EE17A87DA}"/>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Content Placeholder 2">
            <a:extLst>
              <a:ext uri="{FF2B5EF4-FFF2-40B4-BE49-F238E27FC236}">
                <a16:creationId xmlns:a16="http://schemas.microsoft.com/office/drawing/2014/main" id="{922B6EDF-F471-2225-68C2-5BC3347F4694}"/>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s" sz="1800" b="1" dirty="0">
                <a:solidFill>
                  <a:schemeClr val="bg1"/>
                </a:solidFill>
                <a:latin typeface="Calibri" panose="020F0502020204030204" pitchFamily="34" charset="0"/>
                <a:cs typeface="Calibri" panose="020F0502020204030204" pitchFamily="34" charset="0"/>
              </a:rPr>
              <a:t>Muy bajo</a:t>
            </a:r>
            <a:endParaRPr lang="en-US" sz="1800" dirty="0">
              <a:solidFill>
                <a:schemeClr val="bg1"/>
              </a:solidFill>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a16="http://schemas.microsoft.com/office/drawing/2014/main" id="{40930BDE-A55F-5E7B-D174-1141C02F58F9}"/>
              </a:ext>
            </a:extLst>
          </p:cNvPr>
          <p:cNvGrpSpPr>
            <a:grpSpLocks noChangeAspect="1"/>
          </p:cNvGrpSpPr>
          <p:nvPr/>
        </p:nvGrpSpPr>
        <p:grpSpPr>
          <a:xfrm>
            <a:off x="9582647" y="4648710"/>
            <a:ext cx="1554480" cy="306358"/>
            <a:chOff x="8077200" y="2074333"/>
            <a:chExt cx="2319866" cy="457200"/>
          </a:xfrm>
        </p:grpSpPr>
        <p:sp>
          <p:nvSpPr>
            <p:cNvPr id="93" name="Oval 92">
              <a:extLst>
                <a:ext uri="{FF2B5EF4-FFF2-40B4-BE49-F238E27FC236}">
                  <a16:creationId xmlns:a16="http://schemas.microsoft.com/office/drawing/2014/main" id="{3C99AB57-2EBE-D283-A258-52E8C38C6C7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Oval 93">
              <a:extLst>
                <a:ext uri="{FF2B5EF4-FFF2-40B4-BE49-F238E27FC236}">
                  <a16:creationId xmlns:a16="http://schemas.microsoft.com/office/drawing/2014/main" id="{1ACDA7BA-AF98-61CE-8076-7BBD9931751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5" name="Oval 94">
              <a:extLst>
                <a:ext uri="{FF2B5EF4-FFF2-40B4-BE49-F238E27FC236}">
                  <a16:creationId xmlns:a16="http://schemas.microsoft.com/office/drawing/2014/main" id="{4E719D2D-5DD8-7864-E1E2-D64417EAEEC2}"/>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Oval 95">
              <a:extLst>
                <a:ext uri="{FF2B5EF4-FFF2-40B4-BE49-F238E27FC236}">
                  <a16:creationId xmlns:a16="http://schemas.microsoft.com/office/drawing/2014/main" id="{8D88D2A0-B9F7-A73B-5BC5-3D12018EC34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8CD592E1-E1DD-94B1-82E2-3CB93114AE98}"/>
              </a:ext>
            </a:extLst>
          </p:cNvPr>
          <p:cNvSpPr txBox="1"/>
          <p:nvPr/>
        </p:nvSpPr>
        <p:spPr>
          <a:xfrm>
            <a:off x="8053475" y="4264956"/>
            <a:ext cx="2688976" cy="369332"/>
          </a:xfrm>
          <a:prstGeom prst="rect">
            <a:avLst/>
          </a:prstGeom>
          <a:noFill/>
        </p:spPr>
        <p:txBody>
          <a:bodyPr wrap="square" rtlCol="0">
            <a:spAutoFit/>
          </a:bodyPr>
          <a:lstStyle/>
          <a:p>
            <a:r>
              <a:rPr lang="es" b="1" dirty="0">
                <a:solidFill>
                  <a:schemeClr val="bg1"/>
                </a:solidFill>
                <a:latin typeface="Calibri" panose="020F0502020204030204" pitchFamily="34" charset="0"/>
                <a:cs typeface="Calibri" panose="020F0502020204030204" pitchFamily="34" charset="0"/>
              </a:rPr>
              <a:t>Nivel de evidencia:</a:t>
            </a:r>
            <a:endParaRPr lang="en-US" dirty="0">
              <a:solidFill>
                <a:schemeClr val="bg1"/>
              </a:solidFill>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1ADE1156-5640-3CDC-162E-C3E73655C79C}"/>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s" sz="1800" dirty="0">
                <a:latin typeface="Calibri" panose="020F0502020204030204" pitchFamily="34" charset="0"/>
                <a:cs typeface="Calibri" panose="020F0502020204030204" pitchFamily="34" charset="0"/>
              </a:rPr>
              <a:t>Fuerte</a:t>
            </a:r>
          </a:p>
        </p:txBody>
      </p:sp>
      <p:sp>
        <p:nvSpPr>
          <p:cNvPr id="99" name="TextBox 98">
            <a:extLst>
              <a:ext uri="{FF2B5EF4-FFF2-40B4-BE49-F238E27FC236}">
                <a16:creationId xmlns:a16="http://schemas.microsoft.com/office/drawing/2014/main" id="{C14E8C17-265D-4ECF-E57D-986E6033BC51}"/>
              </a:ext>
            </a:extLst>
          </p:cNvPr>
          <p:cNvSpPr txBox="1"/>
          <p:nvPr/>
        </p:nvSpPr>
        <p:spPr>
          <a:xfrm>
            <a:off x="8057019" y="5300783"/>
            <a:ext cx="2688976" cy="369332"/>
          </a:xfrm>
          <a:prstGeom prst="rect">
            <a:avLst/>
          </a:prstGeom>
          <a:noFill/>
        </p:spPr>
        <p:txBody>
          <a:bodyPr wrap="square" rtlCol="0">
            <a:spAutoFit/>
          </a:bodyPr>
          <a:lstStyle/>
          <a:p>
            <a:r>
              <a:rPr lang="es" b="1" dirty="0">
                <a:solidFill>
                  <a:schemeClr val="tx2"/>
                </a:solidFill>
                <a:latin typeface="Calibri" panose="020F0502020204030204" pitchFamily="34" charset="0"/>
                <a:cs typeface="Calibri" panose="020F0502020204030204" pitchFamily="34" charset="0"/>
              </a:rPr>
              <a:t>Recomendación:</a:t>
            </a:r>
            <a:endParaRPr lang="en-US" dirty="0">
              <a:solidFill>
                <a:schemeClr val="tx2"/>
              </a:solidFill>
              <a:latin typeface="Calibri" panose="020F0502020204030204" pitchFamily="34" charset="0"/>
              <a:cs typeface="Calibri" panose="020F0502020204030204" pitchFamily="34" charset="0"/>
            </a:endParaRPr>
          </a:p>
        </p:txBody>
      </p:sp>
      <p:sp>
        <p:nvSpPr>
          <p:cNvPr id="100" name="Round Single Corner Rectangle 99">
            <a:extLst>
              <a:ext uri="{FF2B5EF4-FFF2-40B4-BE49-F238E27FC236}">
                <a16:creationId xmlns:a16="http://schemas.microsoft.com/office/drawing/2014/main" id="{534391C5-CDB7-B216-63C6-335260FFC71E}"/>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D21598BB-76BF-BD33-7697-72DCF993408E}"/>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102" name="TextBox 101">
            <a:extLst>
              <a:ext uri="{FF2B5EF4-FFF2-40B4-BE49-F238E27FC236}">
                <a16:creationId xmlns:a16="http://schemas.microsoft.com/office/drawing/2014/main" id="{A13F724F-28CA-8292-DD13-F90FA6C71392}"/>
              </a:ext>
            </a:extLst>
          </p:cNvPr>
          <p:cNvSpPr txBox="1"/>
          <p:nvPr/>
        </p:nvSpPr>
        <p:spPr>
          <a:xfrm>
            <a:off x="388751" y="2886417"/>
            <a:ext cx="7265116" cy="646331"/>
          </a:xfrm>
          <a:prstGeom prst="rect">
            <a:avLst/>
          </a:prstGeom>
          <a:noFill/>
        </p:spPr>
        <p:txBody>
          <a:bodyPr wrap="square" rtlCol="0">
            <a:spAutoFit/>
          </a:bodyPr>
          <a:lstStyle/>
          <a:p>
            <a:r>
              <a:rPr lang="es-ES" dirty="0">
                <a:solidFill>
                  <a:schemeClr val="bg1"/>
                </a:solidFill>
                <a:latin typeface="Calibri" panose="020F0502020204030204" pitchFamily="34" charset="0"/>
                <a:cs typeface="Calibri" panose="020F0502020204030204" pitchFamily="34" charset="0"/>
              </a:rPr>
              <a:t>Sugerimos considerar la administración de la vacuna de virus vivos contra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el rotavirus en lactantes con exposición intrauterina a agentes biológicos</a:t>
            </a:r>
            <a:r>
              <a:rPr lang="es" sz="1500" spc="-40" dirty="0">
                <a:solidFill>
                  <a:schemeClr val="bg1"/>
                </a:solidFill>
                <a:effectLst/>
                <a:latin typeface="Calibri" panose="020F0502020204030204" pitchFamily="34" charset="0"/>
                <a:cs typeface="Calibri" panose="020F0502020204030204" pitchFamily="34" charset="0"/>
              </a:rPr>
              <a:t>.</a:t>
            </a:r>
          </a:p>
        </p:txBody>
      </p:sp>
      <p:pic>
        <p:nvPicPr>
          <p:cNvPr id="103" name="Picture 102">
            <a:extLst>
              <a:ext uri="{FF2B5EF4-FFF2-40B4-BE49-F238E27FC236}">
                <a16:creationId xmlns:a16="http://schemas.microsoft.com/office/drawing/2014/main" id="{DB67E0D4-BC36-1A02-F42C-EF4E67BBA6A0}"/>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104" name="TextBox 103">
            <a:extLst>
              <a:ext uri="{FF2B5EF4-FFF2-40B4-BE49-F238E27FC236}">
                <a16:creationId xmlns:a16="http://schemas.microsoft.com/office/drawing/2014/main" id="{FBE67E1B-3924-B3B5-41A0-BB440C940A4E}"/>
              </a:ext>
            </a:extLst>
          </p:cNvPr>
          <p:cNvSpPr txBox="1"/>
          <p:nvPr/>
        </p:nvSpPr>
        <p:spPr>
          <a:xfrm>
            <a:off x="388751" y="4790202"/>
            <a:ext cx="7265116" cy="1131079"/>
          </a:xfrm>
          <a:prstGeom prst="rect">
            <a:avLst/>
          </a:prstGeom>
          <a:noFill/>
        </p:spPr>
        <p:txBody>
          <a:bodyPr wrap="square" rtlCol="0">
            <a:spAutoFit/>
          </a:bodyPr>
          <a:lstStyle/>
          <a:p>
            <a:pPr marL="0" marR="0">
              <a:lnSpc>
                <a:spcPct val="90000"/>
              </a:lnSpc>
              <a:spcBef>
                <a:spcPts val="0"/>
              </a:spcBef>
              <a:spcAft>
                <a:spcPts val="800"/>
              </a:spcAft>
            </a:pPr>
            <a:r>
              <a:rPr lang="es-ES" sz="1500" b="1" dirty="0">
                <a:solidFill>
                  <a:schemeClr val="bg1"/>
                </a:solidFill>
                <a:latin typeface="Calibri" panose="020F0502020204030204" pitchFamily="34" charset="0"/>
                <a:cs typeface="Calibri" panose="020F0502020204030204" pitchFamily="34" charset="0"/>
              </a:rPr>
              <a:t>Recomendamos evitar la administración de la vacuna de virus vivos BCG (</a:t>
            </a:r>
            <a:r>
              <a:rPr lang="es-ES" sz="1500" b="1" dirty="0" err="1">
                <a:solidFill>
                  <a:schemeClr val="bg1"/>
                </a:solidFill>
                <a:latin typeface="Calibri" panose="020F0502020204030204" pitchFamily="34" charset="0"/>
                <a:cs typeface="Calibri" panose="020F0502020204030204" pitchFamily="34" charset="0"/>
              </a:rPr>
              <a:t>Bacillus</a:t>
            </a:r>
            <a:r>
              <a:rPr lang="es-ES" sz="1500" b="1" dirty="0">
                <a:solidFill>
                  <a:schemeClr val="bg1"/>
                </a:solidFill>
                <a:latin typeface="Calibri" panose="020F0502020204030204" pitchFamily="34" charset="0"/>
                <a:cs typeface="Calibri" panose="020F0502020204030204" pitchFamily="34" charset="0"/>
              </a:rPr>
              <a:t> Calmette-Guérin) durante los primeros 6 meses de vida en lactantes con exposición intrauterina a tratamiento con agentes anti-TNF, debido al riesgo de tuberculosis diseminada y la mortalidad asociada.</a:t>
            </a:r>
            <a:br>
              <a:rPr lang="es-ES" sz="1500" dirty="0">
                <a:solidFill>
                  <a:schemeClr val="bg1"/>
                </a:solidFill>
                <a:latin typeface="Calibri" panose="020F0502020204030204" pitchFamily="34" charset="0"/>
                <a:cs typeface="Calibri" panose="020F0502020204030204" pitchFamily="34" charset="0"/>
              </a:rPr>
            </a:br>
            <a:r>
              <a:rPr lang="es-ES" sz="1500" i="1" dirty="0">
                <a:solidFill>
                  <a:schemeClr val="bg1"/>
                </a:solidFill>
                <a:latin typeface="Calibri" panose="020F0502020204030204" pitchFamily="34" charset="0"/>
                <a:cs typeface="Calibri" panose="020F0502020204030204" pitchFamily="34" charset="0"/>
              </a:rPr>
              <a:t>Nota: Se debe considerar el riesgo epidemiológico regional</a:t>
            </a:r>
            <a:endParaRPr lang="es" sz="15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5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sign&#10;&#10;Description automatically generated">
            <a:extLst>
              <a:ext uri="{FF2B5EF4-FFF2-40B4-BE49-F238E27FC236}">
                <a16:creationId xmlns:a16="http://schemas.microsoft.com/office/drawing/2014/main" id="{D21733DB-5620-9B77-B3CB-845B25CBC200}"/>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4" name="Rectangle 3">
            <a:extLst>
              <a:ext uri="{FF2B5EF4-FFF2-40B4-BE49-F238E27FC236}">
                <a16:creationId xmlns:a16="http://schemas.microsoft.com/office/drawing/2014/main" id="{E6D2991D-E48B-5E09-1EBE-437F19E50735}"/>
              </a:ext>
            </a:extLst>
          </p:cNvPr>
          <p:cNvSpPr/>
          <p:nvPr/>
        </p:nvSpPr>
        <p:spPr>
          <a:xfrm>
            <a:off x="0" y="-1"/>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040E0B0-7D8F-FAD2-D17F-5E44CF04892B}"/>
              </a:ext>
            </a:extLst>
          </p:cNvPr>
          <p:cNvSpPr>
            <a:spLocks noGrp="1"/>
          </p:cNvSpPr>
          <p:nvPr>
            <p:ph type="sldNum" sz="quarter" idx="12"/>
          </p:nvPr>
        </p:nvSpPr>
        <p:spPr/>
        <p:txBody>
          <a:bodyPr/>
          <a:lstStyle/>
          <a:p>
            <a:fld id="{C1BBCEF6-2ADA-364E-98F1-750B8367BB0E}" type="slidenum">
              <a:rPr lang="en-US" smtClean="0"/>
              <a:t>68</a:t>
            </a:fld>
            <a:endParaRPr lang="en-US"/>
          </a:p>
        </p:txBody>
      </p:sp>
      <p:sp>
        <p:nvSpPr>
          <p:cNvPr id="10" name="Title 1">
            <a:extLst>
              <a:ext uri="{FF2B5EF4-FFF2-40B4-BE49-F238E27FC236}">
                <a16:creationId xmlns:a16="http://schemas.microsoft.com/office/drawing/2014/main" id="{B1112D8F-AB34-F039-8BD0-DA34530E0F9C}"/>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s" dirty="0">
                <a:solidFill>
                  <a:schemeClr val="bg1"/>
                </a:solidFill>
                <a:cs typeface="Calibri" panose="020F0502020204030204" pitchFamily="34" charset="0"/>
              </a:rPr>
              <a:t>Recomendaciones de consenso</a:t>
            </a:r>
          </a:p>
        </p:txBody>
      </p:sp>
      <p:sp>
        <p:nvSpPr>
          <p:cNvPr id="11" name="TextBox 10">
            <a:extLst>
              <a:ext uri="{FF2B5EF4-FFF2-40B4-BE49-F238E27FC236}">
                <a16:creationId xmlns:a16="http://schemas.microsoft.com/office/drawing/2014/main" id="{D66273A0-4C80-7285-A014-AA80E1815CA1}"/>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s" dirty="0">
                <a:solidFill>
                  <a:schemeClr val="bg1"/>
                </a:solidFill>
                <a:effectLst/>
                <a:latin typeface="Calibri" panose="020F0502020204030204" pitchFamily="34" charset="0"/>
                <a:cs typeface="Calibri" panose="020F0502020204030204" pitchFamily="34" charset="0"/>
              </a:rPr>
              <a:t>33. </a:t>
            </a:r>
            <a:r>
              <a:rPr lang="es-ES" dirty="0">
                <a:solidFill>
                  <a:schemeClr val="bg1"/>
                </a:solidFill>
                <a:latin typeface="Calibri" panose="020F0502020204030204" pitchFamily="34" charset="0"/>
                <a:cs typeface="Calibri" panose="020F0502020204030204" pitchFamily="34" charset="0"/>
              </a:rPr>
              <a:t>Las vacunas inactivadas deben administrarse según el calendario habitual en los niños nacidos de madres con EII, independientemente de la exposición intrauterina a fármacos para la EII.</a:t>
            </a:r>
          </a:p>
          <a:p>
            <a:pPr marL="9525">
              <a:spcAft>
                <a:spcPts val="2400"/>
              </a:spcAft>
            </a:pPr>
            <a:r>
              <a:rPr lang="es" dirty="0">
                <a:solidFill>
                  <a:schemeClr val="bg1"/>
                </a:solidFill>
                <a:effectLst/>
                <a:latin typeface="Calibri" panose="020F0502020204030204" pitchFamily="34" charset="0"/>
                <a:ea typeface="Aptos" panose="020B0004020202020204" pitchFamily="34" charset="0"/>
                <a:cs typeface="Calibri" panose="020F0502020204030204" pitchFamily="34" charset="0"/>
              </a:rPr>
              <a:t>34. </a:t>
            </a:r>
            <a:r>
              <a:rPr lang="es-ES" dirty="0">
                <a:solidFill>
                  <a:schemeClr val="bg1"/>
                </a:solidFill>
                <a:latin typeface="Calibri" panose="020F0502020204030204" pitchFamily="34" charset="0"/>
                <a:cs typeface="Calibri" panose="020F0502020204030204" pitchFamily="34" charset="0"/>
              </a:rPr>
              <a:t>Los niños con exposición intrauterina a inhibidores </a:t>
            </a:r>
            <a:br>
              <a:rPr lang="es-ES" dirty="0">
                <a:solidFill>
                  <a:schemeClr val="bg1"/>
                </a:solidFill>
                <a:latin typeface="Calibri" panose="020F0502020204030204" pitchFamily="34" charset="0"/>
                <a:cs typeface="Calibri" panose="020F0502020204030204" pitchFamily="34" charset="0"/>
              </a:rPr>
            </a:br>
            <a:r>
              <a:rPr lang="es-ES" dirty="0">
                <a:solidFill>
                  <a:schemeClr val="bg1"/>
                </a:solidFill>
                <a:latin typeface="Calibri" panose="020F0502020204030204" pitchFamily="34" charset="0"/>
                <a:cs typeface="Calibri" panose="020F0502020204030204" pitchFamily="34" charset="0"/>
              </a:rPr>
              <a:t>de las </a:t>
            </a:r>
            <a:r>
              <a:rPr lang="es-ES" dirty="0" err="1">
                <a:solidFill>
                  <a:schemeClr val="bg1"/>
                </a:solidFill>
                <a:latin typeface="Calibri" panose="020F0502020204030204" pitchFamily="34" charset="0"/>
                <a:cs typeface="Calibri" panose="020F0502020204030204" pitchFamily="34" charset="0"/>
              </a:rPr>
              <a:t>Janus</a:t>
            </a:r>
            <a:r>
              <a:rPr lang="es-ES" dirty="0">
                <a:solidFill>
                  <a:schemeClr val="bg1"/>
                </a:solidFill>
                <a:latin typeface="Calibri" panose="020F0502020204030204" pitchFamily="34" charset="0"/>
                <a:cs typeface="Calibri" panose="020F0502020204030204" pitchFamily="34" charset="0"/>
              </a:rPr>
              <a:t> </a:t>
            </a:r>
            <a:r>
              <a:rPr lang="es-ES" dirty="0" err="1">
                <a:solidFill>
                  <a:schemeClr val="bg1"/>
                </a:solidFill>
                <a:latin typeface="Calibri" panose="020F0502020204030204" pitchFamily="34" charset="0"/>
                <a:cs typeface="Calibri" panose="020F0502020204030204" pitchFamily="34" charset="0"/>
              </a:rPr>
              <a:t>kinasa</a:t>
            </a:r>
            <a:r>
              <a:rPr lang="es-ES" dirty="0">
                <a:solidFill>
                  <a:schemeClr val="bg1"/>
                </a:solidFill>
                <a:latin typeface="Calibri" panose="020F0502020204030204" pitchFamily="34" charset="0"/>
                <a:cs typeface="Calibri" panose="020F0502020204030204" pitchFamily="34" charset="0"/>
              </a:rPr>
              <a:t> o a moduladores del receptor de esfingosina-1 fosfato pueden recibir vacunas de virus vivos a partir del primer mes de vida.</a:t>
            </a:r>
            <a:r>
              <a:rPr lang="es" dirty="0">
                <a:solidFill>
                  <a:schemeClr val="bg1"/>
                </a:solidFill>
                <a:effectLst/>
                <a:latin typeface="Calibri" panose="020F0502020204030204" pitchFamily="34" charset="0"/>
                <a:cs typeface="Calibri" panose="020F0502020204030204" pitchFamily="34" charset="0"/>
              </a:rPr>
              <a:t>.</a:t>
            </a:r>
          </a:p>
          <a:p>
            <a:pPr marL="9525">
              <a:spcAft>
                <a:spcPts val="2400"/>
              </a:spcAft>
            </a:pPr>
            <a:r>
              <a:rPr lang="es" dirty="0">
                <a:solidFill>
                  <a:schemeClr val="bg1"/>
                </a:solidFill>
                <a:effectLst/>
                <a:latin typeface="Calibri" panose="020F0502020204030204" pitchFamily="34" charset="0"/>
                <a:cs typeface="Calibri" panose="020F0502020204030204" pitchFamily="34" charset="0"/>
              </a:rPr>
              <a:t>35. </a:t>
            </a:r>
            <a:r>
              <a:rPr lang="es-ES" dirty="0">
                <a:solidFill>
                  <a:schemeClr val="bg1"/>
                </a:solidFill>
                <a:latin typeface="Calibri" panose="020F0502020204030204" pitchFamily="34" charset="0"/>
                <a:cs typeface="Calibri" panose="020F0502020204030204" pitchFamily="34" charset="0"/>
              </a:rPr>
              <a:t>Se pueden administrar vacunas vivas a los bebés cuyas </a:t>
            </a:r>
            <a:r>
              <a:rPr lang="es-ES" spc="-40" dirty="0">
                <a:solidFill>
                  <a:schemeClr val="bg1"/>
                </a:solidFill>
                <a:latin typeface="Calibri" panose="020F0502020204030204" pitchFamily="34" charset="0"/>
                <a:cs typeface="Calibri" panose="020F0502020204030204" pitchFamily="34" charset="0"/>
              </a:rPr>
              <a:t>madres amamantan mientras reciben tratamientos biológicos</a:t>
            </a:r>
            <a:endParaRPr lang="es" spc="-40" dirty="0">
              <a:solidFill>
                <a:schemeClr val="bg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D4F1BD2-ECFC-AC2F-6694-F57E08FE1B7B}"/>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955EBBDE-B8B4-A9AF-3BB5-7117A17C7B22}"/>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84811CD-6F1B-439E-80F3-1F64079353F8}"/>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AFFF00B-D4D2-CCDC-1A60-8A1B99C694C9}"/>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2FFF726-44E8-1974-DF73-A4B2A42BCA3C}"/>
              </a:ext>
            </a:extLst>
          </p:cNvPr>
          <p:cNvCxnSpPr>
            <a:cxnSpLocks/>
          </p:cNvCxnSpPr>
          <p:nvPr/>
        </p:nvCxnSpPr>
        <p:spPr>
          <a:xfrm>
            <a:off x="7543800" y="1065913"/>
            <a:ext cx="3514060"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1A31ACD-3FC0-DB88-5FDD-44D1F1E32A07}"/>
              </a:ext>
            </a:extLst>
          </p:cNvPr>
          <p:cNvCxnSpPr>
            <a:cxnSpLocks/>
          </p:cNvCxnSpPr>
          <p:nvPr/>
        </p:nvCxnSpPr>
        <p:spPr>
          <a:xfrm>
            <a:off x="5576777" y="3035818"/>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048056D-800F-AE03-1771-461127FD5C18}"/>
              </a:ext>
            </a:extLst>
          </p:cNvPr>
          <p:cNvCxnSpPr>
            <a:cxnSpLocks/>
          </p:cNvCxnSpPr>
          <p:nvPr/>
        </p:nvCxnSpPr>
        <p:spPr>
          <a:xfrm>
            <a:off x="5580321" y="4441430"/>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989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FBB075-170B-1DA7-003E-FC0638DDD2F9}"/>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B4BF47E-4CA8-E4CE-7823-F5D5B059772A}"/>
              </a:ext>
            </a:extLst>
          </p:cNvPr>
          <p:cNvSpPr/>
          <p:nvPr/>
        </p:nvSpPr>
        <p:spPr>
          <a:xfrm>
            <a:off x="457200" y="1932467"/>
            <a:ext cx="11277600" cy="555238"/>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9545E9C-014C-6A9F-C1E2-A50D771B3E23}"/>
              </a:ext>
            </a:extLst>
          </p:cNvPr>
          <p:cNvSpPr/>
          <p:nvPr/>
        </p:nvSpPr>
        <p:spPr>
          <a:xfrm>
            <a:off x="457200" y="2663091"/>
            <a:ext cx="11277600" cy="555238"/>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1574664-B9CA-E969-9078-906A8D9BA201}"/>
              </a:ext>
            </a:extLst>
          </p:cNvPr>
          <p:cNvSpPr/>
          <p:nvPr/>
        </p:nvSpPr>
        <p:spPr>
          <a:xfrm>
            <a:off x="457200" y="3402678"/>
            <a:ext cx="11277600" cy="731520"/>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D0A6420-D451-D426-3E6F-03EFEDD0D73C}"/>
              </a:ext>
            </a:extLst>
          </p:cNvPr>
          <p:cNvSpPr txBox="1">
            <a:spLocks/>
          </p:cNvSpPr>
          <p:nvPr/>
        </p:nvSpPr>
        <p:spPr>
          <a:xfrm>
            <a:off x="370842" y="477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 dirty="0">
                <a:solidFill>
                  <a:schemeClr val="tx2"/>
                </a:solidFill>
                <a:latin typeface="Calibri" panose="020F0502020204030204" pitchFamily="34" charset="0"/>
                <a:cs typeface="Calibri" panose="020F0502020204030204" pitchFamily="34" charset="0"/>
              </a:rPr>
              <a:t>Vacuna viva atenuada contra el rotavirus</a:t>
            </a:r>
            <a:endParaRPr lang="en-US" i="1"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66BF6F1-7395-F93C-F447-18CA6A87C0F3}"/>
              </a:ext>
            </a:extLst>
          </p:cNvPr>
          <p:cNvSpPr>
            <a:spLocks noGrp="1"/>
          </p:cNvSpPr>
          <p:nvPr>
            <p:ph type="sldNum" sz="quarter" idx="12"/>
          </p:nvPr>
        </p:nvSpPr>
        <p:spPr/>
        <p:txBody>
          <a:bodyPr/>
          <a:lstStyle/>
          <a:p>
            <a:fld id="{C1BBCEF6-2ADA-364E-98F1-750B8367BB0E}" type="slidenum">
              <a:rPr lang="en-US" smtClean="0"/>
              <a:t>69</a:t>
            </a:fld>
            <a:endParaRPr lang="en-US"/>
          </a:p>
        </p:txBody>
      </p:sp>
      <p:sp>
        <p:nvSpPr>
          <p:cNvPr id="10" name="CuadroTexto 4">
            <a:extLst>
              <a:ext uri="{FF2B5EF4-FFF2-40B4-BE49-F238E27FC236}">
                <a16:creationId xmlns:a16="http://schemas.microsoft.com/office/drawing/2014/main" id="{0BD772A5-F584-72C8-1F8A-2602DBDE3B56}"/>
              </a:ext>
            </a:extLst>
          </p:cNvPr>
          <p:cNvSpPr txBox="1"/>
          <p:nvPr/>
        </p:nvSpPr>
        <p:spPr>
          <a:xfrm>
            <a:off x="358385" y="6198673"/>
            <a:ext cx="66049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1. Chaparro et al. Colitis de J.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Crohn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2023, 2.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Benchimol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et al. J Can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Asociación</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Gastroenterología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3.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Goulden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et al.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Reumatología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(Oxford).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4.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Fitzpatrick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et al. Lancet Child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Adolesc</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Salud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5.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Gisbert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et al. Colitis de J. </a:t>
            </a:r>
            <a:r>
              <a:rPr kumimoji="0" lang="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Crohn </a:t>
            </a:r>
            <a:r>
              <a:rPr kumimoji="0" lang="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1BA789-A1EF-197F-D397-093FA78103FA}"/>
              </a:ext>
            </a:extLst>
          </p:cNvPr>
          <p:cNvGrpSpPr/>
          <p:nvPr/>
        </p:nvGrpSpPr>
        <p:grpSpPr>
          <a:xfrm>
            <a:off x="9615395" y="4474338"/>
            <a:ext cx="2146300" cy="1156805"/>
            <a:chOff x="6015034" y="494878"/>
            <a:chExt cx="2135187" cy="1281112"/>
          </a:xfrm>
        </p:grpSpPr>
        <p:sp>
          <p:nvSpPr>
            <p:cNvPr id="15" name="Rectangle: Rounded Corners 14">
              <a:extLst>
                <a:ext uri="{FF2B5EF4-FFF2-40B4-BE49-F238E27FC236}">
                  <a16:creationId xmlns:a16="http://schemas.microsoft.com/office/drawing/2014/main" id="{D1E2D5C2-6C10-B4F4-6507-63DF1C444868}"/>
                </a:ext>
              </a:extLst>
            </p:cNvPr>
            <p:cNvSpPr/>
            <p:nvPr/>
          </p:nvSpPr>
          <p:spPr>
            <a:xfrm>
              <a:off x="6015034" y="494878"/>
              <a:ext cx="2135187" cy="1281112"/>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16" name="Rectangle: Rounded Corners 4">
              <a:extLst>
                <a:ext uri="{FF2B5EF4-FFF2-40B4-BE49-F238E27FC236}">
                  <a16:creationId xmlns:a16="http://schemas.microsoft.com/office/drawing/2014/main" id="{7E5D4188-594E-2DD6-D496-39F80A602E0F}"/>
                </a:ext>
              </a:extLst>
            </p:cNvPr>
            <p:cNvSpPr txBox="1"/>
            <p:nvPr/>
          </p:nvSpPr>
          <p:spPr>
            <a:xfrm>
              <a:off x="6054422" y="550411"/>
              <a:ext cx="2017029"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 kern="1200" dirty="0">
                  <a:latin typeface="Calibri" panose="020F0502020204030204" pitchFamily="34" charset="0"/>
                  <a:cs typeface="Calibri" panose="020F0502020204030204" pitchFamily="34" charset="0"/>
                </a:rPr>
                <a:t>No se observaron reacciones adversas graves</a:t>
              </a:r>
            </a:p>
          </p:txBody>
        </p:sp>
      </p:grpSp>
      <p:sp>
        <p:nvSpPr>
          <p:cNvPr id="18" name="TextBox 3">
            <a:extLst>
              <a:ext uri="{FF2B5EF4-FFF2-40B4-BE49-F238E27FC236}">
                <a16:creationId xmlns:a16="http://schemas.microsoft.com/office/drawing/2014/main" id="{B8DA6F33-7C2D-E22B-BF7B-0342C9899336}"/>
              </a:ext>
            </a:extLst>
          </p:cNvPr>
          <p:cNvSpPr txBox="1"/>
          <p:nvPr/>
        </p:nvSpPr>
        <p:spPr>
          <a:xfrm>
            <a:off x="366360" y="1380220"/>
            <a:ext cx="1079694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Bebés expuestos </a:t>
            </a:r>
            <a:r>
              <a:rPr lang="es" b="1" i="1" dirty="0">
                <a:solidFill>
                  <a:schemeClr val="accent1"/>
                </a:solidFill>
                <a:latin typeface="Calibri" panose="020F0502020204030204" pitchFamily="34" charset="0"/>
                <a:cs typeface="Calibri" panose="020F0502020204030204" pitchFamily="34" charset="0"/>
              </a:rPr>
              <a:t>i</a:t>
            </a:r>
            <a:r>
              <a:rPr kumimoji="0" lang="es" b="1" i="1"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n </a:t>
            </a:r>
            <a:r>
              <a:rPr lang="es" b="1" i="1" dirty="0">
                <a:solidFill>
                  <a:schemeClr val="accent1"/>
                </a:solidFill>
                <a:latin typeface="Calibri" panose="020F0502020204030204" pitchFamily="34" charset="0"/>
                <a:cs typeface="Calibri" panose="020F0502020204030204" pitchFamily="34" charset="0"/>
              </a:rPr>
              <a:t>u</a:t>
            </a:r>
            <a:r>
              <a:rPr kumimoji="0" lang="es" b="1" i="1"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tero </a:t>
            </a:r>
            <a:r>
              <a:rPr kumimoji="0" lang="es"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a anti-TNF</a:t>
            </a:r>
            <a:endParaRPr kumimoji="0" lang="en-US" b="1" i="0" u="none" strike="noStrike" kern="1200" cap="none" spc="0" normalizeH="0" baseline="30000" noProof="0" dirty="0">
              <a:ln>
                <a:noFill/>
              </a:ln>
              <a:solidFill>
                <a:schemeClr val="accent1"/>
              </a:solidFill>
              <a:effectLst/>
              <a:uLnTx/>
              <a:uFillTx/>
              <a:latin typeface="Calibri" panose="020F0502020204030204" pitchFamily="34" charset="0"/>
              <a:cs typeface="Calibri" panose="020F0502020204030204" pitchFamily="34" charset="0"/>
            </a:endParaRPr>
          </a:p>
        </p:txBody>
      </p:sp>
      <p:sp>
        <p:nvSpPr>
          <p:cNvPr id="9" name="Marcador de contenido 2">
            <a:extLst>
              <a:ext uri="{FF2B5EF4-FFF2-40B4-BE49-F238E27FC236}">
                <a16:creationId xmlns:a16="http://schemas.microsoft.com/office/drawing/2014/main" id="{70925607-4A59-2A23-EAD4-FAFA9217D76A}"/>
              </a:ext>
            </a:extLst>
          </p:cNvPr>
          <p:cNvSpPr>
            <a:spLocks noGrp="1"/>
          </p:cNvSpPr>
          <p:nvPr>
            <p:ph idx="1"/>
          </p:nvPr>
        </p:nvSpPr>
        <p:spPr>
          <a:xfrm>
            <a:off x="591671" y="2069432"/>
            <a:ext cx="11143129" cy="2045368"/>
          </a:xfrm>
        </p:spPr>
        <p:txBody>
          <a:bodyPr>
            <a:normAutofit lnSpcReduction="10000"/>
          </a:bodyPr>
          <a:lstStyle/>
          <a:p>
            <a:pPr marL="0" indent="0">
              <a:spcAft>
                <a:spcPts val="3600"/>
              </a:spcAft>
              <a:buNone/>
            </a:pPr>
            <a:r>
              <a:rPr lang="e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309 bebés </a:t>
            </a:r>
            <a:r>
              <a:rPr lang="e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 sz="2000" b="1" kern="1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vacuna </a:t>
            </a:r>
            <a:r>
              <a:rPr lang="es" sz="2000" b="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viva atenuada contra el rotavirus </a:t>
            </a:r>
            <a:r>
              <a:rPr lang="e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 sz="2000" b="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Sin eventos adversos graves</a:t>
            </a:r>
            <a:r>
              <a:rPr lang="es" sz="2000" kern="100" dirty="0">
                <a:effectLst/>
                <a:latin typeface="Calibri" panose="020F0502020204030204" pitchFamily="34" charset="0"/>
                <a:ea typeface="Calibri" panose="020F0502020204030204" pitchFamily="34" charset="0"/>
                <a:cs typeface="Calibri" panose="020F0502020204030204" pitchFamily="34" charset="0"/>
              </a:rPr>
              <a:t>.</a:t>
            </a:r>
            <a:r>
              <a:rPr lang="es" sz="2000" kern="100" baseline="30000" dirty="0">
                <a:effectLst/>
                <a:latin typeface="Calibri" panose="020F0502020204030204" pitchFamily="34" charset="0"/>
                <a:ea typeface="Calibri" panose="020F0502020204030204" pitchFamily="34" charset="0"/>
                <a:cs typeface="Calibri" panose="020F0502020204030204" pitchFamily="34" charset="0"/>
              </a:rPr>
              <a:t>1-5</a:t>
            </a:r>
          </a:p>
          <a:p>
            <a:pPr marL="0" indent="0">
              <a:spcBef>
                <a:spcPts val="0"/>
              </a:spcBef>
              <a:spcAft>
                <a:spcPts val="3600"/>
              </a:spcAft>
              <a:buNone/>
            </a:pPr>
            <a:r>
              <a:rPr lang="es" sz="2000" dirty="0">
                <a:latin typeface="Calibri" panose="020F0502020204030204" pitchFamily="34" charset="0"/>
                <a:cs typeface="Calibri" panose="020F0502020204030204" pitchFamily="34" charset="0"/>
              </a:rPr>
              <a:t>Revisión sistemática y metanálisis: </a:t>
            </a:r>
            <a:r>
              <a:rPr lang="es" sz="2000" b="1" dirty="0">
                <a:solidFill>
                  <a:schemeClr val="accent4">
                    <a:lumMod val="75000"/>
                  </a:schemeClr>
                </a:solidFill>
                <a:latin typeface="Calibri" panose="020F0502020204030204" pitchFamily="34" charset="0"/>
                <a:cs typeface="Calibri" panose="020F0502020204030204" pitchFamily="34" charset="0"/>
              </a:rPr>
              <a:t>bajo riesgo de evento adverso menor </a:t>
            </a:r>
            <a:r>
              <a:rPr lang="es" sz="2000" dirty="0">
                <a:latin typeface="Calibri" panose="020F0502020204030204" pitchFamily="34" charset="0"/>
                <a:cs typeface="Calibri" panose="020F0502020204030204" pitchFamily="34" charset="0"/>
              </a:rPr>
              <a:t>(fiebre/diarrea) (6/46, 15%).</a:t>
            </a:r>
            <a:r>
              <a:rPr lang="es" sz="2000" kern="100" baseline="30000" dirty="0">
                <a:latin typeface="Calibri" panose="020F0502020204030204" pitchFamily="34" charset="0"/>
                <a:ea typeface="Calibri" panose="020F0502020204030204" pitchFamily="34" charset="0"/>
                <a:cs typeface="Calibri" panose="020F0502020204030204" pitchFamily="34" charset="0"/>
              </a:rPr>
              <a:t>3</a:t>
            </a:r>
          </a:p>
          <a:p>
            <a:pPr marL="0" indent="0">
              <a:spcBef>
                <a:spcPts val="0"/>
              </a:spcBef>
              <a:buNone/>
            </a:pPr>
            <a:r>
              <a:rPr lang="es" sz="2000" b="1" dirty="0">
                <a:latin typeface="Calibri" panose="020F0502020204030204" pitchFamily="34" charset="0"/>
                <a:cs typeface="Calibri" panose="020F0502020204030204" pitchFamily="34" charset="0"/>
              </a:rPr>
              <a:t>Red Canadiense de Investigación sobre Inmunización:</a:t>
            </a:r>
            <a:r>
              <a:rPr lang="es" sz="2000" b="1" kern="100" baseline="30000" dirty="0">
                <a:latin typeface="Calibri" panose="020F0502020204030204" pitchFamily="34" charset="0"/>
                <a:cs typeface="Calibri" panose="020F0502020204030204" pitchFamily="34" charset="0"/>
              </a:rPr>
              <a:t>4</a:t>
            </a:r>
            <a:r>
              <a:rPr lang="es" sz="2000" b="1" dirty="0">
                <a:latin typeface="Calibri" panose="020F0502020204030204" pitchFamily="34" charset="0"/>
                <a:cs typeface="Calibri" panose="020F0502020204030204" pitchFamily="34" charset="0"/>
              </a:rPr>
              <a:t> </a:t>
            </a:r>
          </a:p>
          <a:p>
            <a:pPr marL="687600" lvl="1" indent="-230400"/>
            <a:r>
              <a:rPr lang="es" sz="1600" dirty="0">
                <a:latin typeface="Calibri" panose="020F0502020204030204" pitchFamily="34" charset="0"/>
                <a:cs typeface="Calibri" panose="020F0502020204030204" pitchFamily="34" charset="0"/>
              </a:rPr>
              <a:t>IFX (67/191 [35%]), ADA (49 [26%]), UST (18 [9%]), VDZ (17 [9%])</a:t>
            </a:r>
            <a:endParaRPr lang="en-US" sz="1600" b="1" u="sng"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34398094-D5AB-3395-7F31-D5EA40185F9D}"/>
              </a:ext>
            </a:extLst>
          </p:cNvPr>
          <p:cNvGrpSpPr/>
          <p:nvPr/>
        </p:nvGrpSpPr>
        <p:grpSpPr>
          <a:xfrm>
            <a:off x="457200" y="4486198"/>
            <a:ext cx="2252949" cy="1133085"/>
            <a:chOff x="7537" y="327998"/>
            <a:chExt cx="2252949" cy="1351769"/>
          </a:xfrm>
        </p:grpSpPr>
        <p:sp>
          <p:nvSpPr>
            <p:cNvPr id="28" name="Rounded Rectangle 27">
              <a:extLst>
                <a:ext uri="{FF2B5EF4-FFF2-40B4-BE49-F238E27FC236}">
                  <a16:creationId xmlns:a16="http://schemas.microsoft.com/office/drawing/2014/main" id="{6EE6849E-07FD-3851-BF90-2620FD8F56B4}"/>
                </a:ext>
              </a:extLst>
            </p:cNvPr>
            <p:cNvSpPr/>
            <p:nvPr/>
          </p:nvSpPr>
          <p:spPr>
            <a:xfrm>
              <a:off x="753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29" name="Rounded Rectangle 4">
              <a:extLst>
                <a:ext uri="{FF2B5EF4-FFF2-40B4-BE49-F238E27FC236}">
                  <a16:creationId xmlns:a16="http://schemas.microsoft.com/office/drawing/2014/main" id="{7EAF6598-F1F8-9CA4-DE66-68DC77FB3898}"/>
                </a:ext>
              </a:extLst>
            </p:cNvPr>
            <p:cNvSpPr txBox="1"/>
            <p:nvPr/>
          </p:nvSpPr>
          <p:spPr>
            <a:xfrm>
              <a:off x="20984" y="367590"/>
              <a:ext cx="2199911"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 kern="1200" dirty="0">
                  <a:latin typeface="Calibri" panose="020F0502020204030204" pitchFamily="34" charset="0"/>
                  <a:cs typeface="Calibri" panose="020F0502020204030204" pitchFamily="34" charset="0"/>
                </a:rPr>
                <a:t>191 expuestos</a:t>
              </a:r>
            </a:p>
            <a:p>
              <a:pPr marL="0" lvl="0" indent="0" algn="ctr" defTabSz="1066800">
                <a:lnSpc>
                  <a:spcPct val="90000"/>
                </a:lnSpc>
                <a:spcBef>
                  <a:spcPct val="0"/>
                </a:spcBef>
                <a:spcAft>
                  <a:spcPct val="35000"/>
                </a:spcAft>
                <a:buNone/>
              </a:pPr>
              <a:r>
                <a:rPr lang="es" kern="1200" dirty="0">
                  <a:latin typeface="Calibri" panose="020F0502020204030204" pitchFamily="34" charset="0"/>
                  <a:cs typeface="Calibri" panose="020F0502020204030204" pitchFamily="34" charset="0"/>
                </a:rPr>
                <a:t>178 (93%) en T3</a:t>
              </a:r>
            </a:p>
          </p:txBody>
        </p:sp>
      </p:grpSp>
      <p:grpSp>
        <p:nvGrpSpPr>
          <p:cNvPr id="30" name="Group 29">
            <a:extLst>
              <a:ext uri="{FF2B5EF4-FFF2-40B4-BE49-F238E27FC236}">
                <a16:creationId xmlns:a16="http://schemas.microsoft.com/office/drawing/2014/main" id="{7CE3F23A-72EF-4688-A5A9-0FA244F3DD90}"/>
              </a:ext>
            </a:extLst>
          </p:cNvPr>
          <p:cNvGrpSpPr/>
          <p:nvPr/>
        </p:nvGrpSpPr>
        <p:grpSpPr>
          <a:xfrm>
            <a:off x="3508683" y="4486198"/>
            <a:ext cx="2252949" cy="1133085"/>
            <a:chOff x="3161667" y="327998"/>
            <a:chExt cx="2252949" cy="1351769"/>
          </a:xfrm>
        </p:grpSpPr>
        <p:sp>
          <p:nvSpPr>
            <p:cNvPr id="31" name="Rounded Rectangle 30">
              <a:extLst>
                <a:ext uri="{FF2B5EF4-FFF2-40B4-BE49-F238E27FC236}">
                  <a16:creationId xmlns:a16="http://schemas.microsoft.com/office/drawing/2014/main" id="{EB015D11-322B-F816-325F-932A7E419A5B}"/>
                </a:ext>
              </a:extLst>
            </p:cNvPr>
            <p:cNvSpPr/>
            <p:nvPr/>
          </p:nvSpPr>
          <p:spPr>
            <a:xfrm>
              <a:off x="316166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32" name="Rounded Rectangle 4">
              <a:extLst>
                <a:ext uri="{FF2B5EF4-FFF2-40B4-BE49-F238E27FC236}">
                  <a16:creationId xmlns:a16="http://schemas.microsoft.com/office/drawing/2014/main" id="{404A37AB-350B-011B-908E-1E732481F1CD}"/>
                </a:ext>
              </a:extLst>
            </p:cNvPr>
            <p:cNvSpPr txBox="1"/>
            <p:nvPr/>
          </p:nvSpPr>
          <p:spPr>
            <a:xfrm>
              <a:off x="3189561" y="367590"/>
              <a:ext cx="2185464"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 kern="1200" dirty="0">
                  <a:latin typeface="Calibri" panose="020F0502020204030204" pitchFamily="34" charset="0"/>
                  <a:cs typeface="Calibri" panose="020F0502020204030204" pitchFamily="34" charset="0"/>
                </a:rPr>
                <a:t>187 recomendación de </a:t>
              </a:r>
              <a:br>
                <a:rPr lang="en-US" kern="1200" dirty="0">
                  <a:latin typeface="Calibri" panose="020F0502020204030204" pitchFamily="34" charset="0"/>
                  <a:cs typeface="Calibri" panose="020F0502020204030204" pitchFamily="34" charset="0"/>
                </a:rPr>
              </a:br>
              <a:r>
                <a:rPr lang="es" kern="1200" dirty="0">
                  <a:latin typeface="Calibri" panose="020F0502020204030204" pitchFamily="34" charset="0"/>
                  <a:cs typeface="Calibri" panose="020F0502020204030204" pitchFamily="34" charset="0"/>
                </a:rPr>
                <a:t>vacunarse</a:t>
              </a:r>
            </a:p>
          </p:txBody>
        </p:sp>
      </p:grpSp>
      <p:grpSp>
        <p:nvGrpSpPr>
          <p:cNvPr id="33" name="Group 32">
            <a:extLst>
              <a:ext uri="{FF2B5EF4-FFF2-40B4-BE49-F238E27FC236}">
                <a16:creationId xmlns:a16="http://schemas.microsoft.com/office/drawing/2014/main" id="{ABEF31D6-5507-A3C3-D2BE-94FE89E73B9D}"/>
              </a:ext>
            </a:extLst>
          </p:cNvPr>
          <p:cNvGrpSpPr/>
          <p:nvPr/>
        </p:nvGrpSpPr>
        <p:grpSpPr>
          <a:xfrm>
            <a:off x="6560166" y="4486198"/>
            <a:ext cx="2252949" cy="1133085"/>
            <a:chOff x="6315797" y="327998"/>
            <a:chExt cx="2252949" cy="1351769"/>
          </a:xfrm>
        </p:grpSpPr>
        <p:sp>
          <p:nvSpPr>
            <p:cNvPr id="34" name="Rounded Rectangle 33">
              <a:extLst>
                <a:ext uri="{FF2B5EF4-FFF2-40B4-BE49-F238E27FC236}">
                  <a16:creationId xmlns:a16="http://schemas.microsoft.com/office/drawing/2014/main" id="{B747CB5B-0E17-08FF-E628-33EB5F04AED8}"/>
                </a:ext>
              </a:extLst>
            </p:cNvPr>
            <p:cNvSpPr/>
            <p:nvPr/>
          </p:nvSpPr>
          <p:spPr>
            <a:xfrm>
              <a:off x="631579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35" name="Rounded Rectangle 4">
              <a:extLst>
                <a:ext uri="{FF2B5EF4-FFF2-40B4-BE49-F238E27FC236}">
                  <a16:creationId xmlns:a16="http://schemas.microsoft.com/office/drawing/2014/main" id="{F12EE47A-E6C3-CD66-53BC-6C29CFEEC381}"/>
                </a:ext>
              </a:extLst>
            </p:cNvPr>
            <p:cNvSpPr txBox="1"/>
            <p:nvPr/>
          </p:nvSpPr>
          <p:spPr>
            <a:xfrm>
              <a:off x="6371584" y="351548"/>
              <a:ext cx="2130677"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 kern="1200" dirty="0">
                  <a:latin typeface="Calibri" panose="020F0502020204030204" pitchFamily="34" charset="0"/>
                  <a:cs typeface="Calibri" panose="020F0502020204030204" pitchFamily="34" charset="0"/>
                </a:rPr>
                <a:t>168 iniciaron la vacunación contra el rotavirus</a:t>
              </a:r>
            </a:p>
          </p:txBody>
        </p:sp>
      </p:grpSp>
      <p:pic>
        <p:nvPicPr>
          <p:cNvPr id="37" name="Graphic 36" descr="Chevron arrows outline">
            <a:extLst>
              <a:ext uri="{FF2B5EF4-FFF2-40B4-BE49-F238E27FC236}">
                <a16:creationId xmlns:a16="http://schemas.microsoft.com/office/drawing/2014/main" id="{5F254DDD-648E-9F95-4913-F71CAD711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1471" y="4736734"/>
            <a:ext cx="632012" cy="632012"/>
          </a:xfrm>
          <a:prstGeom prst="rect">
            <a:avLst/>
          </a:prstGeom>
        </p:spPr>
      </p:pic>
      <p:pic>
        <p:nvPicPr>
          <p:cNvPr id="38" name="Graphic 37" descr="Chevron arrows outline">
            <a:extLst>
              <a:ext uri="{FF2B5EF4-FFF2-40B4-BE49-F238E27FC236}">
                <a16:creationId xmlns:a16="http://schemas.microsoft.com/office/drawing/2014/main" id="{24A919C0-1765-D2E1-B1B9-3DA6B4E90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4294" y="4736734"/>
            <a:ext cx="632012" cy="632012"/>
          </a:xfrm>
          <a:prstGeom prst="rect">
            <a:avLst/>
          </a:prstGeom>
        </p:spPr>
      </p:pic>
      <p:pic>
        <p:nvPicPr>
          <p:cNvPr id="39" name="Graphic 38" descr="Chevron arrows outline">
            <a:extLst>
              <a:ext uri="{FF2B5EF4-FFF2-40B4-BE49-F238E27FC236}">
                <a16:creationId xmlns:a16="http://schemas.microsoft.com/office/drawing/2014/main" id="{41D5FF72-1C54-17B2-3EC0-539842493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2988" y="4736734"/>
            <a:ext cx="632012" cy="632012"/>
          </a:xfrm>
          <a:prstGeom prst="rect">
            <a:avLst/>
          </a:prstGeom>
        </p:spPr>
      </p:pic>
    </p:spTree>
    <p:extLst>
      <p:ext uri="{BB962C8B-B14F-4D97-AF65-F5344CB8AC3E}">
        <p14:creationId xmlns:p14="http://schemas.microsoft.com/office/powerpoint/2010/main" val="8430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B09F51-A090-46AE-6BB3-9C945816952F}"/>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ith their names&#10;&#10;Description automatically generated">
            <a:extLst>
              <a:ext uri="{FF2B5EF4-FFF2-40B4-BE49-F238E27FC236}">
                <a16:creationId xmlns:a16="http://schemas.microsoft.com/office/drawing/2014/main" id="{EE151632-AB59-BB81-AAAF-8D3FF161D6D3}"/>
              </a:ext>
            </a:extLst>
          </p:cNvPr>
          <p:cNvPicPr>
            <a:picLocks noChangeAspect="1"/>
          </p:cNvPicPr>
          <p:nvPr/>
        </p:nvPicPr>
        <p:blipFill>
          <a:blip r:embed="rId3"/>
          <a:srcRect l="2941" t="10283" r="89273" b="73520"/>
          <a:stretch/>
        </p:blipFill>
        <p:spPr>
          <a:xfrm>
            <a:off x="457201" y="1688611"/>
            <a:ext cx="946315" cy="1324841"/>
          </a:xfrm>
          <a:prstGeom prst="rect">
            <a:avLst/>
          </a:prstGeom>
        </p:spPr>
      </p:pic>
      <p:pic>
        <p:nvPicPr>
          <p:cNvPr id="5" name="Picture 4" descr="A group of people with their names&#10;&#10;Description automatically generated">
            <a:extLst>
              <a:ext uri="{FF2B5EF4-FFF2-40B4-BE49-F238E27FC236}">
                <a16:creationId xmlns:a16="http://schemas.microsoft.com/office/drawing/2014/main" id="{0F13B956-D52E-9103-FDB3-AE7F88E3D8EC}"/>
              </a:ext>
            </a:extLst>
          </p:cNvPr>
          <p:cNvPicPr>
            <a:picLocks noChangeAspect="1"/>
          </p:cNvPicPr>
          <p:nvPr/>
        </p:nvPicPr>
        <p:blipFill>
          <a:blip r:embed="rId3"/>
          <a:srcRect l="35074" t="10283" r="57140" b="73520"/>
          <a:stretch/>
        </p:blipFill>
        <p:spPr>
          <a:xfrm>
            <a:off x="1403634" y="1688611"/>
            <a:ext cx="946315" cy="1324841"/>
          </a:xfrm>
          <a:prstGeom prst="rect">
            <a:avLst/>
          </a:prstGeom>
        </p:spPr>
      </p:pic>
      <p:pic>
        <p:nvPicPr>
          <p:cNvPr id="6" name="Picture 5" descr="A group of people with their names&#10;&#10;Description automatically generated">
            <a:extLst>
              <a:ext uri="{FF2B5EF4-FFF2-40B4-BE49-F238E27FC236}">
                <a16:creationId xmlns:a16="http://schemas.microsoft.com/office/drawing/2014/main" id="{984E4372-4760-3951-CA30-2A25091282C0}"/>
              </a:ext>
            </a:extLst>
          </p:cNvPr>
          <p:cNvPicPr>
            <a:picLocks noChangeAspect="1"/>
          </p:cNvPicPr>
          <p:nvPr/>
        </p:nvPicPr>
        <p:blipFill>
          <a:blip r:embed="rId3"/>
          <a:srcRect l="67548" t="10283" r="24666" b="73520"/>
          <a:stretch/>
        </p:blipFill>
        <p:spPr>
          <a:xfrm>
            <a:off x="2352998" y="1688611"/>
            <a:ext cx="946315" cy="1324841"/>
          </a:xfrm>
          <a:prstGeom prst="rect">
            <a:avLst/>
          </a:prstGeom>
        </p:spPr>
      </p:pic>
      <p:pic>
        <p:nvPicPr>
          <p:cNvPr id="7" name="Picture 6" descr="A group of people with their names&#10;&#10;Description automatically generated">
            <a:extLst>
              <a:ext uri="{FF2B5EF4-FFF2-40B4-BE49-F238E27FC236}">
                <a16:creationId xmlns:a16="http://schemas.microsoft.com/office/drawing/2014/main" id="{E473A2B8-0021-FCAF-2E4E-2B8B0673805A}"/>
              </a:ext>
            </a:extLst>
          </p:cNvPr>
          <p:cNvPicPr>
            <a:picLocks noChangeAspect="1"/>
          </p:cNvPicPr>
          <p:nvPr/>
        </p:nvPicPr>
        <p:blipFill>
          <a:blip r:embed="rId3"/>
          <a:srcRect l="4996" t="43690" r="87218" b="40113"/>
          <a:stretch/>
        </p:blipFill>
        <p:spPr>
          <a:xfrm>
            <a:off x="3299709" y="1688611"/>
            <a:ext cx="946315" cy="1324841"/>
          </a:xfrm>
          <a:prstGeom prst="rect">
            <a:avLst/>
          </a:prstGeom>
        </p:spPr>
      </p:pic>
      <p:pic>
        <p:nvPicPr>
          <p:cNvPr id="8" name="Picture 7" descr="A group of people with their names&#10;&#10;Description automatically generated">
            <a:extLst>
              <a:ext uri="{FF2B5EF4-FFF2-40B4-BE49-F238E27FC236}">
                <a16:creationId xmlns:a16="http://schemas.microsoft.com/office/drawing/2014/main" id="{10B1A578-90EC-E7C5-5566-C93D55FBE01B}"/>
              </a:ext>
            </a:extLst>
          </p:cNvPr>
          <p:cNvPicPr>
            <a:picLocks noChangeAspect="1"/>
          </p:cNvPicPr>
          <p:nvPr/>
        </p:nvPicPr>
        <p:blipFill>
          <a:blip r:embed="rId3"/>
          <a:srcRect l="25828" t="43917" r="66567" b="40262"/>
          <a:stretch/>
        </p:blipFill>
        <p:spPr>
          <a:xfrm>
            <a:off x="4243972" y="1688611"/>
            <a:ext cx="946315" cy="1324841"/>
          </a:xfrm>
          <a:prstGeom prst="rect">
            <a:avLst/>
          </a:prstGeom>
        </p:spPr>
      </p:pic>
      <p:pic>
        <p:nvPicPr>
          <p:cNvPr id="9" name="Picture 8" descr="A group of people with their names&#10;&#10;Description automatically generated">
            <a:extLst>
              <a:ext uri="{FF2B5EF4-FFF2-40B4-BE49-F238E27FC236}">
                <a16:creationId xmlns:a16="http://schemas.microsoft.com/office/drawing/2014/main" id="{7EC09B4E-902B-48D2-15BA-D520164D0E0E}"/>
              </a:ext>
            </a:extLst>
          </p:cNvPr>
          <p:cNvPicPr>
            <a:picLocks noChangeAspect="1"/>
          </p:cNvPicPr>
          <p:nvPr/>
        </p:nvPicPr>
        <p:blipFill>
          <a:blip r:embed="rId3"/>
          <a:srcRect l="54616" t="43690" r="37598" b="40113"/>
          <a:stretch/>
        </p:blipFill>
        <p:spPr>
          <a:xfrm>
            <a:off x="5185564" y="1688611"/>
            <a:ext cx="946315" cy="1324841"/>
          </a:xfrm>
          <a:prstGeom prst="rect">
            <a:avLst/>
          </a:prstGeom>
        </p:spPr>
      </p:pic>
      <p:pic>
        <p:nvPicPr>
          <p:cNvPr id="10" name="Picture 9" descr="A group of people with their names&#10;&#10;Description automatically generated">
            <a:extLst>
              <a:ext uri="{FF2B5EF4-FFF2-40B4-BE49-F238E27FC236}">
                <a16:creationId xmlns:a16="http://schemas.microsoft.com/office/drawing/2014/main" id="{75C12759-CAC2-DB97-33EB-84B34ABE2D16}"/>
              </a:ext>
            </a:extLst>
          </p:cNvPr>
          <p:cNvPicPr>
            <a:picLocks/>
          </p:cNvPicPr>
          <p:nvPr/>
        </p:nvPicPr>
        <p:blipFill>
          <a:blip r:embed="rId3"/>
          <a:srcRect l="77871" t="43690" r="14435" b="40113"/>
          <a:stretch/>
        </p:blipFill>
        <p:spPr>
          <a:xfrm>
            <a:off x="6117635" y="1688611"/>
            <a:ext cx="950763" cy="1324841"/>
          </a:xfrm>
          <a:prstGeom prst="rect">
            <a:avLst/>
          </a:prstGeom>
        </p:spPr>
      </p:pic>
      <p:pic>
        <p:nvPicPr>
          <p:cNvPr id="11" name="Picture 10" descr="A group of people with their names&#10;&#10;Description automatically generated">
            <a:extLst>
              <a:ext uri="{FF2B5EF4-FFF2-40B4-BE49-F238E27FC236}">
                <a16:creationId xmlns:a16="http://schemas.microsoft.com/office/drawing/2014/main" id="{5FCE9229-FD9C-8DEC-66F8-798D362C0142}"/>
              </a:ext>
            </a:extLst>
          </p:cNvPr>
          <p:cNvPicPr>
            <a:picLocks noChangeAspect="1"/>
          </p:cNvPicPr>
          <p:nvPr/>
        </p:nvPicPr>
        <p:blipFill>
          <a:blip r:embed="rId3"/>
          <a:srcRect l="5045" t="63048" r="87267" b="20960"/>
          <a:stretch/>
        </p:blipFill>
        <p:spPr>
          <a:xfrm>
            <a:off x="7066373" y="1688611"/>
            <a:ext cx="946315" cy="1324841"/>
          </a:xfrm>
          <a:prstGeom prst="rect">
            <a:avLst/>
          </a:prstGeom>
        </p:spPr>
      </p:pic>
      <p:pic>
        <p:nvPicPr>
          <p:cNvPr id="12" name="Picture 11" descr="A group of people with their names&#10;&#10;Description automatically generated">
            <a:extLst>
              <a:ext uri="{FF2B5EF4-FFF2-40B4-BE49-F238E27FC236}">
                <a16:creationId xmlns:a16="http://schemas.microsoft.com/office/drawing/2014/main" id="{621122D5-7507-1CBE-7853-412B66F6A75B}"/>
              </a:ext>
            </a:extLst>
          </p:cNvPr>
          <p:cNvPicPr>
            <a:picLocks noChangeAspect="1"/>
          </p:cNvPicPr>
          <p:nvPr/>
        </p:nvPicPr>
        <p:blipFill>
          <a:blip r:embed="rId3"/>
          <a:srcRect l="25775" t="62923" r="66439" b="20880"/>
          <a:stretch/>
        </p:blipFill>
        <p:spPr>
          <a:xfrm>
            <a:off x="8011677" y="1688611"/>
            <a:ext cx="946315" cy="1324841"/>
          </a:xfrm>
          <a:prstGeom prst="rect">
            <a:avLst/>
          </a:prstGeom>
        </p:spPr>
      </p:pic>
      <p:pic>
        <p:nvPicPr>
          <p:cNvPr id="13" name="Picture 12" descr="A group of people with their names&#10;&#10;Description automatically generated">
            <a:extLst>
              <a:ext uri="{FF2B5EF4-FFF2-40B4-BE49-F238E27FC236}">
                <a16:creationId xmlns:a16="http://schemas.microsoft.com/office/drawing/2014/main" id="{2A683F75-0094-C3B0-C2BC-DDC8AA39ECD7}"/>
              </a:ext>
            </a:extLst>
          </p:cNvPr>
          <p:cNvPicPr>
            <a:picLocks noChangeAspect="1"/>
          </p:cNvPicPr>
          <p:nvPr/>
        </p:nvPicPr>
        <p:blipFill>
          <a:blip r:embed="rId3"/>
          <a:srcRect l="54502" t="62923" r="37712" b="20880"/>
          <a:stretch/>
        </p:blipFill>
        <p:spPr>
          <a:xfrm>
            <a:off x="8949126" y="1688611"/>
            <a:ext cx="946315" cy="1324841"/>
          </a:xfrm>
          <a:prstGeom prst="rect">
            <a:avLst/>
          </a:prstGeom>
        </p:spPr>
      </p:pic>
      <p:pic>
        <p:nvPicPr>
          <p:cNvPr id="14" name="Picture 13" descr="A group of people with their names&#10;&#10;Description automatically generated">
            <a:extLst>
              <a:ext uri="{FF2B5EF4-FFF2-40B4-BE49-F238E27FC236}">
                <a16:creationId xmlns:a16="http://schemas.microsoft.com/office/drawing/2014/main" id="{BFD6D1A6-E597-4DF0-E70C-A1C124229690}"/>
              </a:ext>
            </a:extLst>
          </p:cNvPr>
          <p:cNvPicPr>
            <a:picLocks noChangeAspect="1"/>
          </p:cNvPicPr>
          <p:nvPr/>
        </p:nvPicPr>
        <p:blipFill>
          <a:blip r:embed="rId3"/>
          <a:srcRect l="5336" t="81818" r="86878" b="2231"/>
          <a:stretch/>
        </p:blipFill>
        <p:spPr>
          <a:xfrm>
            <a:off x="9880970" y="1688611"/>
            <a:ext cx="946315" cy="1304645"/>
          </a:xfrm>
          <a:prstGeom prst="rect">
            <a:avLst/>
          </a:prstGeom>
        </p:spPr>
      </p:pic>
      <p:pic>
        <p:nvPicPr>
          <p:cNvPr id="15" name="Picture 14" descr="A group of people with their names&#10;&#10;Description automatically generated">
            <a:extLst>
              <a:ext uri="{FF2B5EF4-FFF2-40B4-BE49-F238E27FC236}">
                <a16:creationId xmlns:a16="http://schemas.microsoft.com/office/drawing/2014/main" id="{C3A760C6-6959-910B-CAC6-DDD2CB0350A4}"/>
              </a:ext>
            </a:extLst>
          </p:cNvPr>
          <p:cNvPicPr>
            <a:picLocks noChangeAspect="1"/>
          </p:cNvPicPr>
          <p:nvPr/>
        </p:nvPicPr>
        <p:blipFill>
          <a:blip r:embed="rId3"/>
          <a:srcRect l="25774" t="81819" r="66440" b="1984"/>
          <a:stretch/>
        </p:blipFill>
        <p:spPr>
          <a:xfrm>
            <a:off x="10788485" y="1688612"/>
            <a:ext cx="946315" cy="1324841"/>
          </a:xfrm>
          <a:prstGeom prst="rect">
            <a:avLst/>
          </a:prstGeom>
        </p:spPr>
      </p:pic>
      <p:pic>
        <p:nvPicPr>
          <p:cNvPr id="24" name="Picture 23" descr="A group of people with their names&#10;&#10;Description automatically generated">
            <a:extLst>
              <a:ext uri="{FF2B5EF4-FFF2-40B4-BE49-F238E27FC236}">
                <a16:creationId xmlns:a16="http://schemas.microsoft.com/office/drawing/2014/main" id="{713D4264-4E8C-F082-56DD-C9D2CA80CA5A}"/>
              </a:ext>
            </a:extLst>
          </p:cNvPr>
          <p:cNvPicPr>
            <a:picLocks/>
          </p:cNvPicPr>
          <p:nvPr/>
        </p:nvPicPr>
        <p:blipFill>
          <a:blip r:embed="rId4"/>
          <a:srcRect l="24045" t="86919" r="68516" b="1114"/>
          <a:stretch/>
        </p:blipFill>
        <p:spPr>
          <a:xfrm>
            <a:off x="8875352" y="4308384"/>
            <a:ext cx="951012" cy="1323573"/>
          </a:xfrm>
          <a:prstGeom prst="rect">
            <a:avLst/>
          </a:prstGeom>
        </p:spPr>
      </p:pic>
      <p:pic>
        <p:nvPicPr>
          <p:cNvPr id="25" name="Picture 24" descr="A group of people with their names&#10;&#10;Description automatically generated">
            <a:extLst>
              <a:ext uri="{FF2B5EF4-FFF2-40B4-BE49-F238E27FC236}">
                <a16:creationId xmlns:a16="http://schemas.microsoft.com/office/drawing/2014/main" id="{2AFC26D9-E3B0-EA41-8CB9-4C6C79498072}"/>
              </a:ext>
            </a:extLst>
          </p:cNvPr>
          <p:cNvPicPr>
            <a:picLocks/>
          </p:cNvPicPr>
          <p:nvPr/>
        </p:nvPicPr>
        <p:blipFill>
          <a:blip r:embed="rId4"/>
          <a:srcRect l="51198" t="86837" r="41363" b="1196"/>
          <a:stretch/>
        </p:blipFill>
        <p:spPr>
          <a:xfrm>
            <a:off x="9812801" y="4308384"/>
            <a:ext cx="951012" cy="1323573"/>
          </a:xfrm>
          <a:prstGeom prst="rect">
            <a:avLst/>
          </a:prstGeom>
        </p:spPr>
      </p:pic>
      <p:pic>
        <p:nvPicPr>
          <p:cNvPr id="26" name="Picture 25" descr="A group of people with their names&#10;&#10;Description automatically generated">
            <a:extLst>
              <a:ext uri="{FF2B5EF4-FFF2-40B4-BE49-F238E27FC236}">
                <a16:creationId xmlns:a16="http://schemas.microsoft.com/office/drawing/2014/main" id="{E9112E2E-3FF0-E3BE-9013-78A1F821A082}"/>
              </a:ext>
            </a:extLst>
          </p:cNvPr>
          <p:cNvPicPr>
            <a:picLocks/>
          </p:cNvPicPr>
          <p:nvPr/>
        </p:nvPicPr>
        <p:blipFill>
          <a:blip r:embed="rId4"/>
          <a:srcRect l="4489" t="6408" r="88072" b="81625"/>
          <a:stretch/>
        </p:blipFill>
        <p:spPr>
          <a:xfrm>
            <a:off x="457200" y="2990649"/>
            <a:ext cx="946817" cy="1317735"/>
          </a:xfrm>
          <a:prstGeom prst="rect">
            <a:avLst/>
          </a:prstGeom>
        </p:spPr>
      </p:pic>
      <p:pic>
        <p:nvPicPr>
          <p:cNvPr id="27" name="Picture 26" descr="A group of people with their names&#10;&#10;Description automatically generated">
            <a:extLst>
              <a:ext uri="{FF2B5EF4-FFF2-40B4-BE49-F238E27FC236}">
                <a16:creationId xmlns:a16="http://schemas.microsoft.com/office/drawing/2014/main" id="{47673C8C-6AA9-58DF-8AF7-CE58407842C7}"/>
              </a:ext>
            </a:extLst>
          </p:cNvPr>
          <p:cNvPicPr>
            <a:picLocks/>
          </p:cNvPicPr>
          <p:nvPr/>
        </p:nvPicPr>
        <p:blipFill>
          <a:blip r:embed="rId4"/>
          <a:srcRect l="24118" t="6658" r="68576" b="81589"/>
          <a:stretch/>
        </p:blipFill>
        <p:spPr>
          <a:xfrm>
            <a:off x="1403634" y="2990649"/>
            <a:ext cx="946817" cy="1317735"/>
          </a:xfrm>
          <a:prstGeom prst="rect">
            <a:avLst/>
          </a:prstGeom>
        </p:spPr>
      </p:pic>
      <p:pic>
        <p:nvPicPr>
          <p:cNvPr id="28" name="Picture 27" descr="A group of people with their names&#10;&#10;Description automatically generated">
            <a:extLst>
              <a:ext uri="{FF2B5EF4-FFF2-40B4-BE49-F238E27FC236}">
                <a16:creationId xmlns:a16="http://schemas.microsoft.com/office/drawing/2014/main" id="{37D40ABF-3847-7711-8EEB-60B09CE4BAC4}"/>
              </a:ext>
            </a:extLst>
          </p:cNvPr>
          <p:cNvPicPr>
            <a:picLocks/>
          </p:cNvPicPr>
          <p:nvPr/>
        </p:nvPicPr>
        <p:blipFill>
          <a:blip r:embed="rId4"/>
          <a:srcRect l="51313" t="6796" r="41363" b="81422"/>
          <a:stretch/>
        </p:blipFill>
        <p:spPr>
          <a:xfrm>
            <a:off x="2352496" y="2990649"/>
            <a:ext cx="946817" cy="1317735"/>
          </a:xfrm>
          <a:prstGeom prst="rect">
            <a:avLst/>
          </a:prstGeom>
        </p:spPr>
      </p:pic>
      <p:pic>
        <p:nvPicPr>
          <p:cNvPr id="29" name="Picture 28" descr="A group of people with their names&#10;&#10;Description automatically generated">
            <a:extLst>
              <a:ext uri="{FF2B5EF4-FFF2-40B4-BE49-F238E27FC236}">
                <a16:creationId xmlns:a16="http://schemas.microsoft.com/office/drawing/2014/main" id="{22447439-CB5A-F4B7-5148-9A31DBAF9F8D}"/>
              </a:ext>
            </a:extLst>
          </p:cNvPr>
          <p:cNvPicPr>
            <a:picLocks/>
          </p:cNvPicPr>
          <p:nvPr/>
        </p:nvPicPr>
        <p:blipFill>
          <a:blip r:embed="rId4"/>
          <a:srcRect l="73304" t="6408" r="19257" b="81625"/>
          <a:stretch/>
        </p:blipFill>
        <p:spPr>
          <a:xfrm>
            <a:off x="3299207" y="2990649"/>
            <a:ext cx="946817" cy="1317735"/>
          </a:xfrm>
          <a:prstGeom prst="rect">
            <a:avLst/>
          </a:prstGeom>
        </p:spPr>
      </p:pic>
      <p:pic>
        <p:nvPicPr>
          <p:cNvPr id="30" name="Picture 29" descr="A group of people with their names&#10;&#10;Description automatically generated">
            <a:extLst>
              <a:ext uri="{FF2B5EF4-FFF2-40B4-BE49-F238E27FC236}">
                <a16:creationId xmlns:a16="http://schemas.microsoft.com/office/drawing/2014/main" id="{09E5D7CB-0BE3-F4B3-85B4-241908F9253A}"/>
              </a:ext>
            </a:extLst>
          </p:cNvPr>
          <p:cNvPicPr>
            <a:picLocks/>
          </p:cNvPicPr>
          <p:nvPr/>
        </p:nvPicPr>
        <p:blipFill>
          <a:blip r:embed="rId4"/>
          <a:srcRect l="4509" t="20973" r="88203" b="67304"/>
          <a:stretch/>
        </p:blipFill>
        <p:spPr>
          <a:xfrm>
            <a:off x="4243470" y="2990649"/>
            <a:ext cx="946817" cy="1317735"/>
          </a:xfrm>
          <a:prstGeom prst="rect">
            <a:avLst/>
          </a:prstGeom>
        </p:spPr>
      </p:pic>
      <p:pic>
        <p:nvPicPr>
          <p:cNvPr id="31" name="Picture 30" descr="A group of people with their names&#10;&#10;Description automatically generated">
            <a:extLst>
              <a:ext uri="{FF2B5EF4-FFF2-40B4-BE49-F238E27FC236}">
                <a16:creationId xmlns:a16="http://schemas.microsoft.com/office/drawing/2014/main" id="{5DFA64FF-08C5-0051-0E20-EF7A8C32D3B4}"/>
              </a:ext>
            </a:extLst>
          </p:cNvPr>
          <p:cNvPicPr>
            <a:picLocks/>
          </p:cNvPicPr>
          <p:nvPr/>
        </p:nvPicPr>
        <p:blipFill>
          <a:blip r:embed="rId4"/>
          <a:srcRect l="23973" t="20702" r="68588" b="67331"/>
          <a:stretch/>
        </p:blipFill>
        <p:spPr>
          <a:xfrm>
            <a:off x="5185062" y="2990649"/>
            <a:ext cx="946817" cy="1317735"/>
          </a:xfrm>
          <a:prstGeom prst="rect">
            <a:avLst/>
          </a:prstGeom>
        </p:spPr>
      </p:pic>
      <p:pic>
        <p:nvPicPr>
          <p:cNvPr id="32" name="Picture 31" descr="A group of people with their names&#10;&#10;Description automatically generated">
            <a:extLst>
              <a:ext uri="{FF2B5EF4-FFF2-40B4-BE49-F238E27FC236}">
                <a16:creationId xmlns:a16="http://schemas.microsoft.com/office/drawing/2014/main" id="{ABB6483C-3CE5-4E79-624E-59109977523A}"/>
              </a:ext>
            </a:extLst>
          </p:cNvPr>
          <p:cNvPicPr>
            <a:picLocks/>
          </p:cNvPicPr>
          <p:nvPr/>
        </p:nvPicPr>
        <p:blipFill>
          <a:blip r:embed="rId4"/>
          <a:srcRect l="51200" t="20966" r="41426" b="67172"/>
          <a:stretch/>
        </p:blipFill>
        <p:spPr>
          <a:xfrm>
            <a:off x="6121581" y="2990649"/>
            <a:ext cx="946817" cy="1317735"/>
          </a:xfrm>
          <a:prstGeom prst="rect">
            <a:avLst/>
          </a:prstGeom>
        </p:spPr>
      </p:pic>
      <p:pic>
        <p:nvPicPr>
          <p:cNvPr id="33" name="Picture 32" descr="A group of people with their names&#10;&#10;Description automatically generated">
            <a:extLst>
              <a:ext uri="{FF2B5EF4-FFF2-40B4-BE49-F238E27FC236}">
                <a16:creationId xmlns:a16="http://schemas.microsoft.com/office/drawing/2014/main" id="{5929AAF7-BF28-A35E-61DF-97EA19F70C96}"/>
              </a:ext>
            </a:extLst>
          </p:cNvPr>
          <p:cNvPicPr>
            <a:picLocks/>
          </p:cNvPicPr>
          <p:nvPr/>
        </p:nvPicPr>
        <p:blipFill>
          <a:blip r:embed="rId4"/>
          <a:srcRect l="73238" t="21074" r="19384" b="67057"/>
          <a:stretch/>
        </p:blipFill>
        <p:spPr>
          <a:xfrm>
            <a:off x="7065871" y="2990649"/>
            <a:ext cx="946817" cy="1317735"/>
          </a:xfrm>
          <a:prstGeom prst="rect">
            <a:avLst/>
          </a:prstGeom>
        </p:spPr>
      </p:pic>
      <p:pic>
        <p:nvPicPr>
          <p:cNvPr id="34" name="Picture 33" descr="A group of people with their names&#10;&#10;Description automatically generated">
            <a:extLst>
              <a:ext uri="{FF2B5EF4-FFF2-40B4-BE49-F238E27FC236}">
                <a16:creationId xmlns:a16="http://schemas.microsoft.com/office/drawing/2014/main" id="{F3B6F62C-6BA6-13AE-0D18-37D8A804750C}"/>
              </a:ext>
            </a:extLst>
          </p:cNvPr>
          <p:cNvPicPr>
            <a:picLocks/>
          </p:cNvPicPr>
          <p:nvPr/>
        </p:nvPicPr>
        <p:blipFill>
          <a:blip r:embed="rId4"/>
          <a:srcRect l="4527" t="35078" r="88034" b="52955"/>
          <a:stretch/>
        </p:blipFill>
        <p:spPr>
          <a:xfrm>
            <a:off x="8011175" y="2990649"/>
            <a:ext cx="946817" cy="1317735"/>
          </a:xfrm>
          <a:prstGeom prst="rect">
            <a:avLst/>
          </a:prstGeom>
        </p:spPr>
      </p:pic>
      <p:pic>
        <p:nvPicPr>
          <p:cNvPr id="35" name="Picture 34" descr="A group of people with their names&#10;&#10;Description automatically generated">
            <a:extLst>
              <a:ext uri="{FF2B5EF4-FFF2-40B4-BE49-F238E27FC236}">
                <a16:creationId xmlns:a16="http://schemas.microsoft.com/office/drawing/2014/main" id="{5AD48D7C-5295-20C2-5C10-7D1AB526CC28}"/>
              </a:ext>
            </a:extLst>
          </p:cNvPr>
          <p:cNvPicPr>
            <a:picLocks/>
          </p:cNvPicPr>
          <p:nvPr/>
        </p:nvPicPr>
        <p:blipFill>
          <a:blip r:embed="rId4"/>
          <a:srcRect l="51195" t="35159" r="41366" b="52874"/>
          <a:stretch/>
        </p:blipFill>
        <p:spPr>
          <a:xfrm>
            <a:off x="8948624" y="2990649"/>
            <a:ext cx="946817" cy="1317735"/>
          </a:xfrm>
          <a:prstGeom prst="rect">
            <a:avLst/>
          </a:prstGeom>
        </p:spPr>
      </p:pic>
      <p:pic>
        <p:nvPicPr>
          <p:cNvPr id="36" name="Picture 35" descr="A group of people with their names&#10;&#10;Description automatically generated">
            <a:extLst>
              <a:ext uri="{FF2B5EF4-FFF2-40B4-BE49-F238E27FC236}">
                <a16:creationId xmlns:a16="http://schemas.microsoft.com/office/drawing/2014/main" id="{5AB71F3A-61E8-471D-D640-8E726E95F9E7}"/>
              </a:ext>
            </a:extLst>
          </p:cNvPr>
          <p:cNvPicPr>
            <a:picLocks/>
          </p:cNvPicPr>
          <p:nvPr/>
        </p:nvPicPr>
        <p:blipFill>
          <a:blip r:embed="rId4"/>
          <a:srcRect l="73290" t="34996" r="19636" b="53037"/>
          <a:stretch/>
        </p:blipFill>
        <p:spPr>
          <a:xfrm>
            <a:off x="9880970" y="2990649"/>
            <a:ext cx="946817" cy="1317735"/>
          </a:xfrm>
          <a:prstGeom prst="rect">
            <a:avLst/>
          </a:prstGeom>
        </p:spPr>
      </p:pic>
      <p:pic>
        <p:nvPicPr>
          <p:cNvPr id="37" name="Picture 36" descr="A group of people with their names&#10;&#10;Description automatically generated">
            <a:extLst>
              <a:ext uri="{FF2B5EF4-FFF2-40B4-BE49-F238E27FC236}">
                <a16:creationId xmlns:a16="http://schemas.microsoft.com/office/drawing/2014/main" id="{406090C3-8B28-D8AC-1F8D-4C62E949E824}"/>
              </a:ext>
            </a:extLst>
          </p:cNvPr>
          <p:cNvPicPr>
            <a:picLocks/>
          </p:cNvPicPr>
          <p:nvPr/>
        </p:nvPicPr>
        <p:blipFill>
          <a:blip r:embed="rId4"/>
          <a:srcRect l="4421" t="58452" r="88140" b="29581"/>
          <a:stretch/>
        </p:blipFill>
        <p:spPr>
          <a:xfrm>
            <a:off x="10788185" y="2990650"/>
            <a:ext cx="946817" cy="1317735"/>
          </a:xfrm>
          <a:prstGeom prst="rect">
            <a:avLst/>
          </a:prstGeom>
        </p:spPr>
      </p:pic>
      <p:sp>
        <p:nvSpPr>
          <p:cNvPr id="63" name="TextBox 62">
            <a:extLst>
              <a:ext uri="{FF2B5EF4-FFF2-40B4-BE49-F238E27FC236}">
                <a16:creationId xmlns:a16="http://schemas.microsoft.com/office/drawing/2014/main" id="{334DF469-6097-94FE-9DA3-E5BC509C1F3E}"/>
              </a:ext>
            </a:extLst>
          </p:cNvPr>
          <p:cNvSpPr txBox="1"/>
          <p:nvPr/>
        </p:nvSpPr>
        <p:spPr>
          <a:xfrm>
            <a:off x="0" y="365741"/>
            <a:ext cx="12192000" cy="1015663"/>
          </a:xfrm>
          <a:prstGeom prst="rect">
            <a:avLst/>
          </a:prstGeom>
          <a:noFill/>
        </p:spPr>
        <p:txBody>
          <a:bodyPr wrap="square" rtlCol="0">
            <a:spAutoFit/>
          </a:bodyPr>
          <a:lstStyle/>
          <a:p>
            <a:pPr algn="ctr"/>
            <a:r>
              <a:rPr lang="es" sz="6000" b="1" dirty="0">
                <a:solidFill>
                  <a:schemeClr val="bg1">
                    <a:lumMod val="85000"/>
                  </a:schemeClr>
                </a:solidFill>
                <a:latin typeface="Calibri" panose="020F0502020204030204" pitchFamily="34" charset="0"/>
                <a:cs typeface="Calibri" panose="020F0502020204030204" pitchFamily="34" charset="0"/>
              </a:rPr>
              <a:t>Médicos de consenso mundial</a:t>
            </a:r>
          </a:p>
        </p:txBody>
      </p:sp>
      <p:sp>
        <p:nvSpPr>
          <p:cNvPr id="66" name="Slide Number Placeholder 65">
            <a:extLst>
              <a:ext uri="{FF2B5EF4-FFF2-40B4-BE49-F238E27FC236}">
                <a16:creationId xmlns:a16="http://schemas.microsoft.com/office/drawing/2014/main" id="{BB1B55C4-9D35-BFE3-666A-9CBE1E4CF317}"/>
              </a:ext>
            </a:extLst>
          </p:cNvPr>
          <p:cNvSpPr>
            <a:spLocks noGrp="1"/>
          </p:cNvSpPr>
          <p:nvPr>
            <p:ph type="sldNum" sz="quarter" idx="12"/>
          </p:nvPr>
        </p:nvSpPr>
        <p:spPr/>
        <p:txBody>
          <a:bodyPr/>
          <a:lstStyle/>
          <a:p>
            <a:fld id="{F7A97E85-343F-DE4C-AB4F-C00C4B6D29EF}" type="slidenum">
              <a:rPr lang="en-US" smtClean="0"/>
              <a:t>7</a:t>
            </a:fld>
            <a:endParaRPr lang="en-US"/>
          </a:p>
        </p:txBody>
      </p:sp>
      <p:pic>
        <p:nvPicPr>
          <p:cNvPr id="16" name="Picture 15" descr="A group of people with their names&#10;&#10;Description automatically generated">
            <a:extLst>
              <a:ext uri="{FF2B5EF4-FFF2-40B4-BE49-F238E27FC236}">
                <a16:creationId xmlns:a16="http://schemas.microsoft.com/office/drawing/2014/main" id="{BE7B88E5-B42C-4E03-5AB3-02AA9B9ABF48}"/>
              </a:ext>
            </a:extLst>
          </p:cNvPr>
          <p:cNvPicPr>
            <a:picLocks/>
          </p:cNvPicPr>
          <p:nvPr/>
        </p:nvPicPr>
        <p:blipFill>
          <a:blip r:embed="rId4"/>
          <a:srcRect l="23974" t="58452" r="68587" b="29581"/>
          <a:stretch/>
        </p:blipFill>
        <p:spPr>
          <a:xfrm>
            <a:off x="1402573" y="4308384"/>
            <a:ext cx="951012" cy="1323573"/>
          </a:xfrm>
          <a:prstGeom prst="rect">
            <a:avLst/>
          </a:prstGeom>
        </p:spPr>
      </p:pic>
      <p:pic>
        <p:nvPicPr>
          <p:cNvPr id="17" name="Picture 16" descr="A group of people with their names&#10;&#10;Description automatically generated">
            <a:extLst>
              <a:ext uri="{FF2B5EF4-FFF2-40B4-BE49-F238E27FC236}">
                <a16:creationId xmlns:a16="http://schemas.microsoft.com/office/drawing/2014/main" id="{A336B223-D99F-2BB0-9176-890D85349D43}"/>
              </a:ext>
            </a:extLst>
          </p:cNvPr>
          <p:cNvPicPr>
            <a:picLocks/>
          </p:cNvPicPr>
          <p:nvPr/>
        </p:nvPicPr>
        <p:blipFill>
          <a:blip r:embed="rId4"/>
          <a:srcRect l="51305" t="58381" r="41361" b="29821"/>
          <a:stretch/>
        </p:blipFill>
        <p:spPr>
          <a:xfrm>
            <a:off x="2349008" y="4308384"/>
            <a:ext cx="951012" cy="1323573"/>
          </a:xfrm>
          <a:prstGeom prst="rect">
            <a:avLst/>
          </a:prstGeom>
        </p:spPr>
      </p:pic>
      <p:pic>
        <p:nvPicPr>
          <p:cNvPr id="18" name="Picture 17" descr="A group of people with their names&#10;&#10;Description automatically generated">
            <a:extLst>
              <a:ext uri="{FF2B5EF4-FFF2-40B4-BE49-F238E27FC236}">
                <a16:creationId xmlns:a16="http://schemas.microsoft.com/office/drawing/2014/main" id="{C92A2DBB-FDC6-D910-7223-6A9250224A9A}"/>
              </a:ext>
            </a:extLst>
          </p:cNvPr>
          <p:cNvPicPr>
            <a:picLocks/>
          </p:cNvPicPr>
          <p:nvPr/>
        </p:nvPicPr>
        <p:blipFill>
          <a:blip r:embed="rId4"/>
          <a:srcRect l="73167" t="58452" r="19394" b="29581"/>
          <a:stretch/>
        </p:blipFill>
        <p:spPr>
          <a:xfrm>
            <a:off x="3293675" y="4308384"/>
            <a:ext cx="951012" cy="1323573"/>
          </a:xfrm>
          <a:prstGeom prst="rect">
            <a:avLst/>
          </a:prstGeom>
        </p:spPr>
      </p:pic>
      <p:pic>
        <p:nvPicPr>
          <p:cNvPr id="19" name="Picture 18" descr="A group of people with their names&#10;&#10;Description automatically generated">
            <a:extLst>
              <a:ext uri="{FF2B5EF4-FFF2-40B4-BE49-F238E27FC236}">
                <a16:creationId xmlns:a16="http://schemas.microsoft.com/office/drawing/2014/main" id="{A13E8234-1477-F09D-CFC7-6F25146A9783}"/>
              </a:ext>
            </a:extLst>
          </p:cNvPr>
          <p:cNvPicPr>
            <a:picLocks/>
          </p:cNvPicPr>
          <p:nvPr/>
        </p:nvPicPr>
        <p:blipFill>
          <a:blip r:embed="rId4"/>
          <a:srcRect l="4462" t="72701" r="88212" b="15514"/>
          <a:stretch/>
        </p:blipFill>
        <p:spPr>
          <a:xfrm>
            <a:off x="4240386" y="4308384"/>
            <a:ext cx="951012" cy="1323573"/>
          </a:xfrm>
          <a:prstGeom prst="rect">
            <a:avLst/>
          </a:prstGeom>
        </p:spPr>
      </p:pic>
      <p:pic>
        <p:nvPicPr>
          <p:cNvPr id="20" name="Picture 19" descr="A group of people with their names&#10;&#10;Description automatically generated">
            <a:extLst>
              <a:ext uri="{FF2B5EF4-FFF2-40B4-BE49-F238E27FC236}">
                <a16:creationId xmlns:a16="http://schemas.microsoft.com/office/drawing/2014/main" id="{97116BFA-F1B1-FB64-7559-B63FC610BA0E}"/>
              </a:ext>
            </a:extLst>
          </p:cNvPr>
          <p:cNvPicPr>
            <a:picLocks/>
          </p:cNvPicPr>
          <p:nvPr/>
        </p:nvPicPr>
        <p:blipFill>
          <a:blip r:embed="rId4"/>
          <a:srcRect l="24111" t="72675" r="68597" b="15595"/>
          <a:stretch/>
        </p:blipFill>
        <p:spPr>
          <a:xfrm>
            <a:off x="5184649" y="4308384"/>
            <a:ext cx="951012" cy="1323573"/>
          </a:xfrm>
          <a:prstGeom prst="rect">
            <a:avLst/>
          </a:prstGeom>
        </p:spPr>
      </p:pic>
      <p:pic>
        <p:nvPicPr>
          <p:cNvPr id="21" name="Picture 20" descr="A group of people with their names&#10;&#10;Description automatically generated">
            <a:extLst>
              <a:ext uri="{FF2B5EF4-FFF2-40B4-BE49-F238E27FC236}">
                <a16:creationId xmlns:a16="http://schemas.microsoft.com/office/drawing/2014/main" id="{6D5AE176-3E19-EE64-0A84-B3485817A2A5}"/>
              </a:ext>
            </a:extLst>
          </p:cNvPr>
          <p:cNvPicPr>
            <a:picLocks/>
          </p:cNvPicPr>
          <p:nvPr/>
        </p:nvPicPr>
        <p:blipFill>
          <a:blip r:embed="rId4"/>
          <a:srcRect l="51266" t="72664" r="41295" b="15369"/>
          <a:stretch/>
        </p:blipFill>
        <p:spPr>
          <a:xfrm>
            <a:off x="6126241" y="4308384"/>
            <a:ext cx="951012" cy="1323573"/>
          </a:xfrm>
          <a:prstGeom prst="rect">
            <a:avLst/>
          </a:prstGeom>
        </p:spPr>
      </p:pic>
      <p:pic>
        <p:nvPicPr>
          <p:cNvPr id="22" name="Picture 21" descr="A group of people with their names&#10;&#10;Description automatically generated">
            <a:extLst>
              <a:ext uri="{FF2B5EF4-FFF2-40B4-BE49-F238E27FC236}">
                <a16:creationId xmlns:a16="http://schemas.microsoft.com/office/drawing/2014/main" id="{AD2569EC-FF0A-8CC6-2422-0193F14EF02E}"/>
              </a:ext>
            </a:extLst>
          </p:cNvPr>
          <p:cNvPicPr>
            <a:picLocks/>
          </p:cNvPicPr>
          <p:nvPr/>
        </p:nvPicPr>
        <p:blipFill>
          <a:blip r:embed="rId4"/>
          <a:srcRect l="73257" t="72392" r="19389" b="15777"/>
          <a:stretch/>
        </p:blipFill>
        <p:spPr>
          <a:xfrm>
            <a:off x="7062760" y="4308384"/>
            <a:ext cx="951012" cy="1323573"/>
          </a:xfrm>
          <a:prstGeom prst="rect">
            <a:avLst/>
          </a:prstGeom>
        </p:spPr>
      </p:pic>
      <p:pic>
        <p:nvPicPr>
          <p:cNvPr id="23" name="Picture 22" descr="A group of people with their names&#10;&#10;Description automatically generated">
            <a:extLst>
              <a:ext uri="{FF2B5EF4-FFF2-40B4-BE49-F238E27FC236}">
                <a16:creationId xmlns:a16="http://schemas.microsoft.com/office/drawing/2014/main" id="{EF6CD020-1D53-CED4-9FC4-EF0029E5CD32}"/>
              </a:ext>
            </a:extLst>
          </p:cNvPr>
          <p:cNvPicPr>
            <a:picLocks/>
          </p:cNvPicPr>
          <p:nvPr/>
        </p:nvPicPr>
        <p:blipFill>
          <a:blip r:embed="rId4"/>
          <a:srcRect l="4423" t="86919" r="88138" b="1114"/>
          <a:stretch/>
        </p:blipFill>
        <p:spPr>
          <a:xfrm>
            <a:off x="8007050" y="4308384"/>
            <a:ext cx="951012" cy="1323573"/>
          </a:xfrm>
          <a:prstGeom prst="rect">
            <a:avLst/>
          </a:prstGeom>
        </p:spPr>
      </p:pic>
    </p:spTree>
    <p:extLst>
      <p:ext uri="{BB962C8B-B14F-4D97-AF65-F5344CB8AC3E}">
        <p14:creationId xmlns:p14="http://schemas.microsoft.com/office/powerpoint/2010/main" val="730487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06DDEA-C78C-C6E2-A357-BE6A6CA5C5A3}"/>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507A31C-A2B7-A3C8-4A89-4372BD5D7192}"/>
              </a:ext>
            </a:extLst>
          </p:cNvPr>
          <p:cNvPicPr>
            <a:picLocks noGrp="1" noChangeAspect="1"/>
          </p:cNvPicPr>
          <p:nvPr>
            <p:ph idx="1"/>
          </p:nvPr>
        </p:nvPicPr>
        <p:blipFill>
          <a:blip r:embed="rId3"/>
          <a:srcRect t="24024"/>
          <a:stretch/>
        </p:blipFill>
        <p:spPr>
          <a:xfrm>
            <a:off x="457200" y="2405268"/>
            <a:ext cx="10793896" cy="3251851"/>
          </a:xfrm>
        </p:spPr>
      </p:pic>
      <p:sp>
        <p:nvSpPr>
          <p:cNvPr id="2" name="Title 1">
            <a:extLst>
              <a:ext uri="{FF2B5EF4-FFF2-40B4-BE49-F238E27FC236}">
                <a16:creationId xmlns:a16="http://schemas.microsoft.com/office/drawing/2014/main" id="{37E3E5B1-66B6-8779-B4AC-92939BB1526F}"/>
              </a:ext>
            </a:extLst>
          </p:cNvPr>
          <p:cNvSpPr>
            <a:spLocks noGrp="1"/>
          </p:cNvSpPr>
          <p:nvPr>
            <p:ph type="title"/>
          </p:nvPr>
        </p:nvSpPr>
        <p:spPr>
          <a:xfrm>
            <a:off x="334616" y="467139"/>
            <a:ext cx="11857383" cy="1325563"/>
          </a:xfrm>
        </p:spPr>
        <p:txBody>
          <a:bodyPr>
            <a:normAutofit/>
          </a:bodyPr>
          <a:lstStyle/>
          <a:p>
            <a:pPr>
              <a:lnSpc>
                <a:spcPct val="80000"/>
              </a:lnSpc>
            </a:pPr>
            <a:r>
              <a:rPr lang="es" sz="4000" dirty="0">
                <a:latin typeface="Calibri" panose="020F0502020204030204" pitchFamily="34" charset="0"/>
                <a:cs typeface="Calibri" panose="020F0502020204030204" pitchFamily="34" charset="0"/>
              </a:rPr>
              <a:t>Datos de la EII: Seguridad de la vacuna contra </a:t>
            </a:r>
            <a:br>
              <a:rPr lang="es" sz="4000" dirty="0">
                <a:latin typeface="Calibri" panose="020F0502020204030204" pitchFamily="34" charset="0"/>
                <a:cs typeface="Calibri" panose="020F0502020204030204" pitchFamily="34" charset="0"/>
              </a:rPr>
            </a:br>
            <a:r>
              <a:rPr lang="es" sz="4000" dirty="0">
                <a:latin typeface="Calibri" panose="020F0502020204030204" pitchFamily="34" charset="0"/>
                <a:cs typeface="Calibri" panose="020F0502020204030204" pitchFamily="34" charset="0"/>
              </a:rPr>
              <a:t>el rotavirus</a:t>
            </a:r>
          </a:p>
        </p:txBody>
      </p:sp>
      <p:sp>
        <p:nvSpPr>
          <p:cNvPr id="4" name="Slide Number Placeholder 3">
            <a:extLst>
              <a:ext uri="{FF2B5EF4-FFF2-40B4-BE49-F238E27FC236}">
                <a16:creationId xmlns:a16="http://schemas.microsoft.com/office/drawing/2014/main" id="{C9F1909C-A401-9B0B-92CD-969084696E6E}"/>
              </a:ext>
            </a:extLst>
          </p:cNvPr>
          <p:cNvSpPr>
            <a:spLocks noGrp="1"/>
          </p:cNvSpPr>
          <p:nvPr>
            <p:ph type="sldNum" sz="quarter" idx="12"/>
          </p:nvPr>
        </p:nvSpPr>
        <p:spPr/>
        <p:txBody>
          <a:bodyPr/>
          <a:lstStyle/>
          <a:p>
            <a:fld id="{C1BBCEF6-2ADA-364E-98F1-750B8367BB0E}" type="slidenum">
              <a:rPr lang="en-US" smtClean="0"/>
              <a:t>70</a:t>
            </a:fld>
            <a:endParaRPr lang="en-US"/>
          </a:p>
        </p:txBody>
      </p:sp>
      <p:sp>
        <p:nvSpPr>
          <p:cNvPr id="6" name="TextBox 5">
            <a:extLst>
              <a:ext uri="{FF2B5EF4-FFF2-40B4-BE49-F238E27FC236}">
                <a16:creationId xmlns:a16="http://schemas.microsoft.com/office/drawing/2014/main" id="{2007A983-9D3F-0C11-41B5-B6FB1E557083}"/>
              </a:ext>
            </a:extLst>
          </p:cNvPr>
          <p:cNvSpPr txBox="1"/>
          <p:nvPr/>
        </p:nvSpPr>
        <p:spPr>
          <a:xfrm flipH="1">
            <a:off x="389467" y="6465452"/>
            <a:ext cx="5706533" cy="215444"/>
          </a:xfrm>
          <a:prstGeom prst="rect">
            <a:avLst/>
          </a:prstGeom>
          <a:noFill/>
        </p:spPr>
        <p:txBody>
          <a:bodyPr wrap="square" rtlCol="0">
            <a:spAutoFit/>
          </a:bodyPr>
          <a:lstStyle/>
          <a:p>
            <a:r>
              <a:rPr lang="es" sz="800" dirty="0">
                <a:latin typeface="Calibri" panose="020F0502020204030204" pitchFamily="34" charset="0"/>
                <a:cs typeface="Calibri" panose="020F0502020204030204" pitchFamily="34" charset="0"/>
              </a:rPr>
              <a:t>Ernest Suárez et al. </a:t>
            </a:r>
            <a:r>
              <a:rPr lang="es" sz="800" b="0" i="0" dirty="0">
                <a:effectLst/>
                <a:highlight>
                  <a:srgbClr val="FFFFFF"/>
                </a:highlight>
                <a:latin typeface="Calibri" panose="020F0502020204030204" pitchFamily="34" charset="0"/>
                <a:cs typeface="Calibri" panose="020F0502020204030204" pitchFamily="34" charset="0"/>
              </a:rPr>
              <a:t>Clin Gastroenterol Hepatol. 30 de julio de 2024</a:t>
            </a:r>
            <a:endParaRPr lang="en-US" sz="8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C51C37E-E87F-7EB5-AAE6-C9B334EE774C}"/>
              </a:ext>
            </a:extLst>
          </p:cNvPr>
          <p:cNvSpPr txBox="1">
            <a:spLocks/>
          </p:cNvSpPr>
          <p:nvPr/>
        </p:nvSpPr>
        <p:spPr>
          <a:xfrm>
            <a:off x="364434" y="1600200"/>
            <a:ext cx="10936357" cy="785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 sz="1800" dirty="0">
                <a:latin typeface="Calibri" panose="020F0502020204030204" pitchFamily="34" charset="0"/>
                <a:cs typeface="Calibri" panose="020F0502020204030204" pitchFamily="34" charset="0"/>
              </a:rPr>
              <a:t>La vacunación con virus vivos contra el rotavirus parece presentar bajo riesgo en bebés nacidos de madres con EII que reciben tratamientos biológicos</a:t>
            </a:r>
          </a:p>
        </p:txBody>
      </p:sp>
    </p:spTree>
    <p:extLst>
      <p:ext uri="{BB962C8B-B14F-4D97-AF65-F5344CB8AC3E}">
        <p14:creationId xmlns:p14="http://schemas.microsoft.com/office/powerpoint/2010/main" val="1798966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DB4B-6AC3-431C-32E5-CAF606704244}"/>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D1E9815A-53DB-6081-0901-10E45067D7CF}"/>
              </a:ext>
            </a:extLst>
          </p:cNvPr>
          <p:cNvSpPr/>
          <p:nvPr/>
        </p:nvSpPr>
        <p:spPr>
          <a:xfrm>
            <a:off x="0" y="0"/>
            <a:ext cx="122174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D1E96-8199-D415-B9AF-EACF8408A130}"/>
              </a:ext>
            </a:extLst>
          </p:cNvPr>
          <p:cNvSpPr>
            <a:spLocks noGrp="1"/>
          </p:cNvSpPr>
          <p:nvPr>
            <p:ph type="title"/>
          </p:nvPr>
        </p:nvSpPr>
        <p:spPr>
          <a:xfrm>
            <a:off x="354495" y="457200"/>
            <a:ext cx="10515600" cy="1325563"/>
          </a:xfrm>
        </p:spPr>
        <p:txBody>
          <a:bodyPr>
            <a:normAutofit/>
          </a:bodyPr>
          <a:lstStyle/>
          <a:p>
            <a:r>
              <a:rPr lang="es" dirty="0">
                <a:solidFill>
                  <a:schemeClr val="tx2"/>
                </a:solidFill>
                <a:latin typeface="Calibri" panose="020F0502020204030204" pitchFamily="34" charset="0"/>
                <a:cs typeface="Calibri" panose="020F0502020204030204" pitchFamily="34" charset="0"/>
              </a:rPr>
              <a:t>Resumen</a:t>
            </a:r>
          </a:p>
        </p:txBody>
      </p:sp>
      <p:sp>
        <p:nvSpPr>
          <p:cNvPr id="5" name="Slide Number Placeholder 4">
            <a:extLst>
              <a:ext uri="{FF2B5EF4-FFF2-40B4-BE49-F238E27FC236}">
                <a16:creationId xmlns:a16="http://schemas.microsoft.com/office/drawing/2014/main" id="{2914F876-60F6-1996-12DC-BBAFD5EAA7F7}"/>
              </a:ext>
            </a:extLst>
          </p:cNvPr>
          <p:cNvSpPr>
            <a:spLocks noGrp="1"/>
          </p:cNvSpPr>
          <p:nvPr>
            <p:ph type="sldNum" sz="quarter" idx="12"/>
          </p:nvPr>
        </p:nvSpPr>
        <p:spPr/>
        <p:txBody>
          <a:bodyPr/>
          <a:lstStyle/>
          <a:p>
            <a:fld id="{C1BBCEF6-2ADA-364E-98F1-750B8367BB0E}" type="slidenum">
              <a:rPr lang="en-US" smtClean="0"/>
              <a:t>71</a:t>
            </a:fld>
            <a:endParaRPr lang="en-US"/>
          </a:p>
        </p:txBody>
      </p:sp>
      <p:pic>
        <p:nvPicPr>
          <p:cNvPr id="36" name="Picture 35">
            <a:extLst>
              <a:ext uri="{FF2B5EF4-FFF2-40B4-BE49-F238E27FC236}">
                <a16:creationId xmlns:a16="http://schemas.microsoft.com/office/drawing/2014/main" id="{35788769-BC32-4D65-E3BB-08889E8CC299}"/>
              </a:ext>
            </a:extLst>
          </p:cNvPr>
          <p:cNvPicPr>
            <a:picLocks noChangeAspect="1"/>
          </p:cNvPicPr>
          <p:nvPr/>
        </p:nvPicPr>
        <p:blipFill>
          <a:blip r:embed="rId3"/>
          <a:srcRect l="192" t="257" r="192" b="53843"/>
          <a:stretch/>
        </p:blipFill>
        <p:spPr>
          <a:xfrm>
            <a:off x="1447800" y="1600200"/>
            <a:ext cx="9296400" cy="4038600"/>
          </a:xfrm>
          <a:prstGeom prst="rect">
            <a:avLst/>
          </a:prstGeom>
          <a:solidFill>
            <a:schemeClr val="bg1"/>
          </a:solidFill>
          <a:ln w="9525">
            <a:solidFill>
              <a:schemeClr val="bg1">
                <a:lumMod val="85000"/>
              </a:schemeClr>
            </a:solidFill>
          </a:ln>
          <a:effectLst>
            <a:outerShdw blurRad="139700" dist="139700" dir="2700000" algn="tl" rotWithShape="0">
              <a:prstClr val="black">
                <a:alpha val="20000"/>
              </a:prstClr>
            </a:outerShdw>
          </a:effectLst>
        </p:spPr>
      </p:pic>
    </p:spTree>
    <p:extLst>
      <p:ext uri="{BB962C8B-B14F-4D97-AF65-F5344CB8AC3E}">
        <p14:creationId xmlns:p14="http://schemas.microsoft.com/office/powerpoint/2010/main" val="3806180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8EA9-89CE-F88D-B0C3-E970D19C076A}"/>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ABEF225-647E-F001-BA40-4112D6BD0158}"/>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372D1-7929-D572-4A83-450DCB6B79AD}"/>
              </a:ext>
            </a:extLst>
          </p:cNvPr>
          <p:cNvSpPr>
            <a:spLocks noGrp="1"/>
          </p:cNvSpPr>
          <p:nvPr>
            <p:ph type="title"/>
          </p:nvPr>
        </p:nvSpPr>
        <p:spPr>
          <a:xfrm>
            <a:off x="354495" y="457200"/>
            <a:ext cx="10515600" cy="1325563"/>
          </a:xfrm>
        </p:spPr>
        <p:txBody>
          <a:bodyPr>
            <a:normAutofit/>
          </a:bodyPr>
          <a:lstStyle/>
          <a:p>
            <a:r>
              <a:rPr lang="es" dirty="0">
                <a:solidFill>
                  <a:schemeClr val="tx2"/>
                </a:solidFill>
                <a:latin typeface="Calibri" panose="020F0502020204030204" pitchFamily="34" charset="0"/>
                <a:cs typeface="Calibri" panose="020F0502020204030204" pitchFamily="34" charset="0"/>
              </a:rPr>
              <a:t>Resumen</a:t>
            </a:r>
          </a:p>
        </p:txBody>
      </p:sp>
      <p:sp>
        <p:nvSpPr>
          <p:cNvPr id="5" name="Slide Number Placeholder 4">
            <a:extLst>
              <a:ext uri="{FF2B5EF4-FFF2-40B4-BE49-F238E27FC236}">
                <a16:creationId xmlns:a16="http://schemas.microsoft.com/office/drawing/2014/main" id="{1319464D-CD29-C4A6-D668-A0E6214FA4EF}"/>
              </a:ext>
            </a:extLst>
          </p:cNvPr>
          <p:cNvSpPr>
            <a:spLocks noGrp="1"/>
          </p:cNvSpPr>
          <p:nvPr>
            <p:ph type="sldNum" sz="quarter" idx="12"/>
          </p:nvPr>
        </p:nvSpPr>
        <p:spPr/>
        <p:txBody>
          <a:bodyPr/>
          <a:lstStyle/>
          <a:p>
            <a:fld id="{C1BBCEF6-2ADA-364E-98F1-750B8367BB0E}" type="slidenum">
              <a:rPr lang="en-US" smtClean="0"/>
              <a:t>72</a:t>
            </a:fld>
            <a:endParaRPr lang="en-US"/>
          </a:p>
        </p:txBody>
      </p:sp>
      <p:pic>
        <p:nvPicPr>
          <p:cNvPr id="36" name="Picture 35">
            <a:extLst>
              <a:ext uri="{FF2B5EF4-FFF2-40B4-BE49-F238E27FC236}">
                <a16:creationId xmlns:a16="http://schemas.microsoft.com/office/drawing/2014/main" id="{2B8C52C6-B620-4D3B-62C8-2428C37551B5}"/>
              </a:ext>
            </a:extLst>
          </p:cNvPr>
          <p:cNvPicPr>
            <a:picLocks noChangeAspect="1"/>
          </p:cNvPicPr>
          <p:nvPr/>
        </p:nvPicPr>
        <p:blipFill>
          <a:blip r:embed="rId3"/>
          <a:srcRect l="227" t="50144" r="193" b="3956"/>
          <a:stretch/>
        </p:blipFill>
        <p:spPr>
          <a:xfrm>
            <a:off x="1450975" y="1600200"/>
            <a:ext cx="9293225" cy="4038600"/>
          </a:xfrm>
          <a:prstGeom prst="rect">
            <a:avLst/>
          </a:prstGeom>
          <a:solidFill>
            <a:schemeClr val="bg1"/>
          </a:solidFill>
          <a:ln w="9525">
            <a:solidFill>
              <a:schemeClr val="bg1">
                <a:lumMod val="85000"/>
              </a:schemeClr>
            </a:solidFill>
          </a:ln>
          <a:effectLst>
            <a:outerShdw blurRad="139700" dist="139700" dir="2700000" algn="tl" rotWithShape="0">
              <a:prstClr val="black">
                <a:alpha val="20000"/>
              </a:prstClr>
            </a:outerShdw>
          </a:effectLst>
        </p:spPr>
      </p:pic>
    </p:spTree>
    <p:extLst>
      <p:ext uri="{BB962C8B-B14F-4D97-AF65-F5344CB8AC3E}">
        <p14:creationId xmlns:p14="http://schemas.microsoft.com/office/powerpoint/2010/main" val="1295254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025417-FFF6-B948-A556-346E1D2A7058}"/>
              </a:ext>
            </a:extLst>
          </p:cNvPr>
          <p:cNvSpPr>
            <a:spLocks noGrp="1"/>
          </p:cNvSpPr>
          <p:nvPr>
            <p:ph type="subTitle" idx="1"/>
          </p:nvPr>
        </p:nvSpPr>
        <p:spPr/>
        <p:txBody>
          <a:bodyPr>
            <a:normAutofit/>
          </a:bodyPr>
          <a:lstStyle/>
          <a:p>
            <a:pPr lvl="2"/>
            <a:endParaRPr lang="en-US" sz="7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AFF606E8-CFA3-B8B9-98B2-81DD67F23B63}"/>
              </a:ext>
            </a:extLst>
          </p:cNvPr>
          <p:cNvSpPr>
            <a:spLocks noGrp="1"/>
          </p:cNvSpPr>
          <p:nvPr>
            <p:ph type="sldNum" sz="quarter" idx="12"/>
          </p:nvPr>
        </p:nvSpPr>
        <p:spPr/>
        <p:txBody>
          <a:bodyPr/>
          <a:lstStyle/>
          <a:p>
            <a:fld id="{C1BBCEF6-2ADA-364E-98F1-750B8367BB0E}" type="slidenum">
              <a:rPr lang="en-US" smtClean="0"/>
              <a:pPr/>
              <a:t>73</a:t>
            </a:fld>
            <a:endParaRPr lang="en-US"/>
          </a:p>
        </p:txBody>
      </p:sp>
      <p:sp>
        <p:nvSpPr>
          <p:cNvPr id="7" name="Rectangle 6">
            <a:extLst>
              <a:ext uri="{FF2B5EF4-FFF2-40B4-BE49-F238E27FC236}">
                <a16:creationId xmlns:a16="http://schemas.microsoft.com/office/drawing/2014/main" id="{D0B0B70D-B8BF-22DB-AA06-001FEC0C2C1F}"/>
              </a:ext>
            </a:extLst>
          </p:cNvPr>
          <p:cNvSpPr/>
          <p:nvPr/>
        </p:nvSpPr>
        <p:spPr>
          <a:xfrm>
            <a:off x="3850342" y="5862918"/>
            <a:ext cx="995082" cy="995082"/>
          </a:xfrm>
          <a:prstGeom prst="rect">
            <a:avLst/>
          </a:prstGeom>
          <a:solidFill>
            <a:schemeClr val="accent2">
              <a:alpha val="749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0384BC-9540-C9CC-733F-B91D0EB9EBF1}"/>
              </a:ext>
            </a:extLst>
          </p:cNvPr>
          <p:cNvSpPr/>
          <p:nvPr/>
        </p:nvSpPr>
        <p:spPr>
          <a:xfrm>
            <a:off x="457200" y="2485697"/>
            <a:ext cx="3915103" cy="3915103"/>
          </a:xfrm>
          <a:prstGeom prst="rect">
            <a:avLst/>
          </a:prstGeom>
          <a:solidFill>
            <a:schemeClr val="accent1">
              <a:alpha val="903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BC1A8AB-D984-3E38-6D2F-27A5A8A0C23A}"/>
              </a:ext>
            </a:extLst>
          </p:cNvPr>
          <p:cNvSpPr>
            <a:spLocks noGrp="1"/>
          </p:cNvSpPr>
          <p:nvPr>
            <p:ph type="ctrTitle"/>
          </p:nvPr>
        </p:nvSpPr>
        <p:spPr>
          <a:xfrm>
            <a:off x="592428" y="2500403"/>
            <a:ext cx="3799268" cy="3913843"/>
          </a:xfrm>
        </p:spPr>
        <p:txBody>
          <a:bodyPr anchor="ctr">
            <a:normAutofit/>
          </a:bodyPr>
          <a:lstStyle/>
          <a:p>
            <a:pPr algn="l">
              <a:lnSpc>
                <a:spcPct val="100000"/>
              </a:lnSpc>
              <a:spcBef>
                <a:spcPts val="1200"/>
              </a:spcBef>
              <a:spcAft>
                <a:spcPts val="1200"/>
              </a:spcAft>
            </a:pPr>
            <a:r>
              <a:rPr lang="es" sz="4400" dirty="0">
                <a:solidFill>
                  <a:schemeClr val="bg1"/>
                </a:solidFill>
                <a:latin typeface="Calibri" panose="020F0502020204030204" pitchFamily="34" charset="0"/>
                <a:cs typeface="Calibri" panose="020F0502020204030204" pitchFamily="34" charset="0"/>
              </a:rPr>
              <a:t>¿Preguntas? </a:t>
            </a:r>
            <a:br>
              <a:rPr lang="en-US" sz="1800" dirty="0">
                <a:solidFill>
                  <a:schemeClr val="accent2">
                    <a:lumMod val="20000"/>
                    <a:lumOff val="80000"/>
                  </a:schemeClr>
                </a:solidFill>
                <a:latin typeface="Calibri" panose="020F0502020204030204" pitchFamily="34" charset="0"/>
                <a:cs typeface="Calibri" panose="020F0502020204030204" pitchFamily="34" charset="0"/>
              </a:rPr>
            </a:br>
            <a:br>
              <a:rPr lang="en-US" sz="1800" dirty="0">
                <a:solidFill>
                  <a:schemeClr val="accent2">
                    <a:lumMod val="20000"/>
                    <a:lumOff val="80000"/>
                  </a:schemeClr>
                </a:solidFill>
                <a:latin typeface="Calibri" panose="020F0502020204030204" pitchFamily="34" charset="0"/>
                <a:cs typeface="Calibri" panose="020F0502020204030204" pitchFamily="34" charset="0"/>
              </a:rPr>
            </a:br>
            <a:r>
              <a:rPr lang="es" sz="2000" dirty="0">
                <a:solidFill>
                  <a:schemeClr val="accent2">
                    <a:lumMod val="20000"/>
                    <a:lumOff val="80000"/>
                  </a:schemeClr>
                </a:solidFill>
                <a:effectLst/>
                <a:latin typeface="Calibri" panose="020F0502020204030204" pitchFamily="34" charset="0"/>
                <a:cs typeface="Calibri" panose="020F0502020204030204" pitchFamily="34" charset="0"/>
              </a:rPr>
              <a:t>Para inscribirse en el registro PIANO para residentes de EE. UU.: </a:t>
            </a:r>
            <a:r>
              <a:rPr lang="es" sz="2000" dirty="0" err="1">
                <a:solidFill>
                  <a:schemeClr val="accent2">
                    <a:lumMod val="20000"/>
                    <a:lumOff val="80000"/>
                  </a:schemeClr>
                </a:solidFill>
                <a:effectLst/>
                <a:latin typeface="Calibri" panose="020F0502020204030204" pitchFamily="34" charset="0"/>
                <a:cs typeface="Calibri" panose="020F0502020204030204" pitchFamily="34" charset="0"/>
              </a:rPr>
              <a:t>pianostudy.org</a:t>
            </a:r>
            <a:endParaRPr lang="en-US" sz="2000" dirty="0">
              <a:solidFill>
                <a:schemeClr val="accent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998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31BC-8517-95F6-571F-6EC109B359A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1EFFC5B-47E3-D700-1430-183183F0F221}"/>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93F2F-90E1-E8EA-8497-5B7AFF3DF419}"/>
              </a:ext>
            </a:extLst>
          </p:cNvPr>
          <p:cNvSpPr txBox="1"/>
          <p:nvPr/>
        </p:nvSpPr>
        <p:spPr>
          <a:xfrm>
            <a:off x="0" y="779929"/>
            <a:ext cx="12192000" cy="1015663"/>
          </a:xfrm>
          <a:prstGeom prst="rect">
            <a:avLst/>
          </a:prstGeom>
          <a:noFill/>
        </p:spPr>
        <p:txBody>
          <a:bodyPr wrap="square" rtlCol="0">
            <a:spAutoFit/>
          </a:bodyPr>
          <a:lstStyle/>
          <a:p>
            <a:pPr algn="ctr"/>
            <a:r>
              <a:rPr lang="es" sz="6000" b="1" dirty="0">
                <a:solidFill>
                  <a:schemeClr val="bg1">
                    <a:lumMod val="85000"/>
                  </a:schemeClr>
                </a:solidFill>
                <a:latin typeface="Calibri" panose="020F0502020204030204" pitchFamily="34" charset="0"/>
                <a:cs typeface="Calibri" panose="020F0502020204030204" pitchFamily="34" charset="0"/>
              </a:rPr>
              <a:t>Consultores multidisciplinares</a:t>
            </a:r>
          </a:p>
        </p:txBody>
      </p:sp>
      <p:sp>
        <p:nvSpPr>
          <p:cNvPr id="18" name="Slide Number Placeholder 17">
            <a:extLst>
              <a:ext uri="{FF2B5EF4-FFF2-40B4-BE49-F238E27FC236}">
                <a16:creationId xmlns:a16="http://schemas.microsoft.com/office/drawing/2014/main" id="{C69F934C-6884-34AD-4E07-3B3BFBEE01D9}"/>
              </a:ext>
            </a:extLst>
          </p:cNvPr>
          <p:cNvSpPr>
            <a:spLocks noGrp="1"/>
          </p:cNvSpPr>
          <p:nvPr>
            <p:ph type="sldNum" sz="quarter" idx="12"/>
          </p:nvPr>
        </p:nvSpPr>
        <p:spPr/>
        <p:txBody>
          <a:bodyPr/>
          <a:lstStyle/>
          <a:p>
            <a:fld id="{F7A97E85-343F-DE4C-AB4F-C00C4B6D29EF}" type="slidenum">
              <a:rPr lang="en-US" smtClean="0"/>
              <a:t>8</a:t>
            </a:fld>
            <a:endParaRPr lang="en-US"/>
          </a:p>
        </p:txBody>
      </p:sp>
      <p:sp>
        <p:nvSpPr>
          <p:cNvPr id="2" name="TextBox 1">
            <a:extLst>
              <a:ext uri="{FF2B5EF4-FFF2-40B4-BE49-F238E27FC236}">
                <a16:creationId xmlns:a16="http://schemas.microsoft.com/office/drawing/2014/main" id="{BF8B809C-B8C9-BC5F-3E3C-1B84FE2F1C6B}"/>
              </a:ext>
            </a:extLst>
          </p:cNvPr>
          <p:cNvSpPr txBox="1"/>
          <p:nvPr/>
        </p:nvSpPr>
        <p:spPr>
          <a:xfrm>
            <a:off x="433982" y="4260503"/>
            <a:ext cx="2993347" cy="738664"/>
          </a:xfrm>
          <a:prstGeom prst="rect">
            <a:avLst/>
          </a:prstGeom>
          <a:noFill/>
          <a:ln w="19050">
            <a:noFill/>
          </a:ln>
        </p:spPr>
        <p:txBody>
          <a:bodyPr wrap="square" rtlCol="0" anchor="ctr">
            <a:spAutoFit/>
          </a:bodyPr>
          <a:lstStyle/>
          <a:p>
            <a:pPr algn="ctr"/>
            <a:r>
              <a:rPr lang="es" sz="1400" dirty="0">
                <a:solidFill>
                  <a:srgbClr val="000000"/>
                </a:solidFill>
                <a:effectLst/>
                <a:latin typeface="Helvetica" pitchFamily="2" charset="0"/>
              </a:rPr>
              <a:t>Phil Anderson, doctor </a:t>
            </a:r>
            <a:br>
              <a:rPr lang="es" sz="1400" dirty="0">
                <a:solidFill>
                  <a:srgbClr val="000000"/>
                </a:solidFill>
                <a:effectLst/>
                <a:latin typeface="Helvetica" pitchFamily="2" charset="0"/>
              </a:rPr>
            </a:br>
            <a:r>
              <a:rPr lang="es" sz="1400" dirty="0">
                <a:solidFill>
                  <a:srgbClr val="000000"/>
                </a:solidFill>
                <a:effectLst/>
                <a:latin typeface="Helvetica" pitchFamily="2" charset="0"/>
              </a:rPr>
              <a:t>en farmacia</a:t>
            </a:r>
          </a:p>
          <a:p>
            <a:pPr algn="ctr"/>
            <a:r>
              <a:rPr lang="es" sz="1400" dirty="0">
                <a:solidFill>
                  <a:srgbClr val="000000"/>
                </a:solidFill>
                <a:effectLst/>
                <a:latin typeface="Helvetica" pitchFamily="2" charset="0"/>
              </a:rPr>
              <a:t>(Lactancia)</a:t>
            </a:r>
          </a:p>
        </p:txBody>
      </p:sp>
      <p:sp>
        <p:nvSpPr>
          <p:cNvPr id="10" name="TextBox 9">
            <a:extLst>
              <a:ext uri="{FF2B5EF4-FFF2-40B4-BE49-F238E27FC236}">
                <a16:creationId xmlns:a16="http://schemas.microsoft.com/office/drawing/2014/main" id="{01500636-B34C-AF39-83DD-B354E92E0DEC}"/>
              </a:ext>
            </a:extLst>
          </p:cNvPr>
          <p:cNvSpPr txBox="1"/>
          <p:nvPr/>
        </p:nvSpPr>
        <p:spPr>
          <a:xfrm>
            <a:off x="2995027" y="4368225"/>
            <a:ext cx="2010945" cy="738664"/>
          </a:xfrm>
          <a:prstGeom prst="rect">
            <a:avLst/>
          </a:prstGeom>
          <a:noFill/>
          <a:ln>
            <a:noFill/>
          </a:ln>
        </p:spPr>
        <p:txBody>
          <a:bodyPr wrap="square" rtlCol="0">
            <a:spAutoFit/>
          </a:bodyPr>
          <a:lstStyle/>
          <a:p>
            <a:pPr algn="ctr"/>
            <a:r>
              <a:rPr lang="es" sz="1400" dirty="0">
                <a:solidFill>
                  <a:srgbClr val="000000"/>
                </a:solidFill>
                <a:effectLst/>
                <a:latin typeface="Helvetica" pitchFamily="2" charset="0"/>
              </a:rPr>
              <a:t>Susan Fisher PhD </a:t>
            </a:r>
            <a:br>
              <a:rPr lang="es" sz="1400" dirty="0">
                <a:solidFill>
                  <a:srgbClr val="000000"/>
                </a:solidFill>
                <a:effectLst/>
                <a:latin typeface="Helvetica" pitchFamily="2" charset="0"/>
              </a:rPr>
            </a:br>
            <a:r>
              <a:rPr lang="es" sz="1400" dirty="0">
                <a:solidFill>
                  <a:srgbClr val="000000"/>
                </a:solidFill>
                <a:effectLst/>
                <a:latin typeface="Helvetica" pitchFamily="2" charset="0"/>
              </a:rPr>
              <a:t>(Placentología )</a:t>
            </a:r>
          </a:p>
          <a:p>
            <a:endParaRPr lang="en-US" sz="1400" dirty="0"/>
          </a:p>
        </p:txBody>
      </p:sp>
      <p:sp>
        <p:nvSpPr>
          <p:cNvPr id="11" name="TextBox 10">
            <a:extLst>
              <a:ext uri="{FF2B5EF4-FFF2-40B4-BE49-F238E27FC236}">
                <a16:creationId xmlns:a16="http://schemas.microsoft.com/office/drawing/2014/main" id="{0212883F-21A3-E21D-E4C7-A915292B3D06}"/>
              </a:ext>
            </a:extLst>
          </p:cNvPr>
          <p:cNvSpPr txBox="1"/>
          <p:nvPr/>
        </p:nvSpPr>
        <p:spPr>
          <a:xfrm>
            <a:off x="4882575" y="4368225"/>
            <a:ext cx="2426850" cy="954107"/>
          </a:xfrm>
          <a:prstGeom prst="rect">
            <a:avLst/>
          </a:prstGeom>
          <a:noFill/>
          <a:ln>
            <a:noFill/>
          </a:ln>
        </p:spPr>
        <p:txBody>
          <a:bodyPr wrap="square" rtlCol="0">
            <a:spAutoFit/>
          </a:bodyPr>
          <a:lstStyle/>
          <a:p>
            <a:pPr algn="ctr"/>
            <a:r>
              <a:rPr lang="es" sz="1400" dirty="0">
                <a:solidFill>
                  <a:srgbClr val="000000"/>
                </a:solidFill>
                <a:effectLst/>
                <a:latin typeface="Helvetica" pitchFamily="2" charset="0"/>
              </a:rPr>
              <a:t>Tina Chambers, </a:t>
            </a:r>
            <a:br>
              <a:rPr lang="es" sz="1400" dirty="0">
                <a:solidFill>
                  <a:srgbClr val="000000"/>
                </a:solidFill>
                <a:effectLst/>
                <a:latin typeface="Helvetica" pitchFamily="2" charset="0"/>
              </a:rPr>
            </a:br>
            <a:r>
              <a:rPr lang="es" sz="1400" dirty="0">
                <a:solidFill>
                  <a:srgbClr val="000000"/>
                </a:solidFill>
                <a:effectLst/>
                <a:latin typeface="Helvetica" pitchFamily="2" charset="0"/>
              </a:rPr>
              <a:t>doctora en filosofía</a:t>
            </a:r>
          </a:p>
          <a:p>
            <a:pPr algn="ctr"/>
            <a:r>
              <a:rPr lang="es" sz="1400" dirty="0">
                <a:solidFill>
                  <a:srgbClr val="000000"/>
                </a:solidFill>
                <a:effectLst/>
                <a:latin typeface="Helvetica" pitchFamily="2" charset="0"/>
              </a:rPr>
              <a:t>(Teratología)</a:t>
            </a:r>
          </a:p>
          <a:p>
            <a:endParaRPr lang="en-US" sz="1400" dirty="0"/>
          </a:p>
        </p:txBody>
      </p:sp>
      <p:sp>
        <p:nvSpPr>
          <p:cNvPr id="12" name="TextBox 11">
            <a:extLst>
              <a:ext uri="{FF2B5EF4-FFF2-40B4-BE49-F238E27FC236}">
                <a16:creationId xmlns:a16="http://schemas.microsoft.com/office/drawing/2014/main" id="{A47BE5CF-8214-FFBE-3AAF-54224F33A7CD}"/>
              </a:ext>
            </a:extLst>
          </p:cNvPr>
          <p:cNvSpPr txBox="1"/>
          <p:nvPr/>
        </p:nvSpPr>
        <p:spPr>
          <a:xfrm>
            <a:off x="7128275" y="4368225"/>
            <a:ext cx="2140853" cy="954107"/>
          </a:xfrm>
          <a:prstGeom prst="rect">
            <a:avLst/>
          </a:prstGeom>
          <a:noFill/>
          <a:ln>
            <a:noFill/>
          </a:ln>
        </p:spPr>
        <p:txBody>
          <a:bodyPr wrap="square" rtlCol="0">
            <a:spAutoFit/>
          </a:bodyPr>
          <a:lstStyle/>
          <a:p>
            <a:pPr algn="ctr"/>
            <a:r>
              <a:rPr lang="es" sz="1400" dirty="0">
                <a:solidFill>
                  <a:srgbClr val="000000"/>
                </a:solidFill>
                <a:effectLst/>
                <a:latin typeface="Helvetica" pitchFamily="2" charset="0"/>
              </a:rPr>
              <a:t>Dr. Chris Robinson</a:t>
            </a:r>
          </a:p>
          <a:p>
            <a:pPr algn="ctr"/>
            <a:r>
              <a:rPr lang="es" sz="1400" dirty="0">
                <a:solidFill>
                  <a:srgbClr val="000000"/>
                </a:solidFill>
                <a:effectLst/>
                <a:latin typeface="Helvetica" pitchFamily="2" charset="0"/>
              </a:rPr>
              <a:t>(Medicina materno-fetal)</a:t>
            </a:r>
          </a:p>
          <a:p>
            <a:pPr algn="ctr"/>
            <a:endParaRPr lang="en-US" sz="1400" dirty="0">
              <a:solidFill>
                <a:srgbClr val="000000"/>
              </a:solidFill>
              <a:effectLst/>
              <a:latin typeface="Helvetica" pitchFamily="2" charset="0"/>
            </a:endParaRPr>
          </a:p>
          <a:p>
            <a:endParaRPr lang="en-US" sz="1400" dirty="0"/>
          </a:p>
        </p:txBody>
      </p:sp>
      <p:sp>
        <p:nvSpPr>
          <p:cNvPr id="13" name="TextBox 12">
            <a:extLst>
              <a:ext uri="{FF2B5EF4-FFF2-40B4-BE49-F238E27FC236}">
                <a16:creationId xmlns:a16="http://schemas.microsoft.com/office/drawing/2014/main" id="{F4107DF9-A6B7-11D3-F459-449BEC9ECA95}"/>
              </a:ext>
            </a:extLst>
          </p:cNvPr>
          <p:cNvSpPr txBox="1"/>
          <p:nvPr/>
        </p:nvSpPr>
        <p:spPr>
          <a:xfrm>
            <a:off x="9258155" y="4368225"/>
            <a:ext cx="2010945" cy="738664"/>
          </a:xfrm>
          <a:prstGeom prst="rect">
            <a:avLst/>
          </a:prstGeom>
          <a:noFill/>
          <a:ln>
            <a:noFill/>
          </a:ln>
        </p:spPr>
        <p:txBody>
          <a:bodyPr wrap="square" rtlCol="0">
            <a:spAutoFit/>
          </a:bodyPr>
          <a:lstStyle/>
          <a:p>
            <a:pPr algn="ctr"/>
            <a:r>
              <a:rPr lang="es" sz="1400" dirty="0">
                <a:solidFill>
                  <a:srgbClr val="000000"/>
                </a:solidFill>
                <a:effectLst/>
                <a:latin typeface="Helvetica" pitchFamily="2" charset="0"/>
              </a:rPr>
              <a:t>Dra. Emily Finlayson (cirugía colorrectal)</a:t>
            </a:r>
          </a:p>
          <a:p>
            <a:endParaRPr lang="en-US" sz="1400" dirty="0"/>
          </a:p>
        </p:txBody>
      </p:sp>
      <p:pic>
        <p:nvPicPr>
          <p:cNvPr id="3" name="Picture 2" descr="A group of people with their names&#10;&#10;Description automatically generated">
            <a:extLst>
              <a:ext uri="{FF2B5EF4-FFF2-40B4-BE49-F238E27FC236}">
                <a16:creationId xmlns:a16="http://schemas.microsoft.com/office/drawing/2014/main" id="{5436202E-3F6A-440A-4E13-FD84C24E7539}"/>
              </a:ext>
            </a:extLst>
          </p:cNvPr>
          <p:cNvPicPr>
            <a:picLocks/>
          </p:cNvPicPr>
          <p:nvPr/>
        </p:nvPicPr>
        <p:blipFill>
          <a:blip r:embed="rId3"/>
          <a:srcRect l="4019" t="38004" r="88668" b="52058"/>
          <a:stretch/>
        </p:blipFill>
        <p:spPr>
          <a:xfrm>
            <a:off x="5200898"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4" name="Picture 3" descr="A group of people with their names&#10;&#10;Description automatically generated">
            <a:extLst>
              <a:ext uri="{FF2B5EF4-FFF2-40B4-BE49-F238E27FC236}">
                <a16:creationId xmlns:a16="http://schemas.microsoft.com/office/drawing/2014/main" id="{9BD7A67A-CDB5-D89A-63C6-9848F32BDE79}"/>
              </a:ext>
            </a:extLst>
          </p:cNvPr>
          <p:cNvPicPr>
            <a:picLocks/>
          </p:cNvPicPr>
          <p:nvPr/>
        </p:nvPicPr>
        <p:blipFill>
          <a:blip r:embed="rId3"/>
          <a:srcRect l="4248" t="14317" r="88677" b="75813"/>
          <a:stretch/>
        </p:blipFill>
        <p:spPr>
          <a:xfrm>
            <a:off x="1028700" y="2269880"/>
            <a:ext cx="180391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5" name="Picture 4" descr="A group of people with their names&#10;&#10;Description automatically generated">
            <a:extLst>
              <a:ext uri="{FF2B5EF4-FFF2-40B4-BE49-F238E27FC236}">
                <a16:creationId xmlns:a16="http://schemas.microsoft.com/office/drawing/2014/main" id="{F87C8486-6576-7524-53AB-A3D241163021}"/>
              </a:ext>
            </a:extLst>
          </p:cNvPr>
          <p:cNvPicPr>
            <a:picLocks/>
          </p:cNvPicPr>
          <p:nvPr/>
        </p:nvPicPr>
        <p:blipFill>
          <a:blip r:embed="rId3"/>
          <a:srcRect l="27547" t="14530" r="65319" b="75918"/>
          <a:stretch/>
        </p:blipFill>
        <p:spPr>
          <a:xfrm>
            <a:off x="3114799" y="2269880"/>
            <a:ext cx="180391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6" name="Picture 5" descr="A group of people with their names&#10;&#10;Description automatically generated">
            <a:extLst>
              <a:ext uri="{FF2B5EF4-FFF2-40B4-BE49-F238E27FC236}">
                <a16:creationId xmlns:a16="http://schemas.microsoft.com/office/drawing/2014/main" id="{E6585C34-5FC9-684D-C5BF-62E14F367C09}"/>
              </a:ext>
            </a:extLst>
          </p:cNvPr>
          <p:cNvPicPr>
            <a:picLocks/>
          </p:cNvPicPr>
          <p:nvPr/>
        </p:nvPicPr>
        <p:blipFill>
          <a:blip r:embed="rId3"/>
          <a:srcRect l="27538" t="36790" r="65149" b="53272"/>
          <a:stretch/>
        </p:blipFill>
        <p:spPr>
          <a:xfrm>
            <a:off x="7282427"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7" name="Picture 6" descr="A group of people with their names&#10;&#10;Description automatically generated">
            <a:extLst>
              <a:ext uri="{FF2B5EF4-FFF2-40B4-BE49-F238E27FC236}">
                <a16:creationId xmlns:a16="http://schemas.microsoft.com/office/drawing/2014/main" id="{8837EEE0-16DA-5D84-0145-390FF30BB25B}"/>
              </a:ext>
            </a:extLst>
          </p:cNvPr>
          <p:cNvPicPr>
            <a:picLocks/>
          </p:cNvPicPr>
          <p:nvPr/>
        </p:nvPicPr>
        <p:blipFill>
          <a:blip r:embed="rId3"/>
          <a:srcRect l="4153" t="62613" r="88608" b="27550"/>
          <a:stretch/>
        </p:blipFill>
        <p:spPr>
          <a:xfrm>
            <a:off x="9363957"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spTree>
    <p:extLst>
      <p:ext uri="{BB962C8B-B14F-4D97-AF65-F5344CB8AC3E}">
        <p14:creationId xmlns:p14="http://schemas.microsoft.com/office/powerpoint/2010/main" val="1338046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48C3E-F21F-7FF0-7C9C-9B051FCBA14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7F2D303-C604-C25B-8E8D-D657FD4248A9}"/>
              </a:ext>
            </a:extLst>
          </p:cNvPr>
          <p:cNvSpPr/>
          <p:nvPr/>
        </p:nvSpPr>
        <p:spPr>
          <a:xfrm>
            <a:off x="0" y="0"/>
            <a:ext cx="12192000" cy="6216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8DAA8A-E795-F830-CBE8-8995AB361F2D}"/>
              </a:ext>
            </a:extLst>
          </p:cNvPr>
          <p:cNvSpPr txBox="1"/>
          <p:nvPr/>
        </p:nvSpPr>
        <p:spPr>
          <a:xfrm>
            <a:off x="0" y="329184"/>
            <a:ext cx="12192000" cy="1015663"/>
          </a:xfrm>
          <a:prstGeom prst="rect">
            <a:avLst/>
          </a:prstGeom>
          <a:noFill/>
        </p:spPr>
        <p:txBody>
          <a:bodyPr wrap="square" rtlCol="0">
            <a:spAutoFit/>
          </a:bodyPr>
          <a:lstStyle/>
          <a:p>
            <a:pPr algn="ctr"/>
            <a:r>
              <a:rPr lang="es" sz="6000" b="1" dirty="0">
                <a:solidFill>
                  <a:schemeClr val="bg1">
                    <a:lumMod val="85000"/>
                  </a:schemeClr>
                </a:solidFill>
                <a:latin typeface="Calibri" panose="020F0502020204030204" pitchFamily="34" charset="0"/>
                <a:cs typeface="Calibri" panose="020F0502020204030204" pitchFamily="34" charset="0"/>
              </a:rPr>
              <a:t>Embajadores globales de pacientes</a:t>
            </a:r>
          </a:p>
        </p:txBody>
      </p:sp>
      <p:sp>
        <p:nvSpPr>
          <p:cNvPr id="23" name="Slide Number Placeholder 22">
            <a:extLst>
              <a:ext uri="{FF2B5EF4-FFF2-40B4-BE49-F238E27FC236}">
                <a16:creationId xmlns:a16="http://schemas.microsoft.com/office/drawing/2014/main" id="{0FCC42E4-8A51-F151-7213-F3E28318AD5D}"/>
              </a:ext>
            </a:extLst>
          </p:cNvPr>
          <p:cNvSpPr>
            <a:spLocks noGrp="1"/>
          </p:cNvSpPr>
          <p:nvPr>
            <p:ph type="sldNum" sz="quarter" idx="12"/>
          </p:nvPr>
        </p:nvSpPr>
        <p:spPr/>
        <p:txBody>
          <a:bodyPr/>
          <a:lstStyle/>
          <a:p>
            <a:fld id="{F7A97E85-343F-DE4C-AB4F-C00C4B6D29EF}" type="slidenum">
              <a:rPr lang="en-US" smtClean="0"/>
              <a:t>9</a:t>
            </a:fld>
            <a:endParaRPr lang="en-US"/>
          </a:p>
        </p:txBody>
      </p:sp>
      <p:sp>
        <p:nvSpPr>
          <p:cNvPr id="2" name="TextBox 1">
            <a:extLst>
              <a:ext uri="{FF2B5EF4-FFF2-40B4-BE49-F238E27FC236}">
                <a16:creationId xmlns:a16="http://schemas.microsoft.com/office/drawing/2014/main" id="{6428EF9B-037D-42B3-FDCC-446EEBFD1CB1}"/>
              </a:ext>
            </a:extLst>
          </p:cNvPr>
          <p:cNvSpPr txBox="1"/>
          <p:nvPr/>
        </p:nvSpPr>
        <p:spPr>
          <a:xfrm>
            <a:off x="1702976" y="3285863"/>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err="1">
                <a:latin typeface="Calibri" panose="020F0502020204030204" pitchFamily="34" charset="0"/>
                <a:cs typeface="Calibri" panose="020F0502020204030204" pitchFamily="34" charset="0"/>
              </a:rPr>
              <a:t>Taiwán</a:t>
            </a:r>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63F11D8-BE47-A5DF-83DE-63C677A13A46}"/>
              </a:ext>
            </a:extLst>
          </p:cNvPr>
          <p:cNvSpPr txBox="1"/>
          <p:nvPr/>
        </p:nvSpPr>
        <p:spPr>
          <a:xfrm>
            <a:off x="4053302" y="3285862"/>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Dinamarca</a:t>
            </a:r>
          </a:p>
        </p:txBody>
      </p:sp>
      <p:sp>
        <p:nvSpPr>
          <p:cNvPr id="13" name="TextBox 12">
            <a:extLst>
              <a:ext uri="{FF2B5EF4-FFF2-40B4-BE49-F238E27FC236}">
                <a16:creationId xmlns:a16="http://schemas.microsoft.com/office/drawing/2014/main" id="{CBD2AC68-7F3C-6480-7B1B-1BD37D42F63B}"/>
              </a:ext>
            </a:extLst>
          </p:cNvPr>
          <p:cNvSpPr txBox="1"/>
          <p:nvPr/>
        </p:nvSpPr>
        <p:spPr>
          <a:xfrm>
            <a:off x="6403628" y="3285861"/>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Canadá</a:t>
            </a:r>
          </a:p>
        </p:txBody>
      </p:sp>
      <p:sp>
        <p:nvSpPr>
          <p:cNvPr id="14" name="TextBox 13">
            <a:extLst>
              <a:ext uri="{FF2B5EF4-FFF2-40B4-BE49-F238E27FC236}">
                <a16:creationId xmlns:a16="http://schemas.microsoft.com/office/drawing/2014/main" id="{1A94BD42-154F-37D5-516E-EAE9C4871DEA}"/>
              </a:ext>
            </a:extLst>
          </p:cNvPr>
          <p:cNvSpPr txBox="1"/>
          <p:nvPr/>
        </p:nvSpPr>
        <p:spPr>
          <a:xfrm>
            <a:off x="8753955" y="3285861"/>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Chile</a:t>
            </a:r>
          </a:p>
        </p:txBody>
      </p:sp>
      <p:sp>
        <p:nvSpPr>
          <p:cNvPr id="22" name="TextBox 21">
            <a:extLst>
              <a:ext uri="{FF2B5EF4-FFF2-40B4-BE49-F238E27FC236}">
                <a16:creationId xmlns:a16="http://schemas.microsoft.com/office/drawing/2014/main" id="{BD18C600-4107-D874-B69F-B47A2C904EEF}"/>
              </a:ext>
            </a:extLst>
          </p:cNvPr>
          <p:cNvSpPr txBox="1"/>
          <p:nvPr/>
        </p:nvSpPr>
        <p:spPr>
          <a:xfrm>
            <a:off x="2878605" y="5700505"/>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Australia</a:t>
            </a:r>
          </a:p>
        </p:txBody>
      </p:sp>
      <p:sp>
        <p:nvSpPr>
          <p:cNvPr id="24" name="TextBox 23">
            <a:extLst>
              <a:ext uri="{FF2B5EF4-FFF2-40B4-BE49-F238E27FC236}">
                <a16:creationId xmlns:a16="http://schemas.microsoft.com/office/drawing/2014/main" id="{FFD71AB6-DFDD-147D-1C23-A49822C2C80C}"/>
              </a:ext>
            </a:extLst>
          </p:cNvPr>
          <p:cNvSpPr txBox="1"/>
          <p:nvPr/>
        </p:nvSpPr>
        <p:spPr>
          <a:xfrm>
            <a:off x="5223787" y="5700506"/>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Kenia</a:t>
            </a:r>
          </a:p>
        </p:txBody>
      </p:sp>
      <p:sp>
        <p:nvSpPr>
          <p:cNvPr id="25" name="TextBox 24">
            <a:extLst>
              <a:ext uri="{FF2B5EF4-FFF2-40B4-BE49-F238E27FC236}">
                <a16:creationId xmlns:a16="http://schemas.microsoft.com/office/drawing/2014/main" id="{4DE7A194-305F-0AAD-7E34-8236F16E05AB}"/>
              </a:ext>
            </a:extLst>
          </p:cNvPr>
          <p:cNvSpPr txBox="1"/>
          <p:nvPr/>
        </p:nvSpPr>
        <p:spPr>
          <a:xfrm>
            <a:off x="7568970" y="5703366"/>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s" dirty="0">
                <a:latin typeface="Calibri" panose="020F0502020204030204" pitchFamily="34" charset="0"/>
                <a:cs typeface="Calibri" panose="020F0502020204030204" pitchFamily="34" charset="0"/>
              </a:rPr>
              <a:t>EE.UU</a:t>
            </a:r>
          </a:p>
        </p:txBody>
      </p:sp>
      <p:pic>
        <p:nvPicPr>
          <p:cNvPr id="3" name="Picture 2" descr="A group of people with their names&#10;&#10;Description automatically generated">
            <a:extLst>
              <a:ext uri="{FF2B5EF4-FFF2-40B4-BE49-F238E27FC236}">
                <a16:creationId xmlns:a16="http://schemas.microsoft.com/office/drawing/2014/main" id="{DF9CE8F1-4B87-063D-4077-174ADC9B681B}"/>
              </a:ext>
            </a:extLst>
          </p:cNvPr>
          <p:cNvPicPr>
            <a:picLocks/>
          </p:cNvPicPr>
          <p:nvPr/>
        </p:nvPicPr>
        <p:blipFill>
          <a:blip r:embed="rId3"/>
          <a:srcRect l="54099" t="13413" r="38588" b="76787"/>
          <a:stretch/>
        </p:blipFill>
        <p:spPr>
          <a:xfrm>
            <a:off x="1702976" y="1390291"/>
            <a:ext cx="1744426" cy="1748947"/>
          </a:xfrm>
          <a:prstGeom prst="ellipse">
            <a:avLst/>
          </a:prstGeom>
          <a:ln w="38100">
            <a:solidFill>
              <a:schemeClr val="bg1"/>
            </a:solidFill>
          </a:ln>
          <a:effectLst>
            <a:outerShdw blurRad="76200" dist="76200" dir="2700000" algn="tl" rotWithShape="0">
              <a:prstClr val="black">
                <a:alpha val="20000"/>
              </a:prstClr>
            </a:outerShdw>
          </a:effectLst>
        </p:spPr>
      </p:pic>
      <p:pic>
        <p:nvPicPr>
          <p:cNvPr id="4" name="Picture 3" descr="A group of people with their names&#10;&#10;Description automatically generated">
            <a:extLst>
              <a:ext uri="{FF2B5EF4-FFF2-40B4-BE49-F238E27FC236}">
                <a16:creationId xmlns:a16="http://schemas.microsoft.com/office/drawing/2014/main" id="{80E24D2A-6B86-CDEF-6B8F-56A96B8E59FC}"/>
              </a:ext>
            </a:extLst>
          </p:cNvPr>
          <p:cNvPicPr>
            <a:picLocks/>
          </p:cNvPicPr>
          <p:nvPr/>
        </p:nvPicPr>
        <p:blipFill>
          <a:blip r:embed="rId3"/>
          <a:srcRect l="76125" t="12430" r="16562" b="77770"/>
          <a:stretch/>
        </p:blipFill>
        <p:spPr>
          <a:xfrm>
            <a:off x="4053302" y="1390290"/>
            <a:ext cx="1744426" cy="1748947"/>
          </a:xfrm>
          <a:prstGeom prst="ellipse">
            <a:avLst/>
          </a:prstGeom>
          <a:ln w="38100">
            <a:solidFill>
              <a:schemeClr val="bg1"/>
            </a:solidFill>
          </a:ln>
          <a:effectLst>
            <a:outerShdw blurRad="76200" dist="76200" dir="2700000" algn="tl" rotWithShape="0">
              <a:prstClr val="black">
                <a:alpha val="20000"/>
              </a:prstClr>
            </a:outerShdw>
          </a:effectLst>
        </p:spPr>
      </p:pic>
      <p:pic>
        <p:nvPicPr>
          <p:cNvPr id="5" name="Picture 4" descr="A group of people with their names&#10;&#10;Description automatically generated">
            <a:extLst>
              <a:ext uri="{FF2B5EF4-FFF2-40B4-BE49-F238E27FC236}">
                <a16:creationId xmlns:a16="http://schemas.microsoft.com/office/drawing/2014/main" id="{661DF9FA-06D5-8B28-9E92-971A537CB79E}"/>
              </a:ext>
            </a:extLst>
          </p:cNvPr>
          <p:cNvPicPr>
            <a:picLocks/>
          </p:cNvPicPr>
          <p:nvPr/>
        </p:nvPicPr>
        <p:blipFill>
          <a:blip r:embed="rId3"/>
          <a:srcRect l="54220" t="37387" r="38467" b="52849"/>
          <a:stretch/>
        </p:blipFill>
        <p:spPr>
          <a:xfrm>
            <a:off x="6403628" y="1390291"/>
            <a:ext cx="1744426" cy="1742684"/>
          </a:xfrm>
          <a:prstGeom prst="ellipse">
            <a:avLst/>
          </a:prstGeom>
          <a:ln w="38100">
            <a:solidFill>
              <a:schemeClr val="bg1"/>
            </a:solidFill>
          </a:ln>
          <a:effectLst>
            <a:outerShdw blurRad="76200" dist="76200" dir="2700000" algn="tl" rotWithShape="0">
              <a:prstClr val="black">
                <a:alpha val="20000"/>
              </a:prstClr>
            </a:outerShdw>
          </a:effectLst>
        </p:spPr>
      </p:pic>
      <p:pic>
        <p:nvPicPr>
          <p:cNvPr id="6" name="Picture 5" descr="A group of people with their names&#10;&#10;Description automatically generated">
            <a:extLst>
              <a:ext uri="{FF2B5EF4-FFF2-40B4-BE49-F238E27FC236}">
                <a16:creationId xmlns:a16="http://schemas.microsoft.com/office/drawing/2014/main" id="{487CD2D1-12B4-FA4B-8732-75D6F62ED7F6}"/>
              </a:ext>
            </a:extLst>
          </p:cNvPr>
          <p:cNvPicPr>
            <a:picLocks/>
          </p:cNvPicPr>
          <p:nvPr/>
        </p:nvPicPr>
        <p:blipFill>
          <a:blip r:embed="rId3"/>
          <a:srcRect l="76125" t="37405" r="16562" b="52835"/>
          <a:stretch/>
        </p:blipFill>
        <p:spPr>
          <a:xfrm>
            <a:off x="8753955" y="1390291"/>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pic>
        <p:nvPicPr>
          <p:cNvPr id="7" name="Picture 6" descr="A group of people with their names&#10;&#10;Description automatically generated">
            <a:extLst>
              <a:ext uri="{FF2B5EF4-FFF2-40B4-BE49-F238E27FC236}">
                <a16:creationId xmlns:a16="http://schemas.microsoft.com/office/drawing/2014/main" id="{A99CB02F-4C75-BBE8-15CB-047308B68B76}"/>
              </a:ext>
            </a:extLst>
          </p:cNvPr>
          <p:cNvPicPr>
            <a:picLocks/>
          </p:cNvPicPr>
          <p:nvPr/>
        </p:nvPicPr>
        <p:blipFill>
          <a:blip r:embed="rId3"/>
          <a:srcRect l="54186" t="85191" r="38501" b="5049"/>
          <a:stretch/>
        </p:blipFill>
        <p:spPr>
          <a:xfrm>
            <a:off x="7568970"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pic>
        <p:nvPicPr>
          <p:cNvPr id="8" name="Picture 7" descr="A group of people with their names&#10;&#10;Description automatically generated">
            <a:extLst>
              <a:ext uri="{FF2B5EF4-FFF2-40B4-BE49-F238E27FC236}">
                <a16:creationId xmlns:a16="http://schemas.microsoft.com/office/drawing/2014/main" id="{DF9C4581-885F-81C1-8A40-FFED670777BD}"/>
              </a:ext>
            </a:extLst>
          </p:cNvPr>
          <p:cNvPicPr>
            <a:picLocks/>
          </p:cNvPicPr>
          <p:nvPr/>
        </p:nvPicPr>
        <p:blipFill>
          <a:blip r:embed="rId3"/>
          <a:srcRect l="54103" t="62969" r="38781" b="27533"/>
          <a:stretch/>
        </p:blipFill>
        <p:spPr>
          <a:xfrm>
            <a:off x="2878605"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pic>
        <p:nvPicPr>
          <p:cNvPr id="9" name="Picture 8" descr="A group of people with their names&#10;&#10;Description automatically generated">
            <a:extLst>
              <a:ext uri="{FF2B5EF4-FFF2-40B4-BE49-F238E27FC236}">
                <a16:creationId xmlns:a16="http://schemas.microsoft.com/office/drawing/2014/main" id="{CF98BFDD-9164-A958-FE0F-2CA5D8F90978}"/>
              </a:ext>
            </a:extLst>
          </p:cNvPr>
          <p:cNvPicPr>
            <a:picLocks/>
          </p:cNvPicPr>
          <p:nvPr/>
        </p:nvPicPr>
        <p:blipFill>
          <a:blip r:embed="rId3"/>
          <a:srcRect l="76304" t="62648" r="16521" b="27776"/>
          <a:stretch/>
        </p:blipFill>
        <p:spPr>
          <a:xfrm>
            <a:off x="5223787"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spTree>
    <p:extLst>
      <p:ext uri="{BB962C8B-B14F-4D97-AF65-F5344CB8AC3E}">
        <p14:creationId xmlns:p14="http://schemas.microsoft.com/office/powerpoint/2010/main" val="837386717"/>
      </p:ext>
    </p:extLst>
  </p:cSld>
  <p:clrMapOvr>
    <a:masterClrMapping/>
  </p:clrMapOvr>
</p:sld>
</file>

<file path=ppt/theme/theme1.xml><?xml version="1.0" encoding="utf-8"?>
<a:theme xmlns:a="http://schemas.openxmlformats.org/drawingml/2006/main" name="Office Theme">
  <a:themeElements>
    <a:clrScheme name="Piano">
      <a:dk1>
        <a:srgbClr val="000000"/>
      </a:dk1>
      <a:lt1>
        <a:srgbClr val="FFFFFF"/>
      </a:lt1>
      <a:dk2>
        <a:srgbClr val="011627"/>
      </a:dk2>
      <a:lt2>
        <a:srgbClr val="F6F6F6"/>
      </a:lt2>
      <a:accent1>
        <a:srgbClr val="6883BA"/>
      </a:accent1>
      <a:accent2>
        <a:srgbClr val="E071A3"/>
      </a:accent2>
      <a:accent3>
        <a:srgbClr val="B1BEDA"/>
      </a:accent3>
      <a:accent4>
        <a:srgbClr val="EDB6CF"/>
      </a:accent4>
      <a:accent5>
        <a:srgbClr val="714466"/>
      </a:accent5>
      <a:accent6>
        <a:srgbClr val="011627"/>
      </a:accent6>
      <a:hlink>
        <a:srgbClr val="6883BA"/>
      </a:hlink>
      <a:folHlink>
        <a:srgbClr val="71446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16852</TotalTime>
  <Words>12723</Words>
  <Application>Microsoft Office PowerPoint</Application>
  <PresentationFormat>Widescreen</PresentationFormat>
  <Paragraphs>1192</Paragraphs>
  <Slides>73</Slides>
  <Notes>73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Aptos</vt:lpstr>
      <vt:lpstr>Aptos Display</vt:lpstr>
      <vt:lpstr>Arial</vt:lpstr>
      <vt:lpstr>Calibri</vt:lpstr>
      <vt:lpstr>Helvetica</vt:lpstr>
      <vt:lpstr>Montserrat</vt:lpstr>
      <vt:lpstr>Office Theme</vt:lpstr>
      <vt:lpstr>Consenso mundial  sobre el manejo  de la EII en el embarazo</vt:lpstr>
      <vt:lpstr>PowerPoint Presentation</vt:lpstr>
      <vt:lpstr>PowerPoint Presentation</vt:lpstr>
      <vt:lpstr>PowerPoint Presentation</vt:lpstr>
      <vt:lpstr>PowerPoint Presentation</vt:lpstr>
      <vt:lpstr>Antecedentes: Grupo de Consenso Global</vt:lpstr>
      <vt:lpstr>PowerPoint Presentation</vt:lpstr>
      <vt:lpstr>PowerPoint Presentation</vt:lpstr>
      <vt:lpstr>PowerPoint Presentation</vt:lpstr>
      <vt:lpstr>CLASIFICACIÓN</vt:lpstr>
      <vt:lpstr>Panel de consenso de RAND</vt:lpstr>
      <vt:lpstr>PowerPoint Presentation</vt:lpstr>
      <vt:lpstr>PowerPoint Presentation</vt:lpstr>
      <vt:lpstr>PowerPoint Presentation</vt:lpstr>
      <vt:lpstr>PowerPoint Presentation</vt:lpstr>
      <vt:lpstr>PowerPoint Presentation</vt:lpstr>
      <vt:lpstr>¿Qué factores aumentan el riesgo de  EII en la descendencia?</vt:lpstr>
      <vt:lpstr>PowerPoint Presentation</vt:lpstr>
      <vt:lpstr>PowerPoint Presentation</vt:lpstr>
      <vt:lpstr>PowerPoint Presentation</vt:lpstr>
      <vt:lpstr>PowerPoint Presentation</vt:lpstr>
      <vt:lpstr>Recomendaciones de consenso</vt:lpstr>
      <vt:lpstr>PowerPoint Presentation</vt:lpstr>
      <vt:lpstr>PowerPoint Presentation</vt:lpstr>
      <vt:lpstr>Recomendaciones de consenso</vt:lpstr>
      <vt:lpstr>Opciones de anticoncepción</vt:lpstr>
      <vt:lpstr>Asesoramiento y recomendaciones preconcepcionales</vt:lpstr>
      <vt:lpstr>PowerPoint Presentation</vt:lpstr>
      <vt:lpstr>PowerPoint Presentation</vt:lpstr>
      <vt:lpstr>PowerPoint Presentation</vt:lpstr>
      <vt:lpstr>PowerPoint Presentation</vt:lpstr>
      <vt:lpstr>PowerPoint Presentation</vt:lpstr>
      <vt:lpstr>PowerPoint Presentation</vt:lpstr>
      <vt:lpstr>Recomendaciones de consenso</vt:lpstr>
      <vt:lpstr>La preeclampsia es una de las principales  causas de morbilidad y mortalidad materna y perinatal.</vt:lpstr>
      <vt:lpstr>La aspirina en dosis bajas puede prevenir  la preeclampsia en pacientes de riesgo</vt:lpstr>
      <vt:lpstr>Las mujeres con EII pueden tener un mayor riesgo de preeclampsia prematura</vt:lpstr>
      <vt:lpstr>¿Qué significa “embarazo de alto riesgo” en diferentes entornos de atención sanitaria?</vt:lpstr>
      <vt:lpstr>Parto por cesárea para mujeres con IPAA previa</vt:lpstr>
      <vt:lpstr>PowerPoint Presentation</vt:lpstr>
      <vt:lpstr>Las recomendaciones actuales enfatizan el control de la actividad de la enfermedad tanto para la salud materna como para la fetal.</vt:lpstr>
      <vt:lpstr>Fármacos durante el embarazo</vt:lpstr>
      <vt:lpstr>PowerPoint Presentation</vt:lpstr>
      <vt:lpstr>PowerPoint Presentation</vt:lpstr>
      <vt:lpstr>PowerPoint Presentation</vt:lpstr>
      <vt:lpstr>Recomendaciones de consenso</vt:lpstr>
      <vt:lpstr>Recomendaciones de consenso</vt:lpstr>
      <vt:lpstr>PowerPoint Presentation</vt:lpstr>
      <vt:lpstr>Recomendación de consenso 13: Tiopurinas</vt:lpstr>
      <vt:lpstr>Fármacos para la EII desde la preconcepción hasta el embarazo </vt:lpstr>
      <vt:lpstr>Fármacos para la EII desde la preconcepción hasta el embarazo y la lactancia </vt:lpstr>
      <vt:lpstr>PowerPoint Presentation</vt:lpstr>
      <vt:lpstr>PowerPoint Presentation</vt:lpstr>
      <vt:lpstr>Anticuerpos monoclonales ( mAb ) y lactancia materna</vt:lpstr>
      <vt:lpstr>PowerPoint Presentation</vt:lpstr>
      <vt:lpstr>PowerPoint Presentation</vt:lpstr>
      <vt:lpstr>PowerPoint Presentation</vt:lpstr>
      <vt:lpstr>PowerPoint Presentation</vt:lpstr>
      <vt:lpstr>PowerPoint Presentation</vt:lpstr>
      <vt:lpstr>PowerPoint Presentation</vt:lpstr>
      <vt:lpstr>Recomendación de consenso</vt:lpstr>
      <vt:lpstr>PowerPoint Presentation</vt:lpstr>
      <vt:lpstr>PowerPoint Presentation</vt:lpstr>
      <vt:lpstr>PowerPoint Presentation</vt:lpstr>
      <vt:lpstr>Eventos adversos durante el embarazo y el neonato</vt:lpstr>
      <vt:lpstr>PowerPoint Presentation</vt:lpstr>
      <vt:lpstr>PowerPoint Presentation</vt:lpstr>
      <vt:lpstr>PowerPoint Presentation</vt:lpstr>
      <vt:lpstr>PowerPoint Presentation</vt:lpstr>
      <vt:lpstr>Datos de la EII: Seguridad de la vacuna contra  el rotavirus</vt:lpstr>
      <vt:lpstr>Resumen</vt:lpstr>
      <vt:lpstr>Resumen</vt:lpstr>
      <vt:lpstr>¿Preguntas?   Para inscribirse en el registro PIANO para residentes de EE. UU.: pianostudy.org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Guidelines for the Management of IBD in Pregnancy</dc:title>
  <dc:creator>Noelle Destries</dc:creator>
  <cp:lastModifiedBy>Mahadevan, Uma</cp:lastModifiedBy>
  <cp:revision>345</cp:revision>
  <cp:lastPrinted>2024-10-24T22:22:24Z</cp:lastPrinted>
  <dcterms:created xsi:type="dcterms:W3CDTF">2024-09-23T17:01:10Z</dcterms:created>
  <dcterms:modified xsi:type="dcterms:W3CDTF">2025-08-13T21:30:56Z</dcterms:modified>
</cp:coreProperties>
</file>